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9" r:id="rId1"/>
  </p:sldMasterIdLst>
  <p:notesMasterIdLst>
    <p:notesMasterId r:id="rId55"/>
  </p:notesMasterIdLst>
  <p:handoutMasterIdLst>
    <p:handoutMasterId r:id="rId56"/>
  </p:handoutMasterIdLst>
  <p:sldIdLst>
    <p:sldId id="263" r:id="rId2"/>
    <p:sldId id="324" r:id="rId3"/>
    <p:sldId id="326" r:id="rId4"/>
    <p:sldId id="325" r:id="rId5"/>
    <p:sldId id="265" r:id="rId6"/>
    <p:sldId id="266" r:id="rId7"/>
    <p:sldId id="267" r:id="rId8"/>
    <p:sldId id="268" r:id="rId9"/>
    <p:sldId id="327" r:id="rId10"/>
    <p:sldId id="328" r:id="rId11"/>
    <p:sldId id="329" r:id="rId12"/>
    <p:sldId id="331" r:id="rId13"/>
    <p:sldId id="269" r:id="rId14"/>
    <p:sldId id="270" r:id="rId15"/>
    <p:sldId id="271" r:id="rId16"/>
    <p:sldId id="330" r:id="rId17"/>
    <p:sldId id="272" r:id="rId18"/>
    <p:sldId id="273" r:id="rId19"/>
    <p:sldId id="275" r:id="rId20"/>
    <p:sldId id="276" r:id="rId21"/>
    <p:sldId id="277" r:id="rId22"/>
    <p:sldId id="278" r:id="rId23"/>
    <p:sldId id="279" r:id="rId24"/>
    <p:sldId id="332" r:id="rId25"/>
    <p:sldId id="280" r:id="rId26"/>
    <p:sldId id="281" r:id="rId27"/>
    <p:sldId id="333" r:id="rId28"/>
    <p:sldId id="282" r:id="rId29"/>
    <p:sldId id="334" r:id="rId30"/>
    <p:sldId id="335" r:id="rId31"/>
    <p:sldId id="286" r:id="rId32"/>
    <p:sldId id="287" r:id="rId33"/>
    <p:sldId id="288" r:id="rId34"/>
    <p:sldId id="289" r:id="rId35"/>
    <p:sldId id="290" r:id="rId36"/>
    <p:sldId id="291" r:id="rId37"/>
    <p:sldId id="336" r:id="rId38"/>
    <p:sldId id="337" r:id="rId39"/>
    <p:sldId id="293" r:id="rId40"/>
    <p:sldId id="313" r:id="rId41"/>
    <p:sldId id="314" r:id="rId42"/>
    <p:sldId id="315" r:id="rId43"/>
    <p:sldId id="316" r:id="rId44"/>
    <p:sldId id="317" r:id="rId45"/>
    <p:sldId id="318" r:id="rId46"/>
    <p:sldId id="319" r:id="rId47"/>
    <p:sldId id="320" r:id="rId48"/>
    <p:sldId id="321" r:id="rId49"/>
    <p:sldId id="322" r:id="rId50"/>
    <p:sldId id="306" r:id="rId51"/>
    <p:sldId id="307" r:id="rId52"/>
    <p:sldId id="338" r:id="rId53"/>
    <p:sldId id="308" r:id="rId5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18" autoAdjust="0"/>
    <p:restoredTop sz="88745" autoAdjust="0"/>
  </p:normalViewPr>
  <p:slideViewPr>
    <p:cSldViewPr>
      <p:cViewPr varScale="1">
        <p:scale>
          <a:sx n="76" d="100"/>
          <a:sy n="76" d="100"/>
        </p:scale>
        <p:origin x="1853" y="5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051"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2B1FBA-C5BB-4902-A6A2-F731B39846A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4AF19C58-A9C3-4F86-9A05-889E159753A6}">
      <dgm:prSet phldrT="[Text]" custT="1"/>
      <dgm:spPr/>
      <dgm:t>
        <a:bodyPr/>
        <a:lstStyle/>
        <a:p>
          <a:r>
            <a:rPr lang="en-GB" sz="2400" dirty="0">
              <a:solidFill>
                <a:schemeClr val="tx1"/>
              </a:solidFill>
            </a:rPr>
            <a:t>Cost classifications</a:t>
          </a:r>
        </a:p>
      </dgm:t>
    </dgm:pt>
    <dgm:pt modelId="{7BA1B7C2-5528-4B19-A4F6-A837EDC40E53}" type="parTrans" cxnId="{D562F041-9C73-479B-B508-9A58774A0C89}">
      <dgm:prSet/>
      <dgm:spPr/>
      <dgm:t>
        <a:bodyPr/>
        <a:lstStyle/>
        <a:p>
          <a:endParaRPr lang="en-GB" sz="1000">
            <a:solidFill>
              <a:schemeClr val="tx1"/>
            </a:solidFill>
          </a:endParaRPr>
        </a:p>
      </dgm:t>
    </dgm:pt>
    <dgm:pt modelId="{12C4F438-0742-4D7F-B756-70C954649834}" type="sibTrans" cxnId="{D562F041-9C73-479B-B508-9A58774A0C89}">
      <dgm:prSet/>
      <dgm:spPr/>
      <dgm:t>
        <a:bodyPr/>
        <a:lstStyle/>
        <a:p>
          <a:endParaRPr lang="en-GB" sz="1000">
            <a:solidFill>
              <a:schemeClr val="tx1"/>
            </a:solidFill>
          </a:endParaRPr>
        </a:p>
      </dgm:t>
    </dgm:pt>
    <dgm:pt modelId="{D58EC560-09D2-401E-9D31-2317B588A9B9}">
      <dgm:prSet phldrT="[Text]" custT="1"/>
      <dgm:spPr/>
      <dgm:t>
        <a:bodyPr/>
        <a:lstStyle/>
        <a:p>
          <a:r>
            <a:rPr lang="en-GB" sz="2400" dirty="0">
              <a:solidFill>
                <a:schemeClr val="tx1"/>
              </a:solidFill>
            </a:rPr>
            <a:t>Direct costs</a:t>
          </a:r>
        </a:p>
      </dgm:t>
    </dgm:pt>
    <dgm:pt modelId="{3EF9876A-18C3-4C94-92EF-60B934395046}" type="parTrans" cxnId="{84CE8C83-A32B-4A95-8B1E-58BF1DFAFE41}">
      <dgm:prSet/>
      <dgm:spPr/>
      <dgm:t>
        <a:bodyPr/>
        <a:lstStyle/>
        <a:p>
          <a:endParaRPr lang="en-GB" sz="1000">
            <a:solidFill>
              <a:schemeClr val="tx1"/>
            </a:solidFill>
          </a:endParaRPr>
        </a:p>
      </dgm:t>
    </dgm:pt>
    <dgm:pt modelId="{CD99FB25-E98D-435D-9093-B689E76F747B}" type="sibTrans" cxnId="{84CE8C83-A32B-4A95-8B1E-58BF1DFAFE41}">
      <dgm:prSet/>
      <dgm:spPr/>
      <dgm:t>
        <a:bodyPr/>
        <a:lstStyle/>
        <a:p>
          <a:endParaRPr lang="en-GB" sz="1000">
            <a:solidFill>
              <a:schemeClr val="tx1"/>
            </a:solidFill>
          </a:endParaRPr>
        </a:p>
      </dgm:t>
    </dgm:pt>
    <dgm:pt modelId="{52FA3076-9255-4227-A115-BB629B0438F8}">
      <dgm:prSet phldrT="[Text]" custT="1"/>
      <dgm:spPr/>
      <dgm:t>
        <a:bodyPr/>
        <a:lstStyle/>
        <a:p>
          <a:r>
            <a:rPr lang="en-GB" sz="2400" dirty="0">
              <a:solidFill>
                <a:schemeClr val="tx1"/>
              </a:solidFill>
            </a:rPr>
            <a:t>Indirect costs</a:t>
          </a:r>
        </a:p>
      </dgm:t>
    </dgm:pt>
    <dgm:pt modelId="{170B0ABF-6A1A-4403-B9BA-E1770002C143}" type="parTrans" cxnId="{91BACA27-BE5F-4344-9A91-7DB12C35B2C7}">
      <dgm:prSet/>
      <dgm:spPr/>
      <dgm:t>
        <a:bodyPr/>
        <a:lstStyle/>
        <a:p>
          <a:endParaRPr lang="en-GB" sz="1000">
            <a:solidFill>
              <a:schemeClr val="tx1"/>
            </a:solidFill>
          </a:endParaRPr>
        </a:p>
      </dgm:t>
    </dgm:pt>
    <dgm:pt modelId="{2F41ED91-CD37-4711-8F50-05E92B0EADA4}" type="sibTrans" cxnId="{91BACA27-BE5F-4344-9A91-7DB12C35B2C7}">
      <dgm:prSet/>
      <dgm:spPr/>
      <dgm:t>
        <a:bodyPr/>
        <a:lstStyle/>
        <a:p>
          <a:endParaRPr lang="en-GB" sz="1000">
            <a:solidFill>
              <a:schemeClr val="tx1"/>
            </a:solidFill>
          </a:endParaRPr>
        </a:p>
      </dgm:t>
    </dgm:pt>
    <dgm:pt modelId="{9FE6E001-328D-4928-B4C1-87475007A295}" type="pres">
      <dgm:prSet presAssocID="{402B1FBA-C5BB-4902-A6A2-F731B39846A6}" presName="hierChild1" presStyleCnt="0">
        <dgm:presLayoutVars>
          <dgm:orgChart val="1"/>
          <dgm:chPref val="1"/>
          <dgm:dir/>
          <dgm:animOne val="branch"/>
          <dgm:animLvl val="lvl"/>
          <dgm:resizeHandles/>
        </dgm:presLayoutVars>
      </dgm:prSet>
      <dgm:spPr/>
    </dgm:pt>
    <dgm:pt modelId="{B4CDDFD2-3336-457D-B9BA-B337001FF900}" type="pres">
      <dgm:prSet presAssocID="{4AF19C58-A9C3-4F86-9A05-889E159753A6}" presName="hierRoot1" presStyleCnt="0">
        <dgm:presLayoutVars>
          <dgm:hierBranch val="init"/>
        </dgm:presLayoutVars>
      </dgm:prSet>
      <dgm:spPr/>
    </dgm:pt>
    <dgm:pt modelId="{744C4464-AEF4-4A46-96F2-766A32BC9019}" type="pres">
      <dgm:prSet presAssocID="{4AF19C58-A9C3-4F86-9A05-889E159753A6}" presName="rootComposite1" presStyleCnt="0"/>
      <dgm:spPr/>
    </dgm:pt>
    <dgm:pt modelId="{E9849D13-CABE-498B-99F6-49E3FE0382D0}" type="pres">
      <dgm:prSet presAssocID="{4AF19C58-A9C3-4F86-9A05-889E159753A6}" presName="rootText1" presStyleLbl="node0" presStyleIdx="0" presStyleCnt="1" custScaleX="61606" custScaleY="22305">
        <dgm:presLayoutVars>
          <dgm:chPref val="3"/>
        </dgm:presLayoutVars>
      </dgm:prSet>
      <dgm:spPr/>
    </dgm:pt>
    <dgm:pt modelId="{ED853EF2-84C0-4309-9A87-747A8C391A49}" type="pres">
      <dgm:prSet presAssocID="{4AF19C58-A9C3-4F86-9A05-889E159753A6}" presName="rootConnector1" presStyleLbl="node1" presStyleIdx="0" presStyleCnt="0"/>
      <dgm:spPr/>
    </dgm:pt>
    <dgm:pt modelId="{201F26BE-CF4C-4578-9AAD-708062E0644A}" type="pres">
      <dgm:prSet presAssocID="{4AF19C58-A9C3-4F86-9A05-889E159753A6}" presName="hierChild2" presStyleCnt="0"/>
      <dgm:spPr/>
    </dgm:pt>
    <dgm:pt modelId="{178FABCC-ACAF-4AB4-8B6E-C6220CB850C8}" type="pres">
      <dgm:prSet presAssocID="{3EF9876A-18C3-4C94-92EF-60B934395046}" presName="Name37" presStyleLbl="parChTrans1D2" presStyleIdx="0" presStyleCnt="2"/>
      <dgm:spPr/>
    </dgm:pt>
    <dgm:pt modelId="{EE27EDB5-6352-4693-B58B-42A2934DEFEE}" type="pres">
      <dgm:prSet presAssocID="{D58EC560-09D2-401E-9D31-2317B588A9B9}" presName="hierRoot2" presStyleCnt="0">
        <dgm:presLayoutVars>
          <dgm:hierBranch val="init"/>
        </dgm:presLayoutVars>
      </dgm:prSet>
      <dgm:spPr/>
    </dgm:pt>
    <dgm:pt modelId="{192C125A-9F8B-4085-95B3-ED44531579CC}" type="pres">
      <dgm:prSet presAssocID="{D58EC560-09D2-401E-9D31-2317B588A9B9}" presName="rootComposite" presStyleCnt="0"/>
      <dgm:spPr/>
    </dgm:pt>
    <dgm:pt modelId="{A5CC738F-AC71-4E03-853E-89E550F59DBA}" type="pres">
      <dgm:prSet presAssocID="{D58EC560-09D2-401E-9D31-2317B588A9B9}" presName="rootText" presStyleLbl="node2" presStyleIdx="0" presStyleCnt="2" custScaleX="39577" custScaleY="18675">
        <dgm:presLayoutVars>
          <dgm:chPref val="3"/>
        </dgm:presLayoutVars>
      </dgm:prSet>
      <dgm:spPr/>
    </dgm:pt>
    <dgm:pt modelId="{13B83765-25B0-4B9F-9820-79EE7BFF1D84}" type="pres">
      <dgm:prSet presAssocID="{D58EC560-09D2-401E-9D31-2317B588A9B9}" presName="rootConnector" presStyleLbl="node2" presStyleIdx="0" presStyleCnt="2"/>
      <dgm:spPr/>
    </dgm:pt>
    <dgm:pt modelId="{3B65B1BB-B83F-405B-A1F6-3857ACCEDBCA}" type="pres">
      <dgm:prSet presAssocID="{D58EC560-09D2-401E-9D31-2317B588A9B9}" presName="hierChild4" presStyleCnt="0"/>
      <dgm:spPr/>
    </dgm:pt>
    <dgm:pt modelId="{7419FACD-33FB-455B-9AC1-84823C169AFD}" type="pres">
      <dgm:prSet presAssocID="{D58EC560-09D2-401E-9D31-2317B588A9B9}" presName="hierChild5" presStyleCnt="0"/>
      <dgm:spPr/>
    </dgm:pt>
    <dgm:pt modelId="{BD519CB4-CA0C-4635-A7CC-C0A7CCD883CA}" type="pres">
      <dgm:prSet presAssocID="{170B0ABF-6A1A-4403-B9BA-E1770002C143}" presName="Name37" presStyleLbl="parChTrans1D2" presStyleIdx="1" presStyleCnt="2"/>
      <dgm:spPr/>
    </dgm:pt>
    <dgm:pt modelId="{263D8721-53AD-4710-A35F-D4BB1FAD3690}" type="pres">
      <dgm:prSet presAssocID="{52FA3076-9255-4227-A115-BB629B0438F8}" presName="hierRoot2" presStyleCnt="0">
        <dgm:presLayoutVars>
          <dgm:hierBranch val="init"/>
        </dgm:presLayoutVars>
      </dgm:prSet>
      <dgm:spPr/>
    </dgm:pt>
    <dgm:pt modelId="{B1A84CC8-2C04-498F-94D0-0FC259A7F0A3}" type="pres">
      <dgm:prSet presAssocID="{52FA3076-9255-4227-A115-BB629B0438F8}" presName="rootComposite" presStyleCnt="0"/>
      <dgm:spPr/>
    </dgm:pt>
    <dgm:pt modelId="{006EEF14-1A2E-44FD-8462-91F77B31E227}" type="pres">
      <dgm:prSet presAssocID="{52FA3076-9255-4227-A115-BB629B0438F8}" presName="rootText" presStyleLbl="node2" presStyleIdx="1" presStyleCnt="2" custScaleX="43628" custScaleY="17467">
        <dgm:presLayoutVars>
          <dgm:chPref val="3"/>
        </dgm:presLayoutVars>
      </dgm:prSet>
      <dgm:spPr/>
    </dgm:pt>
    <dgm:pt modelId="{FBCB943F-522E-4D55-9243-C0C29738CA69}" type="pres">
      <dgm:prSet presAssocID="{52FA3076-9255-4227-A115-BB629B0438F8}" presName="rootConnector" presStyleLbl="node2" presStyleIdx="1" presStyleCnt="2"/>
      <dgm:spPr/>
    </dgm:pt>
    <dgm:pt modelId="{C59D6293-5D72-4FB1-9AEB-6710888ACD32}" type="pres">
      <dgm:prSet presAssocID="{52FA3076-9255-4227-A115-BB629B0438F8}" presName="hierChild4" presStyleCnt="0"/>
      <dgm:spPr/>
    </dgm:pt>
    <dgm:pt modelId="{92A4A040-938D-4691-ADE0-C58CEA50D9E1}" type="pres">
      <dgm:prSet presAssocID="{52FA3076-9255-4227-A115-BB629B0438F8}" presName="hierChild5" presStyleCnt="0"/>
      <dgm:spPr/>
    </dgm:pt>
    <dgm:pt modelId="{FB3E9EB4-5E33-47F1-B741-65121EEEC820}" type="pres">
      <dgm:prSet presAssocID="{4AF19C58-A9C3-4F86-9A05-889E159753A6}" presName="hierChild3" presStyleCnt="0"/>
      <dgm:spPr/>
    </dgm:pt>
  </dgm:ptLst>
  <dgm:cxnLst>
    <dgm:cxn modelId="{7BE6EA11-9588-492C-9229-DC50BB38F42A}" type="presOf" srcId="{402B1FBA-C5BB-4902-A6A2-F731B39846A6}" destId="{9FE6E001-328D-4928-B4C1-87475007A295}" srcOrd="0" destOrd="0" presId="urn:microsoft.com/office/officeart/2005/8/layout/orgChart1"/>
    <dgm:cxn modelId="{B35F7712-C2C4-4E7F-878B-2561D67BC32E}" type="presOf" srcId="{52FA3076-9255-4227-A115-BB629B0438F8}" destId="{006EEF14-1A2E-44FD-8462-91F77B31E227}" srcOrd="0" destOrd="0" presId="urn:microsoft.com/office/officeart/2005/8/layout/orgChart1"/>
    <dgm:cxn modelId="{91BACA27-BE5F-4344-9A91-7DB12C35B2C7}" srcId="{4AF19C58-A9C3-4F86-9A05-889E159753A6}" destId="{52FA3076-9255-4227-A115-BB629B0438F8}" srcOrd="1" destOrd="0" parTransId="{170B0ABF-6A1A-4403-B9BA-E1770002C143}" sibTransId="{2F41ED91-CD37-4711-8F50-05E92B0EADA4}"/>
    <dgm:cxn modelId="{9B825A5C-62F1-4696-BC71-21200A1B889A}" type="presOf" srcId="{D58EC560-09D2-401E-9D31-2317B588A9B9}" destId="{A5CC738F-AC71-4E03-853E-89E550F59DBA}" srcOrd="0" destOrd="0" presId="urn:microsoft.com/office/officeart/2005/8/layout/orgChart1"/>
    <dgm:cxn modelId="{D562F041-9C73-479B-B508-9A58774A0C89}" srcId="{402B1FBA-C5BB-4902-A6A2-F731B39846A6}" destId="{4AF19C58-A9C3-4F86-9A05-889E159753A6}" srcOrd="0" destOrd="0" parTransId="{7BA1B7C2-5528-4B19-A4F6-A837EDC40E53}" sibTransId="{12C4F438-0742-4D7F-B756-70C954649834}"/>
    <dgm:cxn modelId="{DE61556D-666B-448E-B3F7-56F7FE14D813}" type="presOf" srcId="{4AF19C58-A9C3-4F86-9A05-889E159753A6}" destId="{E9849D13-CABE-498B-99F6-49E3FE0382D0}" srcOrd="0" destOrd="0" presId="urn:microsoft.com/office/officeart/2005/8/layout/orgChart1"/>
    <dgm:cxn modelId="{072E9C77-B84E-49C9-88A6-6BDBC04D0B89}" type="presOf" srcId="{D58EC560-09D2-401E-9D31-2317B588A9B9}" destId="{13B83765-25B0-4B9F-9820-79EE7BFF1D84}" srcOrd="1" destOrd="0" presId="urn:microsoft.com/office/officeart/2005/8/layout/orgChart1"/>
    <dgm:cxn modelId="{84CE8C83-A32B-4A95-8B1E-58BF1DFAFE41}" srcId="{4AF19C58-A9C3-4F86-9A05-889E159753A6}" destId="{D58EC560-09D2-401E-9D31-2317B588A9B9}" srcOrd="0" destOrd="0" parTransId="{3EF9876A-18C3-4C94-92EF-60B934395046}" sibTransId="{CD99FB25-E98D-435D-9093-B689E76F747B}"/>
    <dgm:cxn modelId="{5D6100CD-0C57-47E0-A2A4-9CBB9645D02A}" type="presOf" srcId="{3EF9876A-18C3-4C94-92EF-60B934395046}" destId="{178FABCC-ACAF-4AB4-8B6E-C6220CB850C8}" srcOrd="0" destOrd="0" presId="urn:microsoft.com/office/officeart/2005/8/layout/orgChart1"/>
    <dgm:cxn modelId="{92930DD9-2F32-467C-81B9-A26810A5DF9A}" type="presOf" srcId="{4AF19C58-A9C3-4F86-9A05-889E159753A6}" destId="{ED853EF2-84C0-4309-9A87-747A8C391A49}" srcOrd="1" destOrd="0" presId="urn:microsoft.com/office/officeart/2005/8/layout/orgChart1"/>
    <dgm:cxn modelId="{1D3266E1-1CDF-499E-878C-099C9F1FBE39}" type="presOf" srcId="{170B0ABF-6A1A-4403-B9BA-E1770002C143}" destId="{BD519CB4-CA0C-4635-A7CC-C0A7CCD883CA}" srcOrd="0" destOrd="0" presId="urn:microsoft.com/office/officeart/2005/8/layout/orgChart1"/>
    <dgm:cxn modelId="{87FD7EF7-E222-4E43-8FF2-CFB0D191518F}" type="presOf" srcId="{52FA3076-9255-4227-A115-BB629B0438F8}" destId="{FBCB943F-522E-4D55-9243-C0C29738CA69}" srcOrd="1" destOrd="0" presId="urn:microsoft.com/office/officeart/2005/8/layout/orgChart1"/>
    <dgm:cxn modelId="{E6807E22-D606-493B-BE50-08A343C580EF}" type="presParOf" srcId="{9FE6E001-328D-4928-B4C1-87475007A295}" destId="{B4CDDFD2-3336-457D-B9BA-B337001FF900}" srcOrd="0" destOrd="0" presId="urn:microsoft.com/office/officeart/2005/8/layout/orgChart1"/>
    <dgm:cxn modelId="{9C544AA1-F3CE-4163-8F84-E4FB461EA12F}" type="presParOf" srcId="{B4CDDFD2-3336-457D-B9BA-B337001FF900}" destId="{744C4464-AEF4-4A46-96F2-766A32BC9019}" srcOrd="0" destOrd="0" presId="urn:microsoft.com/office/officeart/2005/8/layout/orgChart1"/>
    <dgm:cxn modelId="{44E2B7E6-DCFE-4A69-AD54-6818C15E9518}" type="presParOf" srcId="{744C4464-AEF4-4A46-96F2-766A32BC9019}" destId="{E9849D13-CABE-498B-99F6-49E3FE0382D0}" srcOrd="0" destOrd="0" presId="urn:microsoft.com/office/officeart/2005/8/layout/orgChart1"/>
    <dgm:cxn modelId="{E8B8FE43-F914-4906-96B5-616425B0E915}" type="presParOf" srcId="{744C4464-AEF4-4A46-96F2-766A32BC9019}" destId="{ED853EF2-84C0-4309-9A87-747A8C391A49}" srcOrd="1" destOrd="0" presId="urn:microsoft.com/office/officeart/2005/8/layout/orgChart1"/>
    <dgm:cxn modelId="{9396D08B-27FA-45DE-A2A7-68B1F8EA37B1}" type="presParOf" srcId="{B4CDDFD2-3336-457D-B9BA-B337001FF900}" destId="{201F26BE-CF4C-4578-9AAD-708062E0644A}" srcOrd="1" destOrd="0" presId="urn:microsoft.com/office/officeart/2005/8/layout/orgChart1"/>
    <dgm:cxn modelId="{6C53E3C6-2F2C-4249-A7F6-F6FB97775A83}" type="presParOf" srcId="{201F26BE-CF4C-4578-9AAD-708062E0644A}" destId="{178FABCC-ACAF-4AB4-8B6E-C6220CB850C8}" srcOrd="0" destOrd="0" presId="urn:microsoft.com/office/officeart/2005/8/layout/orgChart1"/>
    <dgm:cxn modelId="{87C724A3-B4A2-46FC-A68D-29493BCB9BB3}" type="presParOf" srcId="{201F26BE-CF4C-4578-9AAD-708062E0644A}" destId="{EE27EDB5-6352-4693-B58B-42A2934DEFEE}" srcOrd="1" destOrd="0" presId="urn:microsoft.com/office/officeart/2005/8/layout/orgChart1"/>
    <dgm:cxn modelId="{FFD844F4-2982-4590-9FEB-E0A158DB2DEF}" type="presParOf" srcId="{EE27EDB5-6352-4693-B58B-42A2934DEFEE}" destId="{192C125A-9F8B-4085-95B3-ED44531579CC}" srcOrd="0" destOrd="0" presId="urn:microsoft.com/office/officeart/2005/8/layout/orgChart1"/>
    <dgm:cxn modelId="{F946C1DC-5381-418F-A525-31BC4FCBFD4B}" type="presParOf" srcId="{192C125A-9F8B-4085-95B3-ED44531579CC}" destId="{A5CC738F-AC71-4E03-853E-89E550F59DBA}" srcOrd="0" destOrd="0" presId="urn:microsoft.com/office/officeart/2005/8/layout/orgChart1"/>
    <dgm:cxn modelId="{625B35D0-1A8E-4C2A-B3DE-A324DFB62BE1}" type="presParOf" srcId="{192C125A-9F8B-4085-95B3-ED44531579CC}" destId="{13B83765-25B0-4B9F-9820-79EE7BFF1D84}" srcOrd="1" destOrd="0" presId="urn:microsoft.com/office/officeart/2005/8/layout/orgChart1"/>
    <dgm:cxn modelId="{12FA4805-CAFC-4837-89DB-9A157600E022}" type="presParOf" srcId="{EE27EDB5-6352-4693-B58B-42A2934DEFEE}" destId="{3B65B1BB-B83F-405B-A1F6-3857ACCEDBCA}" srcOrd="1" destOrd="0" presId="urn:microsoft.com/office/officeart/2005/8/layout/orgChart1"/>
    <dgm:cxn modelId="{FC768002-3EBE-44AE-868F-27CE0189C5F5}" type="presParOf" srcId="{EE27EDB5-6352-4693-B58B-42A2934DEFEE}" destId="{7419FACD-33FB-455B-9AC1-84823C169AFD}" srcOrd="2" destOrd="0" presId="urn:microsoft.com/office/officeart/2005/8/layout/orgChart1"/>
    <dgm:cxn modelId="{A9B6000C-8749-43FE-83E7-B52A30493024}" type="presParOf" srcId="{201F26BE-CF4C-4578-9AAD-708062E0644A}" destId="{BD519CB4-CA0C-4635-A7CC-C0A7CCD883CA}" srcOrd="2" destOrd="0" presId="urn:microsoft.com/office/officeart/2005/8/layout/orgChart1"/>
    <dgm:cxn modelId="{8AA5A1EE-C898-4852-BFDA-F6B1DA52D0CD}" type="presParOf" srcId="{201F26BE-CF4C-4578-9AAD-708062E0644A}" destId="{263D8721-53AD-4710-A35F-D4BB1FAD3690}" srcOrd="3" destOrd="0" presId="urn:microsoft.com/office/officeart/2005/8/layout/orgChart1"/>
    <dgm:cxn modelId="{9ADD2212-492C-430B-9B26-4E88CA9B145A}" type="presParOf" srcId="{263D8721-53AD-4710-A35F-D4BB1FAD3690}" destId="{B1A84CC8-2C04-498F-94D0-0FC259A7F0A3}" srcOrd="0" destOrd="0" presId="urn:microsoft.com/office/officeart/2005/8/layout/orgChart1"/>
    <dgm:cxn modelId="{11928155-0490-4E4C-A474-63A5774BF07A}" type="presParOf" srcId="{B1A84CC8-2C04-498F-94D0-0FC259A7F0A3}" destId="{006EEF14-1A2E-44FD-8462-91F77B31E227}" srcOrd="0" destOrd="0" presId="urn:microsoft.com/office/officeart/2005/8/layout/orgChart1"/>
    <dgm:cxn modelId="{10B85173-4115-445A-B29E-42E8EEEF42B2}" type="presParOf" srcId="{B1A84CC8-2C04-498F-94D0-0FC259A7F0A3}" destId="{FBCB943F-522E-4D55-9243-C0C29738CA69}" srcOrd="1" destOrd="0" presId="urn:microsoft.com/office/officeart/2005/8/layout/orgChart1"/>
    <dgm:cxn modelId="{8B4C3786-5F81-4ABF-9D7F-A9DF376618C5}" type="presParOf" srcId="{263D8721-53AD-4710-A35F-D4BB1FAD3690}" destId="{C59D6293-5D72-4FB1-9AEB-6710888ACD32}" srcOrd="1" destOrd="0" presId="urn:microsoft.com/office/officeart/2005/8/layout/orgChart1"/>
    <dgm:cxn modelId="{7BABDF8C-A1AD-48FD-B547-19DF7D38631D}" type="presParOf" srcId="{263D8721-53AD-4710-A35F-D4BB1FAD3690}" destId="{92A4A040-938D-4691-ADE0-C58CEA50D9E1}" srcOrd="2" destOrd="0" presId="urn:microsoft.com/office/officeart/2005/8/layout/orgChart1"/>
    <dgm:cxn modelId="{83897EDD-F048-4D40-85FA-A95B1B6CAB46}" type="presParOf" srcId="{B4CDDFD2-3336-457D-B9BA-B337001FF900}" destId="{FB3E9EB4-5E33-47F1-B741-65121EEEC82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9CB4-CA0C-4635-A7CC-C0A7CCD883CA}">
      <dsp:nvSpPr>
        <dsp:cNvPr id="0" name=""/>
        <dsp:cNvSpPr/>
      </dsp:nvSpPr>
      <dsp:spPr>
        <a:xfrm>
          <a:off x="4079899" y="512501"/>
          <a:ext cx="1389302" cy="963248"/>
        </a:xfrm>
        <a:custGeom>
          <a:avLst/>
          <a:gdLst/>
          <a:ahLst/>
          <a:cxnLst/>
          <a:rect l="0" t="0" r="0" b="0"/>
          <a:pathLst>
            <a:path>
              <a:moveTo>
                <a:pt x="0" y="0"/>
              </a:moveTo>
              <a:lnTo>
                <a:pt x="0" y="481624"/>
              </a:lnTo>
              <a:lnTo>
                <a:pt x="1389302" y="481624"/>
              </a:lnTo>
              <a:lnTo>
                <a:pt x="1389302" y="9632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8FABCC-ACAF-4AB4-8B6E-C6220CB850C8}">
      <dsp:nvSpPr>
        <dsp:cNvPr id="0" name=""/>
        <dsp:cNvSpPr/>
      </dsp:nvSpPr>
      <dsp:spPr>
        <a:xfrm>
          <a:off x="2597688" y="512501"/>
          <a:ext cx="1482210" cy="963248"/>
        </a:xfrm>
        <a:custGeom>
          <a:avLst/>
          <a:gdLst/>
          <a:ahLst/>
          <a:cxnLst/>
          <a:rect l="0" t="0" r="0" b="0"/>
          <a:pathLst>
            <a:path>
              <a:moveTo>
                <a:pt x="1482210" y="0"/>
              </a:moveTo>
              <a:lnTo>
                <a:pt x="1482210" y="481624"/>
              </a:lnTo>
              <a:lnTo>
                <a:pt x="0" y="481624"/>
              </a:lnTo>
              <a:lnTo>
                <a:pt x="0" y="9632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849D13-CABE-498B-99F6-49E3FE0382D0}">
      <dsp:nvSpPr>
        <dsp:cNvPr id="0" name=""/>
        <dsp:cNvSpPr/>
      </dsp:nvSpPr>
      <dsp:spPr>
        <a:xfrm>
          <a:off x="2666996" y="947"/>
          <a:ext cx="2825804" cy="51155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Cost classifications</a:t>
          </a:r>
        </a:p>
      </dsp:txBody>
      <dsp:txXfrm>
        <a:off x="2666996" y="947"/>
        <a:ext cx="2825804" cy="511553"/>
      </dsp:txXfrm>
    </dsp:sp>
    <dsp:sp modelId="{A5CC738F-AC71-4E03-853E-89E550F59DBA}">
      <dsp:nvSpPr>
        <dsp:cNvPr id="0" name=""/>
        <dsp:cNvSpPr/>
      </dsp:nvSpPr>
      <dsp:spPr>
        <a:xfrm>
          <a:off x="1690010" y="1475750"/>
          <a:ext cx="1815356" cy="42830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Direct costs</a:t>
          </a:r>
        </a:p>
      </dsp:txBody>
      <dsp:txXfrm>
        <a:off x="1690010" y="1475750"/>
        <a:ext cx="1815356" cy="428301"/>
      </dsp:txXfrm>
    </dsp:sp>
    <dsp:sp modelId="{006EEF14-1A2E-44FD-8462-91F77B31E227}">
      <dsp:nvSpPr>
        <dsp:cNvPr id="0" name=""/>
        <dsp:cNvSpPr/>
      </dsp:nvSpPr>
      <dsp:spPr>
        <a:xfrm>
          <a:off x="4468615" y="1475750"/>
          <a:ext cx="2001171" cy="40059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Indirect costs</a:t>
          </a:r>
        </a:p>
      </dsp:txBody>
      <dsp:txXfrm>
        <a:off x="4468615" y="1475750"/>
        <a:ext cx="2001171" cy="40059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E24BFA-F4F3-5E23-281A-003B5EE285AE}"/>
              </a:ext>
            </a:extLst>
          </p:cNvPr>
          <p:cNvSpPr txBox="1"/>
          <p:nvPr/>
        </p:nvSpPr>
        <p:spPr>
          <a:xfrm>
            <a:off x="3733800" y="0"/>
            <a:ext cx="3124200" cy="246063"/>
          </a:xfrm>
          <a:prstGeom prst="rect">
            <a:avLst/>
          </a:prstGeom>
          <a:noFill/>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altLang="en-US" sz="1000">
                <a:cs typeface="Arial" panose="020B0604020202020204" pitchFamily="34" charset="0"/>
              </a:rPr>
              <a:t>2-</a:t>
            </a:r>
            <a:fld id="{B1BDA631-E6B0-42C7-8FEB-BA5209ABA8F9}" type="slidenum">
              <a:rPr lang="en-US" altLang="en-US" sz="1000" smtClean="0">
                <a:cs typeface="Arial" panose="020B0604020202020204" pitchFamily="34" charset="0"/>
              </a:rPr>
              <a:pPr algn="r" eaLnBrk="1" hangingPunct="1">
                <a:defRPr/>
              </a:pPr>
              <a:t>‹#›</a:t>
            </a:fld>
            <a:endParaRPr lang="en-US" altLang="en-US" sz="1000">
              <a:cs typeface="Arial"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8E9BFC58-96D0-767A-35AE-602CB64BA3C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9F442465-1A8F-2772-7BCF-AEC505696A7E}"/>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Box 7">
            <a:extLst>
              <a:ext uri="{FF2B5EF4-FFF2-40B4-BE49-F238E27FC236}">
                <a16:creationId xmlns:a16="http://schemas.microsoft.com/office/drawing/2014/main" id="{48DE210E-52C9-7B8F-CEEC-4CD690C1DCAD}"/>
              </a:ext>
            </a:extLst>
          </p:cNvPr>
          <p:cNvSpPr txBox="1"/>
          <p:nvPr/>
        </p:nvSpPr>
        <p:spPr>
          <a:xfrm>
            <a:off x="6019800" y="0"/>
            <a:ext cx="838200" cy="261938"/>
          </a:xfrm>
          <a:prstGeom prst="rect">
            <a:avLst/>
          </a:prstGeom>
          <a:noFill/>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altLang="en-US" sz="1100"/>
              <a:t>2-</a:t>
            </a:r>
            <a:fld id="{586E30A0-4880-4F63-BE7F-D6DE95A36AE5}" type="slidenum">
              <a:rPr lang="en-US" altLang="en-US" sz="1100" smtClean="0"/>
              <a:pPr algn="r" eaLnBrk="1" hangingPunct="1">
                <a:defRPr/>
              </a:pPr>
              <a:t>‹#›</a:t>
            </a:fld>
            <a:endParaRPr lang="en-US" altLang="en-US" sz="110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60BC07AD-2149-65F0-8273-3551C56F2D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B5CE6F15-5E1B-B606-6001-1E27CAA612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Chapter 2: Managerial Accounting and Cost Concepts. In this chapter we explain how managers need to rely on different cost classifications for different purposes. The four main purposes emphasized in this chapter include preparing external financial reports, predicting cost behavior, assigning costs to cost objects, and decision making.</a:t>
            </a:r>
          </a:p>
          <a:p>
            <a:pPr eaLnBrk="1" hangingPunct="1">
              <a:spcBef>
                <a:spcPct val="0"/>
              </a:spcBef>
            </a:pPr>
            <a:r>
              <a:rPr lang="en-US" alt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a:extLst>
              <a:ext uri="{FF2B5EF4-FFF2-40B4-BE49-F238E27FC236}">
                <a16:creationId xmlns:a16="http://schemas.microsoft.com/office/drawing/2014/main" id="{B30385E7-8D9F-C090-049F-912F04D06DE8}"/>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29699" name="Rectangle 1027">
            <a:extLst>
              <a:ext uri="{FF2B5EF4-FFF2-40B4-BE49-F238E27FC236}">
                <a16:creationId xmlns:a16="http://schemas.microsoft.com/office/drawing/2014/main" id="{49AC4EC5-854C-2F6C-4F91-6C128FA558FD}"/>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pPr algn="just"/>
            <a:r>
              <a:rPr lang="en-US" altLang="en-US">
                <a:cs typeface="Times New Roman" panose="02020603050405020304" pitchFamily="18" charset="0"/>
              </a:rPr>
              <a:t>Costs can also be classified as product or period costs.</a:t>
            </a:r>
          </a:p>
          <a:p>
            <a:endParaRPr lang="en-US" altLang="en-US"/>
          </a:p>
          <a:p>
            <a:pPr algn="just"/>
            <a:r>
              <a:rPr lang="en-US" altLang="en-US">
                <a:cs typeface="Times New Roman" panose="02020603050405020304" pitchFamily="18" charset="0"/>
              </a:rPr>
              <a:t>Product costs include all the costs that are involved in acquiring or making a product.  More specifically, it includes direct materials, direct labor, and manufacturing overhead. Consistent with the matching principle, product costs are recognized as expenses when the products are sold. This can result in a delay of one or more periods between the time in which the cost is incurred and when it appears as an expense on the income statement. Product costs are also known as inventoriable costs. The discussion in the chapter follows the usual interpretation of GAAP in which all manufacturing costs are treated as product costs.</a:t>
            </a:r>
          </a:p>
          <a:p>
            <a:pPr algn="just"/>
            <a:endParaRPr lang="en-US" altLang="en-US">
              <a:cs typeface="Times New Roman" panose="02020603050405020304" pitchFamily="18" charset="0"/>
            </a:endParaRPr>
          </a:p>
          <a:p>
            <a:pPr algn="just"/>
            <a:r>
              <a:rPr lang="en-US" altLang="en-US">
                <a:cs typeface="Times New Roman" panose="02020603050405020304" pitchFamily="18" charset="0"/>
              </a:rPr>
              <a:t>Period costs include all selling costs and administrative costs. These costs are expensed on the income statement in the period incurred. All selling and administrative costs are typically considered to be period costs. The usual rules of accrual accounting apply to period costs. For example, administrative salary costs are “incurred” when they are earned by the employees and not necessarily when they are paid to employees.</a:t>
            </a:r>
          </a:p>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B13FBF5-0D27-0333-65D1-5DB739010D44}"/>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32771" name="Rectangle 3">
            <a:extLst>
              <a:ext uri="{FF2B5EF4-FFF2-40B4-BE49-F238E27FC236}">
                <a16:creationId xmlns:a16="http://schemas.microsoft.com/office/drawing/2014/main" id="{C19EEEE5-2654-97C0-FB17-DB761E637F7B}"/>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Which of the following costs would be considered a period rather than a product cost in a manufacturing company?</a:t>
            </a:r>
          </a:p>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5AA56E8-DD0F-2AC3-D58F-6C56F956B5F8}"/>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34819" name="Rectangle 3">
            <a:extLst>
              <a:ext uri="{FF2B5EF4-FFF2-40B4-BE49-F238E27FC236}">
                <a16:creationId xmlns:a16="http://schemas.microsoft.com/office/drawing/2014/main" id="{F7BF33E5-0E7E-2E6D-2D09-5B6653DCA07A}"/>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Property taxes on corporate headquarters and sales commissions are period costs.  All of the other costs listed are product costs.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F561F716-8C18-1FC2-93D9-E2EE17CF02E2}"/>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470019" name="Rectangle 3">
            <a:extLst>
              <a:ext uri="{FF2B5EF4-FFF2-40B4-BE49-F238E27FC236}">
                <a16:creationId xmlns:a16="http://schemas.microsoft.com/office/drawing/2014/main" id="{CA5EF60A-5A8E-9F05-358C-CD1ECD26C363}"/>
              </a:ext>
            </a:extLst>
          </p:cNvPr>
          <p:cNvSpPr>
            <a:spLocks noGrp="1" noChangeArrowheads="1"/>
          </p:cNvSpPr>
          <p:nvPr>
            <p:ph type="body" idx="1"/>
          </p:nvPr>
        </p:nvSpPr>
        <p:spPr bwMode="auto">
          <a:solidFill>
            <a:srgbClr val="FFFFFF"/>
          </a:solidFill>
          <a:ln>
            <a:miter lim="800000"/>
            <a:headEnd/>
            <a:tailEnd/>
          </a:ln>
        </p:spPr>
        <p:txBody>
          <a:bodyPr lIns="90416" tIns="45208" rIns="90416" bIns="45208"/>
          <a:lstStyle/>
          <a:p>
            <a:pPr>
              <a:defRPr/>
            </a:pPr>
            <a:r>
              <a:rPr lang="en-US" dirty="0"/>
              <a:t>Learning objective number 3 is to </a:t>
            </a:r>
            <a:r>
              <a:rPr lang="en-US" dirty="0">
                <a:effectLst>
                  <a:outerShdw blurRad="38100" dist="38100" dir="2700000" algn="tl">
                    <a:srgbClr val="C0C0C0"/>
                  </a:outerShdw>
                </a:effectLst>
              </a:rPr>
              <a:t>understand cost behavior patterns including variable costs, fixed costs, and mixed costs.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AD493F4E-4B81-6320-78F9-4DAF21108628}"/>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38915" name="Rectangle 3">
            <a:extLst>
              <a:ext uri="{FF2B5EF4-FFF2-40B4-BE49-F238E27FC236}">
                <a16:creationId xmlns:a16="http://schemas.microsoft.com/office/drawing/2014/main" id="{CB622081-A663-7076-53EE-542443A0912E}"/>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pPr algn="just"/>
            <a:r>
              <a:rPr lang="en-US" altLang="en-US">
                <a:cs typeface="Times New Roman" panose="02020603050405020304" pitchFamily="18" charset="0"/>
              </a:rPr>
              <a:t>Quite frequently, it is necessary to predict how a certain cost will behave in response to a change in activity.  For example, a manager may want to estimate the impact that a 5% increase in sales would have on the company’s total electric bill.  Cost behavior refers to how a cost will react to changes in the level of activity within the relevant range. The most commonly used classifications of cost behavior are variable and fixed costs.  </a:t>
            </a:r>
          </a:p>
          <a:p>
            <a:pPr algn="just"/>
            <a:endParaRPr lang="en-US" altLang="en-US">
              <a:cs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A64DEF3-D803-9582-648E-A4C36453FDC1}"/>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40963" name="Rectangle 3">
            <a:extLst>
              <a:ext uri="{FF2B5EF4-FFF2-40B4-BE49-F238E27FC236}">
                <a16:creationId xmlns:a16="http://schemas.microsoft.com/office/drawing/2014/main" id="{7A94A20D-A930-7DE3-66E7-0B5C0B9E31A5}"/>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cs typeface="Times New Roman" panose="02020603050405020304" pitchFamily="18" charset="0"/>
              </a:rPr>
              <a:t>A variable cost</a:t>
            </a:r>
            <a:r>
              <a:rPr lang="en-US" altLang="en-US" b="1">
                <a:cs typeface="Times New Roman" panose="02020603050405020304" pitchFamily="18" charset="0"/>
              </a:rPr>
              <a:t> </a:t>
            </a:r>
            <a:r>
              <a:rPr lang="en-US" altLang="en-US">
                <a:cs typeface="Times New Roman" panose="02020603050405020304" pitchFamily="18" charset="0"/>
              </a:rPr>
              <a:t>varies, in total, in direct proportion to changes in the level of activity. For example, if you don’t have a texting plan on your cell phone, text messaging costs 5 cents per text.  Your total texting bill increases with the number of texts you send.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B02B346A-D348-BD06-3A89-FCA3EE24874D}"/>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43011" name="Rectangle 3">
            <a:extLst>
              <a:ext uri="{FF2B5EF4-FFF2-40B4-BE49-F238E27FC236}">
                <a16:creationId xmlns:a16="http://schemas.microsoft.com/office/drawing/2014/main" id="{0F443F22-C19F-EA4C-4ED8-AD722791FCC4}"/>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cs typeface="Times New Roman" panose="02020603050405020304" pitchFamily="18" charset="0"/>
              </a:rPr>
              <a:t>Although variable costs change in total as the activity level rises and falls, variable cost per unit is constant. For example, the cost per text message sent is constant at 5 cents per text.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a:extLst>
              <a:ext uri="{FF2B5EF4-FFF2-40B4-BE49-F238E27FC236}">
                <a16:creationId xmlns:a16="http://schemas.microsoft.com/office/drawing/2014/main" id="{3DBA5AA8-FA11-19D2-6F2F-F7624ED8DD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Rectangle 5">
            <a:extLst>
              <a:ext uri="{FF2B5EF4-FFF2-40B4-BE49-F238E27FC236}">
                <a16:creationId xmlns:a16="http://schemas.microsoft.com/office/drawing/2014/main" id="{9ACD74E3-A4B0-39A7-4D29-E5162937CD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An activity base (also called a cost driver) is a measure of what causes the incurrence of variable costs. As the level of the activity base increases, the total variable cost increases proportionally.  </a:t>
            </a:r>
          </a:p>
          <a:p>
            <a:pPr eaLnBrk="1" hangingPunct="1"/>
            <a:endParaRPr lang="en-US" altLang="en-US"/>
          </a:p>
          <a:p>
            <a:pPr eaLnBrk="1" hangingPunct="1"/>
            <a:r>
              <a:rPr lang="en-US" altLang="en-US"/>
              <a:t>Units produced (or sold) is not the only activity base within companies. A cost can be considered variable if it varies with activity bases such as miles driven, machine hours, or labor hours. </a:t>
            </a:r>
          </a:p>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5AE9060-1029-6D12-611D-4483D05AE738}"/>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48131" name="Rectangle 3">
            <a:extLst>
              <a:ext uri="{FF2B5EF4-FFF2-40B4-BE49-F238E27FC236}">
                <a16:creationId xmlns:a16="http://schemas.microsoft.com/office/drawing/2014/main" id="{A5BE319E-9704-C27A-5CA6-B98BB5F9CF56}"/>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pPr algn="just"/>
            <a:r>
              <a:rPr lang="en-US" altLang="en-US">
                <a:cs typeface="Times New Roman" panose="02020603050405020304" pitchFamily="18" charset="0"/>
              </a:rPr>
              <a:t>A fixed cost is constant within the relevant range. In other words, fixed costs do not change for changes in activity that fall within the “relevant range.” For example, your monthly contract fee for your cell phone is a fixed amount for a certain number of minutes.  The monthly contract fee does not change based on the number of calls you make.  </a:t>
            </a:r>
          </a:p>
          <a:p>
            <a:pPr algn="just"/>
            <a:endParaRPr lang="en-US" altLang="en-US">
              <a:cs typeface="Times New Roman" panose="02020603050405020304" pitchFamily="18" charset="0"/>
            </a:endParaRPr>
          </a:p>
          <a:p>
            <a:pPr algn="just"/>
            <a:r>
              <a:rPr lang="en-US" altLang="en-US">
                <a:cs typeface="Times New Roman" panose="02020603050405020304" pitchFamily="18" charset="0"/>
              </a:rPr>
              <a:t>Of course, if you go over your monthly minutes allotment, you have exceed the relevant range for your monthly contract and will be charged above and beyond your monthly contract fee.</a:t>
            </a: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D6858CF-C5D5-FBC7-1E02-20BAA9C160FD}"/>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50179" name="Rectangle 3">
            <a:extLst>
              <a:ext uri="{FF2B5EF4-FFF2-40B4-BE49-F238E27FC236}">
                <a16:creationId xmlns:a16="http://schemas.microsoft.com/office/drawing/2014/main" id="{81AAFEB2-D3C3-DAD2-D2A2-26DC195D2F07}"/>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pPr algn="just"/>
            <a:r>
              <a:rPr lang="en-US" altLang="en-US">
                <a:cs typeface="Times New Roman" panose="02020603050405020304" pitchFamily="18" charset="0"/>
              </a:rPr>
              <a:t>However, when expressed on a per unit basis, a fixed cost is inversely related to activity—the per unit cost decreases when activity rises and increases when activity falls.  For example, the average fixed cost per cell phone call made decreases as more calls are made in the month. </a:t>
            </a:r>
          </a:p>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0ACDEBE-FD45-B608-BA67-C316F0543553}"/>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457731" name="Rectangle 3">
            <a:extLst>
              <a:ext uri="{FF2B5EF4-FFF2-40B4-BE49-F238E27FC236}">
                <a16:creationId xmlns:a16="http://schemas.microsoft.com/office/drawing/2014/main" id="{CF0874D6-15AB-CE97-6B8B-985C56F6A7F6}"/>
              </a:ext>
            </a:extLst>
          </p:cNvPr>
          <p:cNvSpPr>
            <a:spLocks noGrp="1" noChangeArrowheads="1"/>
          </p:cNvSpPr>
          <p:nvPr>
            <p:ph type="body" idx="1"/>
          </p:nvPr>
        </p:nvSpPr>
        <p:spPr bwMode="auto">
          <a:solidFill>
            <a:srgbClr val="FFFFFF"/>
          </a:solidFill>
          <a:ln>
            <a:miter lim="800000"/>
            <a:headEnd/>
            <a:tailEnd/>
          </a:ln>
        </p:spPr>
        <p:txBody>
          <a:bodyPr lIns="90416" tIns="45208" rIns="90416" bIns="45208"/>
          <a:lstStyle/>
          <a:p>
            <a:pPr>
              <a:defRPr/>
            </a:pPr>
            <a:r>
              <a:rPr lang="en-US" dirty="0"/>
              <a:t>Learning objective number 1 is to </a:t>
            </a:r>
            <a:r>
              <a:rPr lang="en-US" dirty="0">
                <a:effectLst>
                  <a:outerShdw blurRad="38100" dist="38100" dir="2700000" algn="tl">
                    <a:srgbClr val="C0C0C0"/>
                  </a:outerShdw>
                </a:effectLst>
              </a:rPr>
              <a:t>identify and give examples of each of the three basic manufacturing cost categories.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08532790-E603-49D4-8970-DCB5A6C3EE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Rectangle 3">
            <a:extLst>
              <a:ext uri="{FF2B5EF4-FFF2-40B4-BE49-F238E27FC236}">
                <a16:creationId xmlns:a16="http://schemas.microsoft.com/office/drawing/2014/main" id="{F1885BCF-5158-BB98-BADD-DDA6B46071A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One type of fixed cost is known as </a:t>
            </a:r>
            <a:r>
              <a:rPr lang="en-US" altLang="en-US" u="sng"/>
              <a:t>committed fixed costs</a:t>
            </a:r>
            <a:r>
              <a:rPr lang="en-US" altLang="en-US"/>
              <a:t>. These are long-term fixed costs that cannot be significantly reduced in the short term. Some examples include depreciation on buildings and equipment and real estate taxes on factory property.</a:t>
            </a:r>
          </a:p>
          <a:p>
            <a:pPr eaLnBrk="1" hangingPunct="1"/>
            <a:endParaRPr lang="en-US" altLang="en-US"/>
          </a:p>
          <a:p>
            <a:pPr eaLnBrk="1" hangingPunct="1"/>
            <a:r>
              <a:rPr lang="en-US" altLang="en-US"/>
              <a:t>Another type of fixed cost is known as </a:t>
            </a:r>
            <a:r>
              <a:rPr lang="en-US" altLang="en-US" u="sng"/>
              <a:t>discretionary fixed costs</a:t>
            </a:r>
            <a:r>
              <a:rPr lang="en-US" altLang="en-US"/>
              <a:t>. These fixed costs may be altered in the short-term by current management decisions. Some examples of discretionary fixed costs include advertising and research and development costs. </a:t>
            </a:r>
          </a:p>
          <a:p>
            <a:pPr eaLnBrk="1" hangingPunct="1"/>
            <a:endParaRPr lang="en-US" altLang="en-US"/>
          </a:p>
          <a:p>
            <a:pPr eaLnBrk="1" hangingPunct="1"/>
            <a:r>
              <a:rPr lang="en-US" altLang="en-US"/>
              <a:t>A cost may be discretionary or committed depending upon management’s strategy. For example, some construction companies may layoff workers during months with minimal customer demand. However, other construction companies may opt to retain their workers all year.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7192891-B913-69ED-03F0-E356CFD575C2}"/>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57347" name="Rectangle 3">
            <a:extLst>
              <a:ext uri="{FF2B5EF4-FFF2-40B4-BE49-F238E27FC236}">
                <a16:creationId xmlns:a16="http://schemas.microsoft.com/office/drawing/2014/main" id="{3ED8A121-6801-23FD-048E-87CCFA257C12}"/>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cs typeface="Times New Roman" panose="02020603050405020304" pitchFamily="18" charset="0"/>
              </a:rPr>
              <a:t>It is helpful to think about variable and fixed cost behavior in a 2 by 2 matrix, as illustrated here.</a:t>
            </a:r>
            <a:r>
              <a:rPr lang="en-US" altLang="en-US"/>
              <a:t>  Take a few minutes and review this summary of cost behavior for variable and fixed costs.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6BE8E24-6FAC-70E7-BC8E-8A0DEA9D9E29}"/>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59395" name="Rectangle 3">
            <a:extLst>
              <a:ext uri="{FF2B5EF4-FFF2-40B4-BE49-F238E27FC236}">
                <a16:creationId xmlns:a16="http://schemas.microsoft.com/office/drawing/2014/main" id="{3B89A72A-7D75-FBF3-D0C0-76E79D0CD129}"/>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Which of the following costs would be variable with respect to the number of cones sold at a Baskins and Robbins shop? (There may be more than one correct answer.)</a:t>
            </a:r>
          </a:p>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C2F05CFD-4F13-F652-9458-FAC46F2CE6F0}"/>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61443" name="Rectangle 3">
            <a:extLst>
              <a:ext uri="{FF2B5EF4-FFF2-40B4-BE49-F238E27FC236}">
                <a16:creationId xmlns:a16="http://schemas.microsoft.com/office/drawing/2014/main" id="{FAF19514-9E90-9C5C-22A0-8384BD970CDF}"/>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Right.  The cost of ice cream and the cost of napkins for customers would be variable costs.  As Baskins and Robbins sells more ice cream cones, we would expect the total cost of ice cream and napkins to increase.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a:extLst>
              <a:ext uri="{FF2B5EF4-FFF2-40B4-BE49-F238E27FC236}">
                <a16:creationId xmlns:a16="http://schemas.microsoft.com/office/drawing/2014/main" id="{72061E36-7086-2CCE-4EBE-CF0F5EFC6D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5">
            <a:extLst>
              <a:ext uri="{FF2B5EF4-FFF2-40B4-BE49-F238E27FC236}">
                <a16:creationId xmlns:a16="http://schemas.microsoft.com/office/drawing/2014/main" id="{3335A173-77E6-D8EB-DE15-764BEDCEE0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Mixed costs (also called semivariable costs) contain both variable and fixed cost elements. </a:t>
            </a:r>
          </a:p>
          <a:p>
            <a:pPr eaLnBrk="1" hangingPunct="1"/>
            <a:endParaRPr lang="en-US" altLang="en-US"/>
          </a:p>
          <a:p>
            <a:pPr eaLnBrk="1" hangingPunct="1"/>
            <a:r>
              <a:rPr lang="en-US" altLang="en-US"/>
              <a:t>The graph depicts the mixed costs of a normal utility bill. As illustrated in the graph, a utility bill contains a fixed and a variable cost component.</a:t>
            </a:r>
          </a:p>
          <a:p>
            <a:pPr eaLnBrk="1" hangingPunct="1"/>
            <a:endParaRPr lang="en-US" altLang="en-US"/>
          </a:p>
          <a:p>
            <a:pPr eaLnBrk="1" hangingPunct="1"/>
            <a:r>
              <a:rPr lang="en-US" altLang="en-US"/>
              <a:t>The </a:t>
            </a:r>
            <a:r>
              <a:rPr lang="en-US" altLang="en-US" u="sng"/>
              <a:t>fixed portion</a:t>
            </a:r>
            <a:r>
              <a:rPr lang="en-US" altLang="en-US"/>
              <a:t> of the utility bill is constant regardless of kilowatt hours consumed. This cost represents the minimum cost that is incurred to have the service ready and available for use. </a:t>
            </a:r>
          </a:p>
          <a:p>
            <a:pPr eaLnBrk="1" hangingPunct="1"/>
            <a:endParaRPr lang="en-US" altLang="en-US"/>
          </a:p>
          <a:p>
            <a:pPr eaLnBrk="1" hangingPunct="1"/>
            <a:r>
              <a:rPr lang="en-US" altLang="en-US"/>
              <a:t>The </a:t>
            </a:r>
            <a:r>
              <a:rPr lang="en-US" altLang="en-US" u="sng"/>
              <a:t>variable portion</a:t>
            </a:r>
            <a:r>
              <a:rPr lang="en-US" altLang="en-US"/>
              <a:t> of the utility bill varies in direct proportion to the consumption of kilowatt hours.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a:extLst>
              <a:ext uri="{FF2B5EF4-FFF2-40B4-BE49-F238E27FC236}">
                <a16:creationId xmlns:a16="http://schemas.microsoft.com/office/drawing/2014/main" id="{CEB36C47-F98C-6D28-0D10-EE2D999B1F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Rectangle 5">
            <a:extLst>
              <a:ext uri="{FF2B5EF4-FFF2-40B4-BE49-F238E27FC236}">
                <a16:creationId xmlns:a16="http://schemas.microsoft.com/office/drawing/2014/main" id="{B701B7BE-B9B1-4F98-AA13-4DB00352FE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The mixed cost line can be expressed with the equation </a:t>
            </a:r>
            <a:r>
              <a:rPr lang="en-US" altLang="en-US" b="1" i="1"/>
              <a:t>Y</a:t>
            </a:r>
            <a:r>
              <a:rPr lang="en-US" altLang="en-US"/>
              <a:t> = </a:t>
            </a:r>
            <a:r>
              <a:rPr lang="en-US" altLang="en-US" b="1" i="1"/>
              <a:t>a</a:t>
            </a:r>
            <a:r>
              <a:rPr lang="en-US" altLang="en-US"/>
              <a:t> + </a:t>
            </a:r>
            <a:r>
              <a:rPr lang="en-US" altLang="en-US" b="1" i="1"/>
              <a:t>bX</a:t>
            </a:r>
            <a:r>
              <a:rPr lang="en-US" altLang="en-US"/>
              <a:t>.  This equation should look familiar, from your algebra and statistics classes.</a:t>
            </a:r>
          </a:p>
          <a:p>
            <a:pPr eaLnBrk="1" hangingPunct="1"/>
            <a:endParaRPr lang="en-US" altLang="en-US"/>
          </a:p>
          <a:p>
            <a:pPr eaLnBrk="1" hangingPunct="1"/>
            <a:r>
              <a:rPr lang="en-US" altLang="en-US"/>
              <a:t>In the equation, </a:t>
            </a:r>
            <a:r>
              <a:rPr lang="en-US" altLang="en-US" b="1" i="1"/>
              <a:t>Y</a:t>
            </a:r>
            <a:r>
              <a:rPr lang="en-US" altLang="en-US"/>
              <a:t> is the total mixed cost; </a:t>
            </a:r>
            <a:r>
              <a:rPr lang="en-US" altLang="en-US" b="1" i="1"/>
              <a:t>a</a:t>
            </a:r>
            <a:r>
              <a:rPr lang="en-US" altLang="en-US" b="1"/>
              <a:t> </a:t>
            </a:r>
            <a:r>
              <a:rPr lang="en-US" altLang="en-US"/>
              <a:t>is the total fixed cost (or the vertical intercept of the line); </a:t>
            </a:r>
            <a:r>
              <a:rPr lang="en-US" altLang="en-US" b="1" i="1"/>
              <a:t>b</a:t>
            </a:r>
            <a:r>
              <a:rPr lang="en-US" altLang="en-US" b="1"/>
              <a:t> </a:t>
            </a:r>
            <a:r>
              <a:rPr lang="en-US" altLang="en-US"/>
              <a:t>is the variable cost per unit of activity (or the slope of the line), and </a:t>
            </a:r>
            <a:r>
              <a:rPr lang="en-US" altLang="en-US" b="1" i="1"/>
              <a:t>X</a:t>
            </a:r>
            <a:r>
              <a:rPr lang="en-US" altLang="en-US"/>
              <a:t> is the actual level of activity.</a:t>
            </a:r>
          </a:p>
          <a:p>
            <a:pPr eaLnBrk="1" hangingPunct="1"/>
            <a:endParaRPr lang="en-US" altLang="en-US"/>
          </a:p>
          <a:p>
            <a:pPr eaLnBrk="1" hangingPunct="1"/>
            <a:r>
              <a:rPr lang="en-US" altLang="en-US"/>
              <a:t>In our utility example, </a:t>
            </a:r>
            <a:r>
              <a:rPr lang="en-US" altLang="en-US" b="1" i="1"/>
              <a:t>Y</a:t>
            </a:r>
            <a:r>
              <a:rPr lang="en-US" altLang="en-US"/>
              <a:t> is the total mixed cost; </a:t>
            </a:r>
            <a:r>
              <a:rPr lang="en-US" altLang="en-US" b="1" i="1"/>
              <a:t>a</a:t>
            </a:r>
            <a:r>
              <a:rPr lang="en-US" altLang="en-US"/>
              <a:t> is the total fixed monthly utility charge;</a:t>
            </a:r>
            <a:r>
              <a:rPr lang="en-US" altLang="en-US" b="1"/>
              <a:t> </a:t>
            </a:r>
            <a:r>
              <a:rPr lang="en-US" altLang="en-US" b="1" i="1"/>
              <a:t>b</a:t>
            </a:r>
            <a:r>
              <a:rPr lang="en-US" altLang="en-US"/>
              <a:t> is the cost per kilowatt hour consumed, and</a:t>
            </a:r>
            <a:r>
              <a:rPr lang="en-US" altLang="en-US" b="1"/>
              <a:t> </a:t>
            </a:r>
            <a:r>
              <a:rPr lang="en-US" altLang="en-US" b="1" i="1"/>
              <a:t>X</a:t>
            </a:r>
            <a:r>
              <a:rPr lang="en-US" altLang="en-US"/>
              <a:t> is the number of kilowatt hours consumed.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8F040469-ED88-D155-10AB-190B9F1BCC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Rectangle 3">
            <a:extLst>
              <a:ext uri="{FF2B5EF4-FFF2-40B4-BE49-F238E27FC236}">
                <a16:creationId xmlns:a16="http://schemas.microsoft.com/office/drawing/2014/main" id="{AC0DE3A9-9F6B-7F02-246E-9457E4CDE26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Read through this short question to see if you can calculate the total utility bill for the month.</a:t>
            </a:r>
            <a:br>
              <a:rPr lang="en-US" altLang="en-US"/>
            </a:br>
            <a:br>
              <a:rPr lang="en-US" altLang="en-US"/>
            </a:br>
            <a:endParaRPr lang="en-US" altLang="en-US"/>
          </a:p>
          <a:p>
            <a:pPr eaLnBrk="1" hangingPunct="1"/>
            <a:r>
              <a:rPr lang="en-US" altLang="en-US"/>
              <a:t>The total bill is $100. How did you do?</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988B2C8E-C9EC-B098-B2C8-4EFF406213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Rectangle 3">
            <a:extLst>
              <a:ext uri="{FF2B5EF4-FFF2-40B4-BE49-F238E27FC236}">
                <a16:creationId xmlns:a16="http://schemas.microsoft.com/office/drawing/2014/main" id="{53295394-E3E7-704B-C416-F85529AF73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Learning objective number 4 is to analyze a mixed cost using a scattergraph plot and the high-low method.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56B14A21-9CCF-7CBE-F991-0F0346224813}"/>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73731" name="Rectangle 3">
            <a:extLst>
              <a:ext uri="{FF2B5EF4-FFF2-40B4-BE49-F238E27FC236}">
                <a16:creationId xmlns:a16="http://schemas.microsoft.com/office/drawing/2014/main" id="{6056D8CC-A218-8200-83C4-10B745CC5B50}"/>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Differential costs (or incremental costs) is a difference in cost between any two alternatives. </a:t>
            </a:r>
            <a:r>
              <a:rPr lang="en-US" altLang="en-US">
                <a:cs typeface="Times New Roman" panose="02020603050405020304" pitchFamily="18" charset="0"/>
              </a:rPr>
              <a:t>Differential costs can be either fixed or variable.</a:t>
            </a:r>
            <a:r>
              <a:rPr lang="en-US" altLang="en-US"/>
              <a:t>  A difference in revenue between two alternatives is called differential revenue. </a:t>
            </a:r>
          </a:p>
          <a:p>
            <a:endParaRPr lang="en-US" altLang="en-US"/>
          </a:p>
          <a:p>
            <a:pPr>
              <a:spcBef>
                <a:spcPct val="0"/>
              </a:spcBef>
            </a:pPr>
            <a:r>
              <a:rPr lang="en-US" altLang="en-US"/>
              <a:t>For example, assume you have a job paying $1,500 per month in your hometown.  You have a job offer in a neighboring city that pays $2,000 per month.  The commuting cost to the city is $300 per month.  In this example, the differential revenue is $500 and the differential cost is $300.  </a:t>
            </a:r>
          </a:p>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53A59C42-32E9-BE9C-9A8A-5F5F1DD62B83}"/>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75779" name="Rectangle 3">
            <a:extLst>
              <a:ext uri="{FF2B5EF4-FFF2-40B4-BE49-F238E27FC236}">
                <a16:creationId xmlns:a16="http://schemas.microsoft.com/office/drawing/2014/main" id="{B49FE968-5478-D916-04BB-2A3881703957}"/>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cs typeface="Times New Roman" panose="02020603050405020304" pitchFamily="18" charset="0"/>
              </a:rPr>
              <a:t>Opportunity cost is the potential benefit that is given up when one alternative is selected over another. These costs are not usually entered into the accounting records of an organization, but must be explicitly considered in all decisions.</a:t>
            </a:r>
            <a:r>
              <a:rPr lang="en-US" alt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2DB08DE-368B-3697-B0C3-4E3F5D7D3531}"/>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457731" name="Rectangle 3">
            <a:extLst>
              <a:ext uri="{FF2B5EF4-FFF2-40B4-BE49-F238E27FC236}">
                <a16:creationId xmlns:a16="http://schemas.microsoft.com/office/drawing/2014/main" id="{093D6D6D-8DB4-1F48-5830-1115460EC9FD}"/>
              </a:ext>
            </a:extLst>
          </p:cNvPr>
          <p:cNvSpPr>
            <a:spLocks noGrp="1" noChangeArrowheads="1"/>
          </p:cNvSpPr>
          <p:nvPr>
            <p:ph type="body" idx="1"/>
          </p:nvPr>
        </p:nvSpPr>
        <p:spPr bwMode="auto">
          <a:solidFill>
            <a:srgbClr val="FFFFFF"/>
          </a:solidFill>
          <a:ln>
            <a:miter lim="800000"/>
            <a:headEnd/>
            <a:tailEnd/>
          </a:ln>
        </p:spPr>
        <p:txBody>
          <a:bodyPr lIns="90416" tIns="45208" rIns="90416" bIns="45208"/>
          <a:lstStyle/>
          <a:p>
            <a:pPr>
              <a:defRPr/>
            </a:pPr>
            <a:r>
              <a:rPr lang="en-US" dirty="0"/>
              <a:t>Learning objective number 1 is to </a:t>
            </a:r>
            <a:r>
              <a:rPr lang="en-US" dirty="0">
                <a:effectLst>
                  <a:outerShdw blurRad="38100" dist="38100" dir="2700000" algn="tl">
                    <a:srgbClr val="C0C0C0"/>
                  </a:outerShdw>
                </a:effectLst>
              </a:rPr>
              <a:t>identify and give examples of each of the three basic manufacturing cost categories.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717C5D08-A272-7A74-B5E9-AE823C9FC3E1}"/>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77827" name="Rectangle 3">
            <a:extLst>
              <a:ext uri="{FF2B5EF4-FFF2-40B4-BE49-F238E27FC236}">
                <a16:creationId xmlns:a16="http://schemas.microsoft.com/office/drawing/2014/main" id="{85D85ADD-4A59-3215-F305-BF41358F12DE}"/>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pPr algn="just"/>
            <a:r>
              <a:rPr lang="en-US" altLang="en-US">
                <a:cs typeface="Times New Roman" panose="02020603050405020304" pitchFamily="18" charset="0"/>
              </a:rPr>
              <a:t>A sunk cost is a cost that has already been incurred and that cannot be changed by any decision made now or in the future. Since sunk costs cannot be changed and therefore cannot be differential costs, they should be ignored in decision making. While students usually accept the idea that sunk costs should be ignored on an abstract level, like most people, they often have difficulty putting this idea into practice.</a:t>
            </a:r>
          </a:p>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0FFD6588-C49F-C765-C359-E8A05BC09AD2}"/>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79875" name="Rectangle 3">
            <a:extLst>
              <a:ext uri="{FF2B5EF4-FFF2-40B4-BE49-F238E27FC236}">
                <a16:creationId xmlns:a16="http://schemas.microsoft.com/office/drawing/2014/main" id="{D138DFCA-4E1C-C1A6-FCE8-D573F29AB39D}"/>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Take a minute and read the information on this slide. Should the cost of the train ticket affect the decision of whether you drive or take the train to Portland?</a:t>
            </a:r>
          </a:p>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476D0B52-D0AA-608F-9CAB-AE710420D4A7}"/>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81923" name="Rectangle 3">
            <a:extLst>
              <a:ext uri="{FF2B5EF4-FFF2-40B4-BE49-F238E27FC236}">
                <a16:creationId xmlns:a16="http://schemas.microsoft.com/office/drawing/2014/main" id="{AFB1CBBB-3B6B-F4DE-8C70-7BE1A502CDD1}"/>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Yes, it should because the cost of the train ticket is relevant.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2DC893A-30CC-407C-F653-810E232E2037}"/>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83971" name="Rectangle 3">
            <a:extLst>
              <a:ext uri="{FF2B5EF4-FFF2-40B4-BE49-F238E27FC236}">
                <a16:creationId xmlns:a16="http://schemas.microsoft.com/office/drawing/2014/main" id="{244D6355-B219-936C-BB29-3A93A7E242CE}"/>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Take a minute and read the information on this slide. Is the annual cost of licensing your car relevant in this decision?</a:t>
            </a:r>
          </a:p>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4DD570B-E749-6DD8-5CD8-7A0B327553A5}"/>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86019" name="Rectangle 3">
            <a:extLst>
              <a:ext uri="{FF2B5EF4-FFF2-40B4-BE49-F238E27FC236}">
                <a16:creationId xmlns:a16="http://schemas.microsoft.com/office/drawing/2014/main" id="{E456E2D9-DA6D-B64B-C08A-AAC1C50F3079}"/>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No, it is not because the licensing cost is not relevant.</a:t>
            </a:r>
          </a:p>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23862FE0-AB37-610C-070D-2B42C8C8DDB2}"/>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88067" name="Rectangle 3">
            <a:extLst>
              <a:ext uri="{FF2B5EF4-FFF2-40B4-BE49-F238E27FC236}">
                <a16:creationId xmlns:a16="http://schemas.microsoft.com/office/drawing/2014/main" id="{0CF0743B-6938-520F-8E43-145E23E7492A}"/>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Suppose that your car could be sold now for $5,000. Is this a sunk cost?</a:t>
            </a:r>
          </a:p>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74591E04-DC5A-B467-C3DA-887B1D0AB174}"/>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90115" name="Rectangle 3">
            <a:extLst>
              <a:ext uri="{FF2B5EF4-FFF2-40B4-BE49-F238E27FC236}">
                <a16:creationId xmlns:a16="http://schemas.microsoft.com/office/drawing/2014/main" id="{E7973754-6B98-44C4-4F14-439E3265D8C6}"/>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No, it is not a sunk cost.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2806D395-9FC7-88CB-9796-77517CB7FC36}"/>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92163" name="Rectangle 3">
            <a:extLst>
              <a:ext uri="{FF2B5EF4-FFF2-40B4-BE49-F238E27FC236}">
                <a16:creationId xmlns:a16="http://schemas.microsoft.com/office/drawing/2014/main" id="{F84820C6-49AA-71E6-B161-842AA27D7894}"/>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t>We have looked at the cost classifications used for financial reporting, predicting cost behavior, assigning costs to cost objects, and making business decisions. Now, let’s look at how to classify </a:t>
            </a:r>
            <a:r>
              <a:rPr lang="en-US" altLang="en-US">
                <a:cs typeface="Times New Roman" panose="02020603050405020304" pitchFamily="18" charset="0"/>
              </a:rPr>
              <a:t>idle time, overtime, and fringe benefits</a:t>
            </a:r>
            <a:r>
              <a:rPr lang="en-US" altLang="en-US"/>
              <a:t>.</a:t>
            </a:r>
          </a:p>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72BE5F0C-118C-B4B0-D577-5192BAE4D0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Rectangle 3">
            <a:extLst>
              <a:ext uri="{FF2B5EF4-FFF2-40B4-BE49-F238E27FC236}">
                <a16:creationId xmlns:a16="http://schemas.microsoft.com/office/drawing/2014/main" id="{A66EF174-3247-7D8C-46FE-BEE82AC2A2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Learning objective number 5 is to prepare income statements for a merchandising company using the traditional and contribution formats.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a:extLst>
              <a:ext uri="{FF2B5EF4-FFF2-40B4-BE49-F238E27FC236}">
                <a16:creationId xmlns:a16="http://schemas.microsoft.com/office/drawing/2014/main" id="{64F36B63-504E-D365-68CC-36A09C3F7C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Rectangle 5">
            <a:extLst>
              <a:ext uri="{FF2B5EF4-FFF2-40B4-BE49-F238E27FC236}">
                <a16:creationId xmlns:a16="http://schemas.microsoft.com/office/drawing/2014/main" id="{F823D5FF-E2A4-EF95-DE53-654925B5102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The contribution format allocates costs based on cost behavior. The contribution approach differs from the traditional approach illustrated in an earlier chapter. </a:t>
            </a:r>
          </a:p>
          <a:p>
            <a:pPr eaLnBrk="1" hangingPunct="1"/>
            <a:endParaRPr lang="en-US" altLang="en-US"/>
          </a:p>
          <a:p>
            <a:pPr eaLnBrk="1" hangingPunct="1"/>
            <a:r>
              <a:rPr lang="en-US" altLang="en-US"/>
              <a:t>The traditional approach organizes costs in a functional format. Costs relating to production, administration, and sales are grouped together without regard to their cost behavior. </a:t>
            </a:r>
          </a:p>
          <a:p>
            <a:pPr eaLnBrk="1" hangingPunct="1"/>
            <a:endParaRPr lang="en-US" altLang="en-US"/>
          </a:p>
          <a:p>
            <a:pPr eaLnBrk="1" hangingPunct="1"/>
            <a:r>
              <a:rPr lang="en-US" altLang="en-US"/>
              <a:t>The traditional approach is used primarily for external reporting purposes.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8C9F455-1FF6-0DBD-6FF2-3561C055E26F}"/>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13315" name="Rectangle 3">
            <a:extLst>
              <a:ext uri="{FF2B5EF4-FFF2-40B4-BE49-F238E27FC236}">
                <a16:creationId xmlns:a16="http://schemas.microsoft.com/office/drawing/2014/main" id="{E3A8187A-9ECC-58BA-1270-CD1FB6693797}"/>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pPr algn="just"/>
            <a:r>
              <a:rPr lang="en-US" altLang="en-US">
                <a:cs typeface="Times New Roman" panose="02020603050405020304" pitchFamily="18" charset="0"/>
              </a:rPr>
              <a:t>Manufacturing costs are usually grouped into three main categories: direct materials, direct labor, and manufacturing overhead. These costs are incurred to make a product. </a:t>
            </a:r>
          </a:p>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a:extLst>
              <a:ext uri="{FF2B5EF4-FFF2-40B4-BE49-F238E27FC236}">
                <a16:creationId xmlns:a16="http://schemas.microsoft.com/office/drawing/2014/main" id="{E3246EF0-8CFF-3FAE-02BF-4A4E25CE79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5">
            <a:extLst>
              <a:ext uri="{FF2B5EF4-FFF2-40B4-BE49-F238E27FC236}">
                <a16:creationId xmlns:a16="http://schemas.microsoft.com/office/drawing/2014/main" id="{F3E29142-DA4D-883D-119D-E5C1084F26A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This approach is used as an internal planning and decision-making tool. For example, this approach is useful for and discussed further in Cost-volume-profit analysis (Chapter 5), Budgeting (Chapter 8), Segmented reporting of profit data (Chapter 6), Special decisions such as pricing and make or buy analysis (Chapter 12).</a:t>
            </a:r>
            <a:endParaRPr lang="en-US" altLang="en-US" sz="1000"/>
          </a:p>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144C653-3057-A947-DF47-E83FB9DDD29C}"/>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15363" name="Rectangle 3">
            <a:extLst>
              <a:ext uri="{FF2B5EF4-FFF2-40B4-BE49-F238E27FC236}">
                <a16:creationId xmlns:a16="http://schemas.microsoft.com/office/drawing/2014/main" id="{F39E1DDF-62D1-5134-B928-A77184D0543A}"/>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r>
              <a:rPr lang="en-US" altLang="en-US">
                <a:cs typeface="Times New Roman" panose="02020603050405020304" pitchFamily="18" charset="0"/>
              </a:rPr>
              <a:t>Direct </a:t>
            </a:r>
            <a:r>
              <a:rPr lang="en-US" altLang="en-US"/>
              <a:t>materials are raw materials that become an integral part of the finished product and whose costs can be conveniently traced to it. </a:t>
            </a:r>
            <a:r>
              <a:rPr lang="en-US" altLang="en-US">
                <a:cs typeface="Times New Roman" panose="02020603050405020304" pitchFamily="18" charset="0"/>
              </a:rPr>
              <a:t>Examples include the aircraft engines on a Boeing 777, the Intel processing chip in a personal computer, the blank video cassette in a pre-recorded video, and a radio in an automobile.</a:t>
            </a:r>
          </a:p>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8546397-B269-1176-6C1D-8B856B1266D6}"/>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17411" name="Rectangle 3">
            <a:extLst>
              <a:ext uri="{FF2B5EF4-FFF2-40B4-BE49-F238E27FC236}">
                <a16:creationId xmlns:a16="http://schemas.microsoft.com/office/drawing/2014/main" id="{2FFABA3D-40A9-2B9C-73FB-771A137178E0}"/>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pPr algn="just"/>
            <a:r>
              <a:rPr lang="en-US" altLang="en-US">
                <a:cs typeface="Times New Roman" panose="02020603050405020304" pitchFamily="18" charset="0"/>
              </a:rPr>
              <a:t>Direct labor consists of that portion of labor cost that can be easily traced to a product. Direct labor is sometimes referred to as “touch labor,” since it consists of the costs of workers who “touch” the product as it is being made.</a:t>
            </a:r>
          </a:p>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010FB80-9DD2-B7AE-3C24-AEF03E7A544C}"/>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19459" name="Rectangle 3">
            <a:extLst>
              <a:ext uri="{FF2B5EF4-FFF2-40B4-BE49-F238E27FC236}">
                <a16:creationId xmlns:a16="http://schemas.microsoft.com/office/drawing/2014/main" id="{343C0FBF-9A9E-EFD3-F2AF-4B2E0617954B}"/>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pPr marL="0" lvl="2"/>
            <a:r>
              <a:rPr lang="en-US" altLang="en-US"/>
              <a:t>Manufacturing overhead includes all manufacturing costs except direct materials and direct labor. These costs cannot be easily traced to specific units produced (also called indirect manufacturing cost, factory overhead, and factory burden).</a:t>
            </a:r>
          </a:p>
          <a:p>
            <a:pPr marL="0" lvl="2"/>
            <a:endParaRPr lang="en-US" altLang="en-US"/>
          </a:p>
          <a:p>
            <a:pPr marL="0" lvl="2"/>
            <a:r>
              <a:rPr lang="en-US" altLang="en-US"/>
              <a:t>Manufacturing overhead includes indirect materials that are part of the finished product, but that cannot be easily traced to it. It includes indirect labor costs that cannot be conveniently traced to the creation of products.</a:t>
            </a:r>
            <a:endParaRPr lang="en-US" altLang="en-US" sz="1000"/>
          </a:p>
          <a:p>
            <a:pPr marL="0" lvl="2"/>
            <a:endParaRPr lang="en-US" altLang="en-US" sz="1000"/>
          </a:p>
          <a:p>
            <a:pPr marL="0" lvl="2"/>
            <a:r>
              <a:rPr lang="en-US" altLang="en-US"/>
              <a:t>Other examples of manufacturing overhead include: maintenance and repairs on production equipment, heat and light, property taxes, depreciation and insurance on manufacturing facilities, etc.</a:t>
            </a:r>
            <a:endParaRPr lang="en-US" altLang="en-US" sz="1000"/>
          </a:p>
          <a:p>
            <a:pPr marL="0" lvl="2"/>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3BBF9E1-E659-FA85-5CF3-29BDE5F35C72}"/>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25603" name="Rectangle 3">
            <a:extLst>
              <a:ext uri="{FF2B5EF4-FFF2-40B4-BE49-F238E27FC236}">
                <a16:creationId xmlns:a16="http://schemas.microsoft.com/office/drawing/2014/main" id="{777FA4F4-8E94-7F2B-0F9D-1DE50D594070}"/>
              </a:ext>
            </a:extLst>
          </p:cNvPr>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416" tIns="45208" rIns="90416" bIns="45208" numCol="1" anchor="t" anchorCtr="0" compatLnSpc="1">
            <a:prstTxWarp prst="textNoShape">
              <a:avLst/>
            </a:prstTxWarp>
          </a:bodyPr>
          <a:lstStyle/>
          <a:p>
            <a:pPr algn="just"/>
            <a:r>
              <a:rPr lang="en-US" altLang="en-US">
                <a:cs typeface="Times New Roman" panose="02020603050405020304" pitchFamily="18" charset="0"/>
              </a:rPr>
              <a:t>A manufacturing company incurs many other costs in addition to manufacturing costs. For financial reporting purposes, most of these other costs are typically classified as selling costs and administrative costs. These costs are also called selling, general and administrative costs, or SG&amp;A. Selling and administrative costs are incurred in both manufacturing and merchandising firms.  </a:t>
            </a:r>
          </a:p>
          <a:p>
            <a:pPr algn="just"/>
            <a:endParaRPr lang="en-US" altLang="en-US">
              <a:cs typeface="Times New Roman" panose="02020603050405020304" pitchFamily="18" charset="0"/>
            </a:endParaRPr>
          </a:p>
          <a:p>
            <a:pPr algn="just"/>
            <a:r>
              <a:rPr lang="en-US" altLang="en-US">
                <a:cs typeface="Times New Roman" panose="02020603050405020304" pitchFamily="18" charset="0"/>
              </a:rPr>
              <a:t>Selling costs include all costs necessary to secure customer orders and get the finished product into the hands of the customer. These costs are also referred to as order-getting and order-filling costs. Examples of selling costs include advertising, shipping, sales travel, sales commissions, sales salaries, and costs of finished goods warehouses. </a:t>
            </a:r>
          </a:p>
          <a:p>
            <a:pPr algn="just"/>
            <a:endParaRPr lang="en-US" altLang="en-US">
              <a:cs typeface="Times New Roman" panose="02020603050405020304" pitchFamily="18" charset="0"/>
            </a:endParaRPr>
          </a:p>
          <a:p>
            <a:pPr algn="just"/>
            <a:r>
              <a:rPr lang="en-US" altLang="en-US">
                <a:cs typeface="Times New Roman" panose="02020603050405020304" pitchFamily="18" charset="0"/>
              </a:rPr>
              <a:t>Administrative costs include all executive, organizational, and clerical costs associated with the general management of an organization. Examples of administrative costs include executive compensation, general accounting, secretarial, public relations, and similar costs involved in the overall general administration of the organization as a whole. </a:t>
            </a: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CFAFCC-B4C2-2FFE-A9A2-2175885C148A}"/>
              </a:ext>
            </a:extLst>
          </p:cNvPr>
          <p:cNvSpPr>
            <a:spLocks noGrp="1" noRot="1" noChangeAspect="1" noChangeArrowheads="1" noTextEdit="1"/>
          </p:cNvSpPr>
          <p:nvPr>
            <p:ph type="sldImg"/>
          </p:nvPr>
        </p:nvSpPr>
        <p:spPr bwMode="auto">
          <a:xfrm>
            <a:off x="1144588" y="685800"/>
            <a:ext cx="4570412" cy="3427413"/>
          </a:xfrm>
          <a:solidFill>
            <a:srgbClr val="FFFFFF"/>
          </a:solidFill>
          <a:ln>
            <a:solidFill>
              <a:srgbClr val="000000"/>
            </a:solidFill>
            <a:miter lim="800000"/>
            <a:headEnd/>
            <a:tailEnd/>
          </a:ln>
        </p:spPr>
      </p:sp>
      <p:sp>
        <p:nvSpPr>
          <p:cNvPr id="459779" name="Rectangle 3">
            <a:extLst>
              <a:ext uri="{FF2B5EF4-FFF2-40B4-BE49-F238E27FC236}">
                <a16:creationId xmlns:a16="http://schemas.microsoft.com/office/drawing/2014/main" id="{2AD0503F-6648-D938-732E-C65EADD80AD1}"/>
              </a:ext>
            </a:extLst>
          </p:cNvPr>
          <p:cNvSpPr>
            <a:spLocks noGrp="1" noChangeArrowheads="1"/>
          </p:cNvSpPr>
          <p:nvPr>
            <p:ph type="body" idx="1"/>
          </p:nvPr>
        </p:nvSpPr>
        <p:spPr bwMode="auto">
          <a:solidFill>
            <a:srgbClr val="FFFFFF"/>
          </a:solidFill>
          <a:ln>
            <a:miter lim="800000"/>
            <a:headEnd/>
            <a:tailEnd/>
          </a:ln>
        </p:spPr>
        <p:txBody>
          <a:bodyPr lIns="90416" tIns="45208" rIns="90416" bIns="45208"/>
          <a:lstStyle/>
          <a:p>
            <a:pPr>
              <a:defRPr/>
            </a:pPr>
            <a:r>
              <a:rPr lang="en-US" dirty="0"/>
              <a:t>Learning objective number 2 is to </a:t>
            </a:r>
            <a:r>
              <a:rPr lang="en-US" dirty="0">
                <a:effectLst>
                  <a:outerShdw blurRad="38100" dist="38100" dir="2700000" algn="tl">
                    <a:srgbClr val="C0C0C0"/>
                  </a:outerShdw>
                </a:effectLst>
              </a:rPr>
              <a:t>distinguish between product costs and period costs and give examples of each.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8F40AA-A796-BFA7-EAA3-479211BB2EEE}"/>
              </a:ext>
            </a:extLst>
          </p:cNvPr>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 name="Rectangle 2">
            <a:extLst>
              <a:ext uri="{FF2B5EF4-FFF2-40B4-BE49-F238E27FC236}">
                <a16:creationId xmlns:a16="http://schemas.microsoft.com/office/drawing/2014/main" id="{758B19EB-B66E-2C0E-B1F4-226C2EF09953}"/>
              </a:ext>
            </a:extLst>
          </p:cNvPr>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4" name="Rectangle 3">
            <a:extLst>
              <a:ext uri="{FF2B5EF4-FFF2-40B4-BE49-F238E27FC236}">
                <a16:creationId xmlns:a16="http://schemas.microsoft.com/office/drawing/2014/main" id="{7538BD14-68F2-2A5A-F355-1B4736421001}"/>
              </a:ext>
            </a:extLst>
          </p:cNvPr>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5" name="Rectangle 4">
            <a:extLst>
              <a:ext uri="{FF2B5EF4-FFF2-40B4-BE49-F238E27FC236}">
                <a16:creationId xmlns:a16="http://schemas.microsoft.com/office/drawing/2014/main" id="{A170D665-A680-E371-718F-5CD73DD97CB2}"/>
              </a:ext>
            </a:extLst>
          </p:cNvPr>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6" name="Rectangle 5">
            <a:extLst>
              <a:ext uri="{FF2B5EF4-FFF2-40B4-BE49-F238E27FC236}">
                <a16:creationId xmlns:a16="http://schemas.microsoft.com/office/drawing/2014/main" id="{72186DE4-9399-19F7-F632-23824881D84B}"/>
              </a:ext>
            </a:extLst>
          </p:cNvPr>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useBgFill="1">
        <p:nvSpPr>
          <p:cNvPr id="7" name="Rounded Rectangle 21">
            <a:extLst>
              <a:ext uri="{FF2B5EF4-FFF2-40B4-BE49-F238E27FC236}">
                <a16:creationId xmlns:a16="http://schemas.microsoft.com/office/drawing/2014/main" id="{074C7191-957F-CD85-D5AC-B9590D0EC3AA}"/>
              </a:ext>
            </a:extLst>
          </p:cNvPr>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useBgFill="1">
        <p:nvSpPr>
          <p:cNvPr id="10" name="Rounded Rectangle 22">
            <a:extLst>
              <a:ext uri="{FF2B5EF4-FFF2-40B4-BE49-F238E27FC236}">
                <a16:creationId xmlns:a16="http://schemas.microsoft.com/office/drawing/2014/main" id="{160A129D-300E-A52E-CE8A-89C5E3A8DD49}"/>
              </a:ext>
            </a:extLst>
          </p:cNvPr>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1" name="Rectangle 10">
            <a:extLst>
              <a:ext uri="{FF2B5EF4-FFF2-40B4-BE49-F238E27FC236}">
                <a16:creationId xmlns:a16="http://schemas.microsoft.com/office/drawing/2014/main" id="{60F24A02-8C23-AC3A-D0E8-49641F8F626C}"/>
              </a:ext>
            </a:extLst>
          </p:cNvPr>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2" name="Rectangle 11">
            <a:extLst>
              <a:ext uri="{FF2B5EF4-FFF2-40B4-BE49-F238E27FC236}">
                <a16:creationId xmlns:a16="http://schemas.microsoft.com/office/drawing/2014/main" id="{6D288F3E-D4E4-169D-4F2C-0633818E1741}"/>
              </a:ext>
            </a:extLst>
          </p:cNvPr>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3" name="Rectangle 12">
            <a:extLst>
              <a:ext uri="{FF2B5EF4-FFF2-40B4-BE49-F238E27FC236}">
                <a16:creationId xmlns:a16="http://schemas.microsoft.com/office/drawing/2014/main" id="{A6E9CDE9-B938-1279-AED2-100E17824FA8}"/>
              </a:ext>
            </a:extLst>
          </p:cNvPr>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4" name="Rectangle 13">
            <a:extLst>
              <a:ext uri="{FF2B5EF4-FFF2-40B4-BE49-F238E27FC236}">
                <a16:creationId xmlns:a16="http://schemas.microsoft.com/office/drawing/2014/main" id="{270B032C-6ED1-B286-74D2-DB95BD023F3F}"/>
              </a:ext>
            </a:extLst>
          </p:cNvPr>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5" name="TextBox 30">
            <a:extLst>
              <a:ext uri="{FF2B5EF4-FFF2-40B4-BE49-F238E27FC236}">
                <a16:creationId xmlns:a16="http://schemas.microsoft.com/office/drawing/2014/main" id="{716FD144-A591-69C9-4418-BA5151B59334}"/>
              </a:ext>
            </a:extLst>
          </p:cNvPr>
          <p:cNvSpPr txBox="1">
            <a:spLocks noChangeArrowheads="1"/>
          </p:cNvSpPr>
          <p:nvPr userDrawn="1"/>
        </p:nvSpPr>
        <p:spPr bwMode="auto">
          <a:xfrm>
            <a:off x="457200" y="5305425"/>
            <a:ext cx="4724400" cy="1323975"/>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600">
                <a:solidFill>
                  <a:srgbClr val="7C4B3B"/>
                </a:solidFill>
                <a:cs typeface="Arial" panose="020B0604020202020204" pitchFamily="34" charset="0"/>
              </a:rPr>
              <a:t>PowerPoint Authors:</a:t>
            </a:r>
          </a:p>
          <a:p>
            <a:pPr eaLnBrk="1" hangingPunct="1">
              <a:defRPr/>
            </a:pPr>
            <a:r>
              <a:rPr lang="en-US" altLang="en-US" sz="1600">
                <a:solidFill>
                  <a:srgbClr val="7C4B3B"/>
                </a:solidFill>
                <a:cs typeface="Arial" panose="020B0604020202020204" pitchFamily="34" charset="0"/>
              </a:rPr>
              <a:t>	Susan Coomer Galbreath, Ph.D., CPA</a:t>
            </a:r>
          </a:p>
          <a:p>
            <a:pPr eaLnBrk="1" hangingPunct="1">
              <a:defRPr/>
            </a:pPr>
            <a:r>
              <a:rPr lang="en-US" altLang="en-US" sz="1600">
                <a:solidFill>
                  <a:srgbClr val="7C4B3B"/>
                </a:solidFill>
                <a:cs typeface="Arial" panose="020B0604020202020204" pitchFamily="34" charset="0"/>
              </a:rPr>
              <a:t>	Charles W. Caldwell, D.B.A., CMA</a:t>
            </a:r>
          </a:p>
          <a:p>
            <a:pPr eaLnBrk="1" hangingPunct="1">
              <a:defRPr/>
            </a:pPr>
            <a:r>
              <a:rPr lang="en-US" altLang="en-US" sz="1600">
                <a:solidFill>
                  <a:srgbClr val="7C4B3B"/>
                </a:solidFill>
                <a:cs typeface="Arial" panose="020B0604020202020204" pitchFamily="34" charset="0"/>
              </a:rPr>
              <a:t>	Jon A. Booker, Ph.D., CPA, CIA</a:t>
            </a:r>
          </a:p>
          <a:p>
            <a:pPr eaLnBrk="1" hangingPunct="1">
              <a:defRPr/>
            </a:pPr>
            <a:r>
              <a:rPr lang="en-US" altLang="en-US" sz="1600">
                <a:solidFill>
                  <a:srgbClr val="7C4B3B"/>
                </a:solidFill>
                <a:cs typeface="Arial" panose="020B0604020202020204" pitchFamily="34" charset="0"/>
              </a:rPr>
              <a:t>	Cynthia J. Rooney, Ph.D., CPA</a:t>
            </a:r>
          </a:p>
        </p:txBody>
      </p:sp>
      <p:sp>
        <p:nvSpPr>
          <p:cNvPr id="16" name="Text Box 18">
            <a:extLst>
              <a:ext uri="{FF2B5EF4-FFF2-40B4-BE49-F238E27FC236}">
                <a16:creationId xmlns:a16="http://schemas.microsoft.com/office/drawing/2014/main" id="{0CD89B9C-587F-2C8E-4890-BBACB4A97DA2}"/>
              </a:ext>
            </a:extLst>
          </p:cNvPr>
          <p:cNvSpPr txBox="1">
            <a:spLocks noChangeArrowheads="1"/>
          </p:cNvSpPr>
          <p:nvPr userDrawn="1"/>
        </p:nvSpPr>
        <p:spPr bwMode="auto">
          <a:xfrm>
            <a:off x="4800600" y="6589713"/>
            <a:ext cx="4121150" cy="246062"/>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i="1">
                <a:solidFill>
                  <a:srgbClr val="85540A"/>
                </a:solidFill>
                <a:latin typeface="Times" panose="02020603050405020304" pitchFamily="18" charset="0"/>
                <a:ea typeface="MS PGothic" panose="020B0600070205080204" pitchFamily="34" charset="-128"/>
              </a:rPr>
              <a:t>Copyright © 2012 by The McGraw-Hill Companies, Inc. All rights reserved.</a:t>
            </a:r>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dirty="0"/>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latin typeface="+mj-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extLst>
      <p:ext uri="{BB962C8B-B14F-4D97-AF65-F5344CB8AC3E}">
        <p14:creationId xmlns:p14="http://schemas.microsoft.com/office/powerpoint/2010/main" val="2303594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89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457200" y="457200"/>
            <a:ext cx="8229600" cy="1066800"/>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928022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165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8877FB7-2554-5B9A-DD8F-F48C5810A8DF}"/>
              </a:ext>
            </a:extLst>
          </p:cNvPr>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9" name="Rectangle 28">
            <a:extLst>
              <a:ext uri="{FF2B5EF4-FFF2-40B4-BE49-F238E27FC236}">
                <a16:creationId xmlns:a16="http://schemas.microsoft.com/office/drawing/2014/main" id="{CC8563F1-80A0-05B4-5B07-A448D9DE76B8}"/>
              </a:ext>
            </a:extLst>
          </p:cNvPr>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0" name="Rectangle 29">
            <a:extLst>
              <a:ext uri="{FF2B5EF4-FFF2-40B4-BE49-F238E27FC236}">
                <a16:creationId xmlns:a16="http://schemas.microsoft.com/office/drawing/2014/main" id="{8CD0DEF9-A7AF-E070-957C-92912D2237B3}"/>
              </a:ext>
            </a:extLst>
          </p:cNvPr>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useBgFill="1">
        <p:nvSpPr>
          <p:cNvPr id="33" name="Rounded Rectangle 32">
            <a:extLst>
              <a:ext uri="{FF2B5EF4-FFF2-40B4-BE49-F238E27FC236}">
                <a16:creationId xmlns:a16="http://schemas.microsoft.com/office/drawing/2014/main" id="{DBE2BE96-EC07-383D-3290-D33A5D5D9F1D}"/>
              </a:ext>
            </a:extLst>
          </p:cNvPr>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useBgFill="1">
        <p:nvSpPr>
          <p:cNvPr id="34" name="Rounded Rectangle 33">
            <a:extLst>
              <a:ext uri="{FF2B5EF4-FFF2-40B4-BE49-F238E27FC236}">
                <a16:creationId xmlns:a16="http://schemas.microsoft.com/office/drawing/2014/main" id="{85FAE4EE-FDF1-27E6-9366-B331F5558C78}"/>
              </a:ext>
            </a:extLst>
          </p:cNvPr>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5" name="Rectangle 34">
            <a:extLst>
              <a:ext uri="{FF2B5EF4-FFF2-40B4-BE49-F238E27FC236}">
                <a16:creationId xmlns:a16="http://schemas.microsoft.com/office/drawing/2014/main" id="{E9139D1B-B99C-75B5-678D-64A01DC0A859}"/>
              </a:ext>
            </a:extLst>
          </p:cNvPr>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6" name="Rectangle 35">
            <a:extLst>
              <a:ext uri="{FF2B5EF4-FFF2-40B4-BE49-F238E27FC236}">
                <a16:creationId xmlns:a16="http://schemas.microsoft.com/office/drawing/2014/main" id="{A0ADFD5E-4001-5A44-81D4-6135BE988724}"/>
              </a:ext>
            </a:extLst>
          </p:cNvPr>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7" name="Rectangle 36">
            <a:extLst>
              <a:ext uri="{FF2B5EF4-FFF2-40B4-BE49-F238E27FC236}">
                <a16:creationId xmlns:a16="http://schemas.microsoft.com/office/drawing/2014/main" id="{F91471B1-E7C9-F0BA-B4AA-7E868CB3968E}"/>
              </a:ext>
            </a:extLst>
          </p:cNvPr>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8" name="Rectangle 37">
            <a:extLst>
              <a:ext uri="{FF2B5EF4-FFF2-40B4-BE49-F238E27FC236}">
                <a16:creationId xmlns:a16="http://schemas.microsoft.com/office/drawing/2014/main" id="{E5284A51-F025-4159-8F5F-DECCE30DB2FF}"/>
              </a:ext>
            </a:extLst>
          </p:cNvPr>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9" name="Rectangle 38">
            <a:extLst>
              <a:ext uri="{FF2B5EF4-FFF2-40B4-BE49-F238E27FC236}">
                <a16:creationId xmlns:a16="http://schemas.microsoft.com/office/drawing/2014/main" id="{5C24DF6D-0D21-4F21-5531-E9C429A3317E}"/>
              </a:ext>
            </a:extLst>
          </p:cNvPr>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40" name="Rectangle 39">
            <a:extLst>
              <a:ext uri="{FF2B5EF4-FFF2-40B4-BE49-F238E27FC236}">
                <a16:creationId xmlns:a16="http://schemas.microsoft.com/office/drawing/2014/main" id="{7AF81D3A-9987-FDE2-0D0F-2393FB864DF3}"/>
              </a:ext>
            </a:extLst>
          </p:cNvPr>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037" name="Title Placeholder 21">
            <a:extLst>
              <a:ext uri="{FF2B5EF4-FFF2-40B4-BE49-F238E27FC236}">
                <a16:creationId xmlns:a16="http://schemas.microsoft.com/office/drawing/2014/main" id="{83B5DC88-EF7E-1F79-2911-83E8BB9AA9D2}"/>
              </a:ext>
            </a:extLst>
          </p:cNvPr>
          <p:cNvSpPr>
            <a:spLocks noGrp="1"/>
          </p:cNvSpPr>
          <p:nvPr>
            <p:ph type="title"/>
          </p:nvPr>
        </p:nvSpPr>
        <p:spPr bwMode="auto">
          <a:xfrm>
            <a:off x="457200" y="4572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8" name="Text Placeholder 12">
            <a:extLst>
              <a:ext uri="{FF2B5EF4-FFF2-40B4-BE49-F238E27FC236}">
                <a16:creationId xmlns:a16="http://schemas.microsoft.com/office/drawing/2014/main" id="{41743C4D-3F4E-B27D-D5CC-0A0BA2C40CCC}"/>
              </a:ext>
            </a:extLst>
          </p:cNvPr>
          <p:cNvSpPr>
            <a:spLocks noGrp="1"/>
          </p:cNvSpPr>
          <p:nvPr>
            <p:ph type="body" idx="1"/>
          </p:nvPr>
        </p:nvSpPr>
        <p:spPr bwMode="auto">
          <a:xfrm>
            <a:off x="457200" y="15636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 name="TextBox 19">
            <a:extLst>
              <a:ext uri="{FF2B5EF4-FFF2-40B4-BE49-F238E27FC236}">
                <a16:creationId xmlns:a16="http://schemas.microsoft.com/office/drawing/2014/main" id="{01305126-8A6B-35BC-062C-BAA47569CD28}"/>
              </a:ext>
            </a:extLst>
          </p:cNvPr>
          <p:cNvSpPr txBox="1"/>
          <p:nvPr userDrawn="1"/>
        </p:nvSpPr>
        <p:spPr>
          <a:xfrm>
            <a:off x="7848600" y="0"/>
            <a:ext cx="990600" cy="246063"/>
          </a:xfrm>
          <a:prstGeom prst="rect">
            <a:avLst/>
          </a:prstGeom>
          <a:noFill/>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altLang="en-US" sz="1000">
                <a:solidFill>
                  <a:schemeClr val="bg1"/>
                </a:solidFill>
              </a:rPr>
              <a:t>2-</a:t>
            </a:r>
            <a:fld id="{525DF77F-6194-401F-9701-9CE14B2372D4}" type="slidenum">
              <a:rPr lang="en-US" altLang="en-US" sz="1000" smtClean="0">
                <a:solidFill>
                  <a:schemeClr val="bg1"/>
                </a:solidFill>
              </a:rPr>
              <a:pPr algn="r" eaLnBrk="1" hangingPunct="1">
                <a:defRPr/>
              </a:pPr>
              <a:t>‹#›</a:t>
            </a:fld>
            <a:endParaRPr lang="en-US" altLang="en-US" sz="1000">
              <a:solidFill>
                <a:schemeClr val="bg1"/>
              </a:solidFill>
            </a:endParaRPr>
          </a:p>
        </p:txBody>
      </p:sp>
    </p:spTree>
  </p:cSld>
  <p:clrMap bg1="lt1" tx1="dk1" bg2="lt2" tx2="dk2" accent1="accent1" accent2="accent2" accent3="accent3" accent4="accent4" accent5="accent5" accent6="accent6" hlink="hlink" folHlink="folHlink"/>
  <p:sldLayoutIdLst>
    <p:sldLayoutId id="2147484005" r:id="rId1"/>
    <p:sldLayoutId id="2147484002" r:id="rId2"/>
    <p:sldLayoutId id="2147484003" r:id="rId3"/>
    <p:sldLayoutId id="2147484004" r:id="rId4"/>
  </p:sldLayoutIdLst>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3600">
          <a:solidFill>
            <a:schemeClr val="tx2"/>
          </a:solidFill>
          <a:latin typeface="Trebuchet MS" pitchFamily="34" charset="0"/>
        </a:defRPr>
      </a:lvl6pPr>
      <a:lvl7pPr marL="914400" algn="l" rtl="0" fontAlgn="base">
        <a:spcBef>
          <a:spcPct val="0"/>
        </a:spcBef>
        <a:spcAft>
          <a:spcPct val="0"/>
        </a:spcAft>
        <a:defRPr sz="3600">
          <a:solidFill>
            <a:schemeClr val="tx2"/>
          </a:solidFill>
          <a:latin typeface="Trebuchet MS" pitchFamily="34" charset="0"/>
        </a:defRPr>
      </a:lvl7pPr>
      <a:lvl8pPr marL="1371600" algn="l" rtl="0" fontAlgn="base">
        <a:spcBef>
          <a:spcPct val="0"/>
        </a:spcBef>
        <a:spcAft>
          <a:spcPct val="0"/>
        </a:spcAft>
        <a:defRPr sz="3600">
          <a:solidFill>
            <a:schemeClr val="tx2"/>
          </a:solidFill>
          <a:latin typeface="Trebuchet MS" pitchFamily="34" charset="0"/>
        </a:defRPr>
      </a:lvl8pPr>
      <a:lvl9pPr marL="1828800" algn="l" rtl="0" fontAlgn="base">
        <a:spcBef>
          <a:spcPct val="0"/>
        </a:spcBef>
        <a:spcAft>
          <a:spcPct val="0"/>
        </a:spcAft>
        <a:defRPr sz="36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3D7DCF86-43FF-3E8D-66A4-0F95577677CD}"/>
              </a:ext>
            </a:extLst>
          </p:cNvPr>
          <p:cNvSpPr>
            <a:spLocks noGrp="1"/>
          </p:cNvSpPr>
          <p:nvPr>
            <p:ph type="ctrTitle"/>
          </p:nvPr>
        </p:nvSpPr>
        <p:spPr>
          <a:xfrm>
            <a:off x="457200" y="2401888"/>
            <a:ext cx="8458200" cy="1470025"/>
          </a:xfrm>
        </p:spPr>
        <p:txBody>
          <a:bodyPr/>
          <a:lstStyle/>
          <a:p>
            <a:r>
              <a:rPr lang="en-US" altLang="en-US">
                <a:latin typeface="Arial" panose="020B0604020202020204" pitchFamily="34" charset="0"/>
                <a:cs typeface="Arial" panose="020B0604020202020204" pitchFamily="34" charset="0"/>
              </a:rPr>
              <a:t>Managerial Accounting and Cost Concepts</a:t>
            </a:r>
          </a:p>
        </p:txBody>
      </p:sp>
      <p:sp>
        <p:nvSpPr>
          <p:cNvPr id="3" name="Subtitle 2">
            <a:extLst>
              <a:ext uri="{FF2B5EF4-FFF2-40B4-BE49-F238E27FC236}">
                <a16:creationId xmlns:a16="http://schemas.microsoft.com/office/drawing/2014/main" id="{4993A854-50BE-191F-E5C6-99DC7821F660}"/>
              </a:ext>
            </a:extLst>
          </p:cNvPr>
          <p:cNvSpPr>
            <a:spLocks noGrp="1"/>
          </p:cNvSpPr>
          <p:nvPr>
            <p:ph type="subTitle" idx="1"/>
          </p:nvPr>
        </p:nvSpPr>
        <p:spPr>
          <a:xfrm>
            <a:off x="439738" y="3871913"/>
            <a:ext cx="4953000" cy="1385887"/>
          </a:xfrm>
        </p:spPr>
        <p:txBody>
          <a:bodyPr/>
          <a:lstStyle/>
          <a:p>
            <a:pPr>
              <a:defRPr/>
            </a:pPr>
            <a:r>
              <a:rPr lang="en-US" dirty="0"/>
              <a:t>Chapter 1</a:t>
            </a:r>
          </a:p>
        </p:txBody>
      </p:sp>
      <p:sp>
        <p:nvSpPr>
          <p:cNvPr id="2" name="Rectangle 1">
            <a:extLst>
              <a:ext uri="{FF2B5EF4-FFF2-40B4-BE49-F238E27FC236}">
                <a16:creationId xmlns:a16="http://schemas.microsoft.com/office/drawing/2014/main" id="{6C8F1161-28CD-9B8A-3F3F-31057D0F11EC}"/>
              </a:ext>
            </a:extLst>
          </p:cNvPr>
          <p:cNvSpPr/>
          <p:nvPr/>
        </p:nvSpPr>
        <p:spPr>
          <a:xfrm>
            <a:off x="228600" y="5334000"/>
            <a:ext cx="8686800" cy="147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633D6AD-7922-3DAD-31D7-6BB4122ADD15}"/>
              </a:ext>
            </a:extLst>
          </p:cNvPr>
          <p:cNvSpPr>
            <a:spLocks noGrp="1"/>
          </p:cNvSpPr>
          <p:nvPr>
            <p:ph type="title"/>
          </p:nvPr>
        </p:nvSpPr>
        <p:spPr/>
        <p:txBody>
          <a:bodyPr/>
          <a:lstStyle/>
          <a:p>
            <a:r>
              <a:rPr lang="en-GB" altLang="en-US"/>
              <a:t>Example</a:t>
            </a:r>
          </a:p>
        </p:txBody>
      </p:sp>
      <p:sp>
        <p:nvSpPr>
          <p:cNvPr id="3" name="Content Placeholder 2">
            <a:extLst>
              <a:ext uri="{FF2B5EF4-FFF2-40B4-BE49-F238E27FC236}">
                <a16:creationId xmlns:a16="http://schemas.microsoft.com/office/drawing/2014/main" id="{838153C0-9831-0A05-1498-52A1853E0858}"/>
              </a:ext>
            </a:extLst>
          </p:cNvPr>
          <p:cNvSpPr>
            <a:spLocks noGrp="1"/>
          </p:cNvSpPr>
          <p:nvPr>
            <p:ph idx="1"/>
          </p:nvPr>
        </p:nvSpPr>
        <p:spPr>
          <a:xfrm>
            <a:off x="457200" y="1563688"/>
            <a:ext cx="8458200" cy="4684712"/>
          </a:xfrm>
        </p:spPr>
        <p:txBody>
          <a:bodyPr/>
          <a:lstStyle/>
          <a:p>
            <a:pPr>
              <a:defRPr/>
            </a:pPr>
            <a:r>
              <a:rPr lang="en-GB" sz="2000" dirty="0"/>
              <a:t>ABC company produced 10,000 units with the following information:</a:t>
            </a:r>
          </a:p>
          <a:p>
            <a:pPr>
              <a:defRPr/>
            </a:pPr>
            <a:endParaRPr lang="en-GB" sz="2000" dirty="0"/>
          </a:p>
          <a:p>
            <a:pPr>
              <a:defRPr/>
            </a:pPr>
            <a:endParaRPr lang="en-GB" sz="2000" dirty="0"/>
          </a:p>
          <a:p>
            <a:pPr>
              <a:defRPr/>
            </a:pPr>
            <a:endParaRPr lang="en-GB" sz="2000" dirty="0"/>
          </a:p>
          <a:p>
            <a:pPr>
              <a:defRPr/>
            </a:pPr>
            <a:endParaRPr lang="en-GB" sz="2000" dirty="0"/>
          </a:p>
          <a:p>
            <a:pPr>
              <a:defRPr/>
            </a:pPr>
            <a:endParaRPr lang="en-GB" sz="2000" dirty="0"/>
          </a:p>
          <a:p>
            <a:pPr>
              <a:defRPr/>
            </a:pPr>
            <a:endParaRPr lang="en-GB" sz="2000" dirty="0"/>
          </a:p>
          <a:p>
            <a:pPr>
              <a:defRPr/>
            </a:pPr>
            <a:endParaRPr lang="en-GB" sz="2000" dirty="0"/>
          </a:p>
          <a:p>
            <a:pPr>
              <a:defRPr/>
            </a:pPr>
            <a:endParaRPr lang="en-GB" sz="2000" dirty="0"/>
          </a:p>
          <a:p>
            <a:pPr marL="566737" indent="-457200">
              <a:buFont typeface="Georgia" panose="02040502050405020303" pitchFamily="18" charset="0"/>
              <a:buAutoNum type="arabicPeriod"/>
              <a:defRPr/>
            </a:pPr>
            <a:r>
              <a:rPr lang="en-GB" sz="2000" dirty="0"/>
              <a:t>Calculate product cost per unit.</a:t>
            </a:r>
          </a:p>
          <a:p>
            <a:pPr marL="566737" indent="-457200">
              <a:buFont typeface="Georgia" panose="02040502050405020303" pitchFamily="18" charset="0"/>
              <a:buAutoNum type="arabicPeriod"/>
              <a:defRPr/>
            </a:pPr>
            <a:r>
              <a:rPr lang="en-GB" sz="2000" dirty="0"/>
              <a:t>Calculate total product cost. </a:t>
            </a:r>
          </a:p>
          <a:p>
            <a:pPr marL="566737" indent="-457200">
              <a:buFont typeface="Georgia" panose="02040502050405020303" pitchFamily="18" charset="0"/>
              <a:buAutoNum type="arabicPeriod"/>
              <a:defRPr/>
            </a:pPr>
            <a:r>
              <a:rPr lang="en-GB" sz="2000" dirty="0"/>
              <a:t>Calculate conversion cost per unit.</a:t>
            </a:r>
          </a:p>
          <a:p>
            <a:pPr marL="566737" indent="-457200">
              <a:buFont typeface="Georgia" panose="02040502050405020303" pitchFamily="18" charset="0"/>
              <a:buAutoNum type="arabicPeriod"/>
              <a:defRPr/>
            </a:pPr>
            <a:r>
              <a:rPr lang="en-GB" sz="2000" dirty="0"/>
              <a:t>Calculate total conversion cost. </a:t>
            </a:r>
          </a:p>
          <a:p>
            <a:pPr marL="566737" indent="-457200">
              <a:buFont typeface="Georgia" panose="02040502050405020303" pitchFamily="18" charset="0"/>
              <a:buAutoNum type="arabicPeriod"/>
              <a:defRPr/>
            </a:pPr>
            <a:r>
              <a:rPr lang="en-GB" sz="2000" dirty="0"/>
              <a:t>Calculate prime cost per unit.</a:t>
            </a:r>
          </a:p>
          <a:p>
            <a:pPr marL="566737" indent="-457200">
              <a:buFont typeface="Georgia" panose="02040502050405020303" pitchFamily="18" charset="0"/>
              <a:buAutoNum type="arabicPeriod"/>
              <a:defRPr/>
            </a:pPr>
            <a:r>
              <a:rPr lang="en-GB" sz="2000" dirty="0"/>
              <a:t>Calculate total prime cost.</a:t>
            </a:r>
          </a:p>
        </p:txBody>
      </p:sp>
      <p:graphicFrame>
        <p:nvGraphicFramePr>
          <p:cNvPr id="4" name="Table 4">
            <a:extLst>
              <a:ext uri="{FF2B5EF4-FFF2-40B4-BE49-F238E27FC236}">
                <a16:creationId xmlns:a16="http://schemas.microsoft.com/office/drawing/2014/main" id="{F328A358-CFB1-97F5-9102-F86D5B870313}"/>
              </a:ext>
            </a:extLst>
          </p:cNvPr>
          <p:cNvGraphicFramePr>
            <a:graphicFrameLocks noGrp="1"/>
          </p:cNvGraphicFramePr>
          <p:nvPr/>
        </p:nvGraphicFramePr>
        <p:xfrm>
          <a:off x="2438400" y="2049463"/>
          <a:ext cx="4343400" cy="2370137"/>
        </p:xfrm>
        <a:graphic>
          <a:graphicData uri="http://schemas.openxmlformats.org/drawingml/2006/table">
            <a:tbl>
              <a:tblPr firstRow="1" bandRow="1">
                <a:tableStyleId>{5C22544A-7EE6-4342-B048-85BDC9FD1C3A}</a:tableStyleId>
              </a:tblPr>
              <a:tblGrid>
                <a:gridCol w="3219882">
                  <a:extLst>
                    <a:ext uri="{9D8B030D-6E8A-4147-A177-3AD203B41FA5}">
                      <a16:colId xmlns:a16="http://schemas.microsoft.com/office/drawing/2014/main" val="20000"/>
                    </a:ext>
                  </a:extLst>
                </a:gridCol>
                <a:gridCol w="1123518">
                  <a:extLst>
                    <a:ext uri="{9D8B030D-6E8A-4147-A177-3AD203B41FA5}">
                      <a16:colId xmlns:a16="http://schemas.microsoft.com/office/drawing/2014/main" val="20001"/>
                    </a:ext>
                  </a:extLst>
                </a:gridCol>
              </a:tblGrid>
              <a:tr h="646401">
                <a:tc>
                  <a:txBody>
                    <a:bodyPr/>
                    <a:lstStyle/>
                    <a:p>
                      <a:endParaRPr lang="en-GB" sz="1800" dirty="0"/>
                    </a:p>
                  </a:txBody>
                  <a:tcPr/>
                </a:tc>
                <a:tc>
                  <a:txBody>
                    <a:bodyPr/>
                    <a:lstStyle/>
                    <a:p>
                      <a:pPr algn="ctr"/>
                      <a:r>
                        <a:rPr lang="en-GB" sz="1600" dirty="0"/>
                        <a:t>Cost per unit</a:t>
                      </a:r>
                    </a:p>
                  </a:txBody>
                  <a:tcPr/>
                </a:tc>
                <a:extLst>
                  <a:ext uri="{0D108BD9-81ED-4DB2-BD59-A6C34878D82A}">
                    <a16:rowId xmlns:a16="http://schemas.microsoft.com/office/drawing/2014/main" val="10000"/>
                  </a:ext>
                </a:extLst>
              </a:tr>
              <a:tr h="430934">
                <a:tc>
                  <a:txBody>
                    <a:bodyPr/>
                    <a:lstStyle/>
                    <a:p>
                      <a:r>
                        <a:rPr lang="en-GB" sz="1800" dirty="0"/>
                        <a:t>Direct materials</a:t>
                      </a:r>
                    </a:p>
                  </a:txBody>
                  <a:tcPr/>
                </a:tc>
                <a:tc>
                  <a:txBody>
                    <a:bodyPr/>
                    <a:lstStyle/>
                    <a:p>
                      <a:pPr algn="ctr"/>
                      <a:r>
                        <a:rPr lang="en-GB" sz="1800" dirty="0"/>
                        <a:t>$10</a:t>
                      </a:r>
                    </a:p>
                  </a:txBody>
                  <a:tcPr/>
                </a:tc>
                <a:extLst>
                  <a:ext uri="{0D108BD9-81ED-4DB2-BD59-A6C34878D82A}">
                    <a16:rowId xmlns:a16="http://schemas.microsoft.com/office/drawing/2014/main" val="10001"/>
                  </a:ext>
                </a:extLst>
              </a:tr>
              <a:tr h="430934">
                <a:tc>
                  <a:txBody>
                    <a:bodyPr/>
                    <a:lstStyle/>
                    <a:p>
                      <a:r>
                        <a:rPr lang="en-GB" sz="1800" dirty="0"/>
                        <a:t>Direct </a:t>
                      </a:r>
                      <a:r>
                        <a:rPr lang="en-GB" sz="1800" dirty="0" err="1"/>
                        <a:t>labor</a:t>
                      </a:r>
                      <a:endParaRPr lang="en-GB" sz="1800" dirty="0"/>
                    </a:p>
                  </a:txBody>
                  <a:tcPr/>
                </a:tc>
                <a:tc>
                  <a:txBody>
                    <a:bodyPr/>
                    <a:lstStyle/>
                    <a:p>
                      <a:pPr algn="ctr"/>
                      <a:r>
                        <a:rPr lang="en-GB" sz="1800" dirty="0"/>
                        <a:t>$5</a:t>
                      </a:r>
                    </a:p>
                  </a:txBody>
                  <a:tcPr/>
                </a:tc>
                <a:extLst>
                  <a:ext uri="{0D108BD9-81ED-4DB2-BD59-A6C34878D82A}">
                    <a16:rowId xmlns:a16="http://schemas.microsoft.com/office/drawing/2014/main" val="10002"/>
                  </a:ext>
                </a:extLst>
              </a:tr>
              <a:tr h="430934">
                <a:tc>
                  <a:txBody>
                    <a:bodyPr/>
                    <a:lstStyle/>
                    <a:p>
                      <a:r>
                        <a:rPr lang="en-GB" sz="1800" dirty="0"/>
                        <a:t>Indirect materials</a:t>
                      </a:r>
                    </a:p>
                  </a:txBody>
                  <a:tcPr/>
                </a:tc>
                <a:tc>
                  <a:txBody>
                    <a:bodyPr/>
                    <a:lstStyle/>
                    <a:p>
                      <a:pPr algn="ctr"/>
                      <a:r>
                        <a:rPr lang="en-GB" sz="1800" dirty="0"/>
                        <a:t>$2</a:t>
                      </a:r>
                    </a:p>
                  </a:txBody>
                  <a:tcPr/>
                </a:tc>
                <a:extLst>
                  <a:ext uri="{0D108BD9-81ED-4DB2-BD59-A6C34878D82A}">
                    <a16:rowId xmlns:a16="http://schemas.microsoft.com/office/drawing/2014/main" val="10003"/>
                  </a:ext>
                </a:extLst>
              </a:tr>
              <a:tr h="430934">
                <a:tc>
                  <a:txBody>
                    <a:bodyPr/>
                    <a:lstStyle/>
                    <a:p>
                      <a:r>
                        <a:rPr lang="en-GB" sz="1800" dirty="0"/>
                        <a:t>Indirect </a:t>
                      </a:r>
                      <a:r>
                        <a:rPr lang="en-GB" sz="1800" dirty="0" err="1"/>
                        <a:t>labor</a:t>
                      </a:r>
                      <a:endParaRPr lang="en-GB" sz="1800" dirty="0"/>
                    </a:p>
                  </a:txBody>
                  <a:tcPr/>
                </a:tc>
                <a:tc>
                  <a:txBody>
                    <a:bodyPr/>
                    <a:lstStyle/>
                    <a:p>
                      <a:pPr algn="ctr"/>
                      <a:r>
                        <a:rPr lang="en-GB" sz="1800" dirty="0"/>
                        <a:t>$3</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E989E85B-714C-A4E2-C3D4-00FA04CA4950}"/>
              </a:ext>
            </a:extLst>
          </p:cNvPr>
          <p:cNvSpPr>
            <a:spLocks noGrp="1"/>
          </p:cNvSpPr>
          <p:nvPr>
            <p:ph type="title"/>
          </p:nvPr>
        </p:nvSpPr>
        <p:spPr/>
        <p:txBody>
          <a:bodyPr/>
          <a:lstStyle/>
          <a:p>
            <a:r>
              <a:rPr lang="en-GB" altLang="en-US"/>
              <a:t>Solution</a:t>
            </a:r>
          </a:p>
        </p:txBody>
      </p:sp>
      <p:sp>
        <p:nvSpPr>
          <p:cNvPr id="3" name="Content Placeholder 2">
            <a:extLst>
              <a:ext uri="{FF2B5EF4-FFF2-40B4-BE49-F238E27FC236}">
                <a16:creationId xmlns:a16="http://schemas.microsoft.com/office/drawing/2014/main" id="{9014B672-F4E1-7BED-F9F2-BA58F5527A4A}"/>
              </a:ext>
            </a:extLst>
          </p:cNvPr>
          <p:cNvSpPr>
            <a:spLocks noGrp="1"/>
          </p:cNvSpPr>
          <p:nvPr>
            <p:ph idx="1"/>
          </p:nvPr>
        </p:nvSpPr>
        <p:spPr>
          <a:xfrm>
            <a:off x="228600" y="2065338"/>
            <a:ext cx="8839200" cy="4716462"/>
          </a:xfrm>
        </p:spPr>
        <p:txBody>
          <a:bodyPr/>
          <a:lstStyle/>
          <a:p>
            <a:pPr marL="107950" indent="0">
              <a:buFont typeface="Georgia" panose="02040502050405020303" pitchFamily="18" charset="0"/>
              <a:buNone/>
            </a:pPr>
            <a:r>
              <a:rPr lang="en-GB" altLang="en-US" sz="1800" b="1"/>
              <a:t>Product cost per unit = D.M + D.L + Mfg O.H (Indirect M + indirect L)</a:t>
            </a:r>
          </a:p>
          <a:p>
            <a:pPr marL="107950" indent="0">
              <a:buFont typeface="Georgia" panose="02040502050405020303" pitchFamily="18" charset="0"/>
              <a:buNone/>
            </a:pPr>
            <a:r>
              <a:rPr lang="en-GB" altLang="en-US" sz="2000"/>
              <a:t>		           = $10 + $5 + $5</a:t>
            </a:r>
          </a:p>
          <a:p>
            <a:pPr marL="107950" indent="0">
              <a:buFont typeface="Georgia" panose="02040502050405020303" pitchFamily="18" charset="0"/>
              <a:buNone/>
            </a:pPr>
            <a:r>
              <a:rPr lang="en-GB" altLang="en-US" sz="2000"/>
              <a:t>		           = $20</a:t>
            </a:r>
          </a:p>
          <a:p>
            <a:pPr marL="107950" indent="0">
              <a:buFont typeface="Georgia" panose="02040502050405020303" pitchFamily="18" charset="0"/>
              <a:buNone/>
            </a:pPr>
            <a:endParaRPr lang="en-GB" altLang="en-US" sz="2000"/>
          </a:p>
          <a:p>
            <a:pPr marL="107950" indent="0">
              <a:buFont typeface="Georgia" panose="02040502050405020303" pitchFamily="18" charset="0"/>
              <a:buNone/>
            </a:pPr>
            <a:r>
              <a:rPr lang="en-GB" altLang="en-US" sz="2000"/>
              <a:t>Total product cost      = $100,000 + $50,000 + $50,000 (or $20*10,000)</a:t>
            </a:r>
          </a:p>
          <a:p>
            <a:pPr marL="107950" indent="0">
              <a:buFont typeface="Georgia" panose="02040502050405020303" pitchFamily="18" charset="0"/>
              <a:buNone/>
            </a:pPr>
            <a:r>
              <a:rPr lang="en-GB" altLang="en-US" sz="2000"/>
              <a:t>		           = $200,000 </a:t>
            </a:r>
          </a:p>
          <a:p>
            <a:pPr marL="107950" indent="0">
              <a:buFont typeface="Georgia" panose="02040502050405020303" pitchFamily="18" charset="0"/>
              <a:buNone/>
            </a:pPr>
            <a:endParaRPr lang="en-GB" altLang="en-US" sz="2000"/>
          </a:p>
          <a:p>
            <a:pPr marL="107950" indent="0">
              <a:buFont typeface="Georgia" panose="02040502050405020303" pitchFamily="18" charset="0"/>
              <a:buNone/>
            </a:pPr>
            <a:r>
              <a:rPr lang="en-GB" altLang="en-US" sz="2000" b="1"/>
              <a:t>Conversion cost per unit = D.L + Mfg O.H </a:t>
            </a:r>
          </a:p>
          <a:p>
            <a:pPr marL="107950" indent="0">
              <a:buFont typeface="Georgia" panose="02040502050405020303" pitchFamily="18" charset="0"/>
              <a:buNone/>
            </a:pPr>
            <a:r>
              <a:rPr lang="en-GB" altLang="en-US" sz="2000"/>
              <a:t>			   = $5 + $5</a:t>
            </a:r>
          </a:p>
          <a:p>
            <a:pPr marL="107950" indent="0">
              <a:buFont typeface="Georgia" panose="02040502050405020303" pitchFamily="18" charset="0"/>
              <a:buNone/>
            </a:pPr>
            <a:r>
              <a:rPr lang="en-GB" altLang="en-US" sz="2000"/>
              <a:t>			   = $10</a:t>
            </a:r>
          </a:p>
          <a:p>
            <a:pPr marL="107950" indent="0">
              <a:buFont typeface="Georgia" panose="02040502050405020303" pitchFamily="18" charset="0"/>
              <a:buNone/>
            </a:pPr>
            <a:endParaRPr lang="en-GB" altLang="en-US" sz="2000"/>
          </a:p>
          <a:p>
            <a:pPr marL="107950" indent="0">
              <a:buFont typeface="Georgia" panose="02040502050405020303" pitchFamily="18" charset="0"/>
              <a:buNone/>
            </a:pPr>
            <a:r>
              <a:rPr lang="en-GB" altLang="en-US" sz="2000"/>
              <a:t>Total conversion cost	   = $50,000 + $50,000 (or $10*10,000)</a:t>
            </a:r>
          </a:p>
          <a:p>
            <a:pPr marL="107950" indent="0">
              <a:buFont typeface="Georgia" panose="02040502050405020303" pitchFamily="18" charset="0"/>
              <a:buNone/>
            </a:pPr>
            <a:r>
              <a:rPr lang="en-GB" altLang="en-US" sz="2000"/>
              <a:t>			   = $100,000</a:t>
            </a:r>
          </a:p>
        </p:txBody>
      </p:sp>
      <p:graphicFrame>
        <p:nvGraphicFramePr>
          <p:cNvPr id="4" name="Table 4">
            <a:extLst>
              <a:ext uri="{FF2B5EF4-FFF2-40B4-BE49-F238E27FC236}">
                <a16:creationId xmlns:a16="http://schemas.microsoft.com/office/drawing/2014/main" id="{DDAEA041-D2EE-D7A7-C973-213636E20CF8}"/>
              </a:ext>
            </a:extLst>
          </p:cNvPr>
          <p:cNvGraphicFramePr>
            <a:graphicFrameLocks noGrp="1"/>
          </p:cNvGraphicFramePr>
          <p:nvPr/>
        </p:nvGraphicFramePr>
        <p:xfrm>
          <a:off x="6477000" y="457200"/>
          <a:ext cx="2667000" cy="1608138"/>
        </p:xfrm>
        <a:graphic>
          <a:graphicData uri="http://schemas.openxmlformats.org/drawingml/2006/table">
            <a:tbl>
              <a:tblPr firstRow="1" bandRow="1">
                <a:tableStyleId>{5C22544A-7EE6-4342-B048-85BDC9FD1C3A}</a:tableStyleId>
              </a:tblPr>
              <a:tblGrid>
                <a:gridCol w="1977120">
                  <a:extLst>
                    <a:ext uri="{9D8B030D-6E8A-4147-A177-3AD203B41FA5}">
                      <a16:colId xmlns:a16="http://schemas.microsoft.com/office/drawing/2014/main" val="20000"/>
                    </a:ext>
                  </a:extLst>
                </a:gridCol>
                <a:gridCol w="689880">
                  <a:extLst>
                    <a:ext uri="{9D8B030D-6E8A-4147-A177-3AD203B41FA5}">
                      <a16:colId xmlns:a16="http://schemas.microsoft.com/office/drawing/2014/main" val="20001"/>
                    </a:ext>
                  </a:extLst>
                </a:gridCol>
              </a:tblGrid>
              <a:tr h="571613">
                <a:tc>
                  <a:txBody>
                    <a:bodyPr/>
                    <a:lstStyle/>
                    <a:p>
                      <a:r>
                        <a:rPr lang="en-GB" sz="1100" dirty="0"/>
                        <a:t>Output = 10,000 units</a:t>
                      </a:r>
                    </a:p>
                  </a:txBody>
                  <a:tcPr marT="45729" marB="45729"/>
                </a:tc>
                <a:tc>
                  <a:txBody>
                    <a:bodyPr/>
                    <a:lstStyle/>
                    <a:p>
                      <a:pPr algn="ctr"/>
                      <a:r>
                        <a:rPr lang="en-GB" sz="1100" dirty="0"/>
                        <a:t>Cost per unit</a:t>
                      </a:r>
                    </a:p>
                  </a:txBody>
                  <a:tcPr marT="45729" marB="45729"/>
                </a:tc>
                <a:extLst>
                  <a:ext uri="{0D108BD9-81ED-4DB2-BD59-A6C34878D82A}">
                    <a16:rowId xmlns:a16="http://schemas.microsoft.com/office/drawing/2014/main" val="10000"/>
                  </a:ext>
                </a:extLst>
              </a:tr>
              <a:tr h="259131">
                <a:tc>
                  <a:txBody>
                    <a:bodyPr/>
                    <a:lstStyle/>
                    <a:p>
                      <a:r>
                        <a:rPr lang="en-GB" sz="1100" dirty="0"/>
                        <a:t>Direct materials</a:t>
                      </a:r>
                    </a:p>
                  </a:txBody>
                  <a:tcPr marT="45729" marB="45729"/>
                </a:tc>
                <a:tc>
                  <a:txBody>
                    <a:bodyPr/>
                    <a:lstStyle/>
                    <a:p>
                      <a:pPr algn="ctr"/>
                      <a:r>
                        <a:rPr lang="en-GB" sz="1100" dirty="0"/>
                        <a:t>$10</a:t>
                      </a:r>
                    </a:p>
                  </a:txBody>
                  <a:tcPr marT="45729" marB="45729"/>
                </a:tc>
                <a:extLst>
                  <a:ext uri="{0D108BD9-81ED-4DB2-BD59-A6C34878D82A}">
                    <a16:rowId xmlns:a16="http://schemas.microsoft.com/office/drawing/2014/main" val="10001"/>
                  </a:ext>
                </a:extLst>
              </a:tr>
              <a:tr h="259131">
                <a:tc>
                  <a:txBody>
                    <a:bodyPr/>
                    <a:lstStyle/>
                    <a:p>
                      <a:r>
                        <a:rPr lang="en-GB" sz="1100" dirty="0"/>
                        <a:t>Direct </a:t>
                      </a:r>
                      <a:r>
                        <a:rPr lang="en-GB" sz="1100" dirty="0" err="1"/>
                        <a:t>labor</a:t>
                      </a:r>
                      <a:endParaRPr lang="en-GB" sz="1100" dirty="0"/>
                    </a:p>
                  </a:txBody>
                  <a:tcPr marT="45729" marB="45729"/>
                </a:tc>
                <a:tc>
                  <a:txBody>
                    <a:bodyPr/>
                    <a:lstStyle/>
                    <a:p>
                      <a:pPr algn="ctr"/>
                      <a:r>
                        <a:rPr lang="en-GB" sz="1100" dirty="0"/>
                        <a:t>$5</a:t>
                      </a:r>
                    </a:p>
                  </a:txBody>
                  <a:tcPr marT="45729" marB="45729"/>
                </a:tc>
                <a:extLst>
                  <a:ext uri="{0D108BD9-81ED-4DB2-BD59-A6C34878D82A}">
                    <a16:rowId xmlns:a16="http://schemas.microsoft.com/office/drawing/2014/main" val="10002"/>
                  </a:ext>
                </a:extLst>
              </a:tr>
              <a:tr h="259131">
                <a:tc>
                  <a:txBody>
                    <a:bodyPr/>
                    <a:lstStyle/>
                    <a:p>
                      <a:r>
                        <a:rPr lang="en-GB" sz="1100" dirty="0"/>
                        <a:t>Indirect materials</a:t>
                      </a:r>
                    </a:p>
                  </a:txBody>
                  <a:tcPr marT="45729" marB="45729"/>
                </a:tc>
                <a:tc>
                  <a:txBody>
                    <a:bodyPr/>
                    <a:lstStyle/>
                    <a:p>
                      <a:pPr algn="ctr"/>
                      <a:r>
                        <a:rPr lang="en-GB" sz="1100" dirty="0"/>
                        <a:t>$2</a:t>
                      </a:r>
                    </a:p>
                  </a:txBody>
                  <a:tcPr marT="45729" marB="45729"/>
                </a:tc>
                <a:extLst>
                  <a:ext uri="{0D108BD9-81ED-4DB2-BD59-A6C34878D82A}">
                    <a16:rowId xmlns:a16="http://schemas.microsoft.com/office/drawing/2014/main" val="10003"/>
                  </a:ext>
                </a:extLst>
              </a:tr>
              <a:tr h="259131">
                <a:tc>
                  <a:txBody>
                    <a:bodyPr/>
                    <a:lstStyle/>
                    <a:p>
                      <a:r>
                        <a:rPr lang="en-GB" sz="1100" dirty="0"/>
                        <a:t>Indirect </a:t>
                      </a:r>
                      <a:r>
                        <a:rPr lang="en-GB" sz="1100" dirty="0" err="1"/>
                        <a:t>labor</a:t>
                      </a:r>
                      <a:endParaRPr lang="en-GB" sz="1100" dirty="0"/>
                    </a:p>
                  </a:txBody>
                  <a:tcPr marT="45729" marB="45729"/>
                </a:tc>
                <a:tc>
                  <a:txBody>
                    <a:bodyPr/>
                    <a:lstStyle/>
                    <a:p>
                      <a:pPr algn="ctr"/>
                      <a:r>
                        <a:rPr lang="en-GB" sz="1100" dirty="0"/>
                        <a:t>$3</a:t>
                      </a:r>
                    </a:p>
                  </a:txBody>
                  <a:tcPr marT="45729" marB="45729"/>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A9CDAF8C-82F3-A8C9-9828-C31C6645E2CE}"/>
              </a:ext>
            </a:extLst>
          </p:cNvPr>
          <p:cNvSpPr>
            <a:spLocks noGrp="1"/>
          </p:cNvSpPr>
          <p:nvPr>
            <p:ph type="title"/>
          </p:nvPr>
        </p:nvSpPr>
        <p:spPr/>
        <p:txBody>
          <a:bodyPr/>
          <a:lstStyle/>
          <a:p>
            <a:r>
              <a:rPr lang="en-GB" altLang="en-US"/>
              <a:t>Solution (Cont’d)</a:t>
            </a:r>
          </a:p>
        </p:txBody>
      </p:sp>
      <p:sp>
        <p:nvSpPr>
          <p:cNvPr id="3" name="Content Placeholder 2">
            <a:extLst>
              <a:ext uri="{FF2B5EF4-FFF2-40B4-BE49-F238E27FC236}">
                <a16:creationId xmlns:a16="http://schemas.microsoft.com/office/drawing/2014/main" id="{6F022F43-081B-E32F-6793-611C47C29FD4}"/>
              </a:ext>
            </a:extLst>
          </p:cNvPr>
          <p:cNvSpPr>
            <a:spLocks noGrp="1"/>
          </p:cNvSpPr>
          <p:nvPr>
            <p:ph idx="1"/>
          </p:nvPr>
        </p:nvSpPr>
        <p:spPr>
          <a:xfrm>
            <a:off x="228600" y="2065338"/>
            <a:ext cx="8839200" cy="4716462"/>
          </a:xfrm>
        </p:spPr>
        <p:txBody>
          <a:bodyPr/>
          <a:lstStyle/>
          <a:p>
            <a:pPr marL="107950" indent="0">
              <a:buFont typeface="Georgia" panose="02040502050405020303" pitchFamily="18" charset="0"/>
              <a:buNone/>
            </a:pPr>
            <a:r>
              <a:rPr lang="en-GB" altLang="en-US" sz="1800" b="1"/>
              <a:t>Prime cost per unit = D.M + D.L </a:t>
            </a:r>
          </a:p>
          <a:p>
            <a:pPr marL="107950" indent="0">
              <a:buFont typeface="Georgia" panose="02040502050405020303" pitchFamily="18" charset="0"/>
              <a:buNone/>
            </a:pPr>
            <a:r>
              <a:rPr lang="en-GB" altLang="en-US" sz="2000"/>
              <a:t>		           = $10 + $5</a:t>
            </a:r>
          </a:p>
          <a:p>
            <a:pPr marL="107950" indent="0">
              <a:buFont typeface="Georgia" panose="02040502050405020303" pitchFamily="18" charset="0"/>
              <a:buNone/>
            </a:pPr>
            <a:r>
              <a:rPr lang="en-GB" altLang="en-US" sz="2000"/>
              <a:t>		           = $15</a:t>
            </a:r>
          </a:p>
          <a:p>
            <a:pPr marL="107950" indent="0">
              <a:buFont typeface="Georgia" panose="02040502050405020303" pitchFamily="18" charset="0"/>
              <a:buNone/>
            </a:pPr>
            <a:endParaRPr lang="en-GB" altLang="en-US" sz="2000"/>
          </a:p>
          <a:p>
            <a:pPr marL="107950" indent="0">
              <a:buFont typeface="Georgia" panose="02040502050405020303" pitchFamily="18" charset="0"/>
              <a:buNone/>
            </a:pPr>
            <a:r>
              <a:rPr lang="en-GB" altLang="en-US" sz="2000"/>
              <a:t>Total prime cost         = $100,000 + $50,000 (or $15*10,000)</a:t>
            </a:r>
          </a:p>
          <a:p>
            <a:pPr marL="107950" indent="0">
              <a:buFont typeface="Georgia" panose="02040502050405020303" pitchFamily="18" charset="0"/>
              <a:buNone/>
            </a:pPr>
            <a:r>
              <a:rPr lang="en-GB" altLang="en-US" sz="2000"/>
              <a:t>		           = $150,000 </a:t>
            </a:r>
          </a:p>
          <a:p>
            <a:pPr marL="107950" indent="0">
              <a:buFont typeface="Georgia" panose="02040502050405020303" pitchFamily="18" charset="0"/>
              <a:buNone/>
            </a:pPr>
            <a:endParaRPr lang="en-GB" altLang="en-US" sz="2000"/>
          </a:p>
        </p:txBody>
      </p:sp>
      <p:graphicFrame>
        <p:nvGraphicFramePr>
          <p:cNvPr id="4" name="Table 4">
            <a:extLst>
              <a:ext uri="{FF2B5EF4-FFF2-40B4-BE49-F238E27FC236}">
                <a16:creationId xmlns:a16="http://schemas.microsoft.com/office/drawing/2014/main" id="{C0A18D1D-3343-98AC-0088-F19300357841}"/>
              </a:ext>
            </a:extLst>
          </p:cNvPr>
          <p:cNvGraphicFramePr>
            <a:graphicFrameLocks noGrp="1"/>
          </p:cNvGraphicFramePr>
          <p:nvPr/>
        </p:nvGraphicFramePr>
        <p:xfrm>
          <a:off x="6477000" y="457200"/>
          <a:ext cx="2667000" cy="1608138"/>
        </p:xfrm>
        <a:graphic>
          <a:graphicData uri="http://schemas.openxmlformats.org/drawingml/2006/table">
            <a:tbl>
              <a:tblPr firstRow="1" bandRow="1">
                <a:tableStyleId>{5C22544A-7EE6-4342-B048-85BDC9FD1C3A}</a:tableStyleId>
              </a:tblPr>
              <a:tblGrid>
                <a:gridCol w="1977120">
                  <a:extLst>
                    <a:ext uri="{9D8B030D-6E8A-4147-A177-3AD203B41FA5}">
                      <a16:colId xmlns:a16="http://schemas.microsoft.com/office/drawing/2014/main" val="20000"/>
                    </a:ext>
                  </a:extLst>
                </a:gridCol>
                <a:gridCol w="689880">
                  <a:extLst>
                    <a:ext uri="{9D8B030D-6E8A-4147-A177-3AD203B41FA5}">
                      <a16:colId xmlns:a16="http://schemas.microsoft.com/office/drawing/2014/main" val="20001"/>
                    </a:ext>
                  </a:extLst>
                </a:gridCol>
              </a:tblGrid>
              <a:tr h="571613">
                <a:tc>
                  <a:txBody>
                    <a:bodyPr/>
                    <a:lstStyle/>
                    <a:p>
                      <a:r>
                        <a:rPr lang="en-GB" sz="1100" dirty="0"/>
                        <a:t>Output = 10,000 units</a:t>
                      </a:r>
                    </a:p>
                  </a:txBody>
                  <a:tcPr marT="45729" marB="45729"/>
                </a:tc>
                <a:tc>
                  <a:txBody>
                    <a:bodyPr/>
                    <a:lstStyle/>
                    <a:p>
                      <a:pPr algn="ctr"/>
                      <a:r>
                        <a:rPr lang="en-GB" sz="1100" dirty="0"/>
                        <a:t>Cost per unit</a:t>
                      </a:r>
                    </a:p>
                  </a:txBody>
                  <a:tcPr marT="45729" marB="45729"/>
                </a:tc>
                <a:extLst>
                  <a:ext uri="{0D108BD9-81ED-4DB2-BD59-A6C34878D82A}">
                    <a16:rowId xmlns:a16="http://schemas.microsoft.com/office/drawing/2014/main" val="10000"/>
                  </a:ext>
                </a:extLst>
              </a:tr>
              <a:tr h="259131">
                <a:tc>
                  <a:txBody>
                    <a:bodyPr/>
                    <a:lstStyle/>
                    <a:p>
                      <a:r>
                        <a:rPr lang="en-GB" sz="1100" dirty="0"/>
                        <a:t>Direct materials</a:t>
                      </a:r>
                    </a:p>
                  </a:txBody>
                  <a:tcPr marT="45729" marB="45729"/>
                </a:tc>
                <a:tc>
                  <a:txBody>
                    <a:bodyPr/>
                    <a:lstStyle/>
                    <a:p>
                      <a:pPr algn="ctr"/>
                      <a:r>
                        <a:rPr lang="en-GB" sz="1100" dirty="0"/>
                        <a:t>$10</a:t>
                      </a:r>
                    </a:p>
                  </a:txBody>
                  <a:tcPr marT="45729" marB="45729"/>
                </a:tc>
                <a:extLst>
                  <a:ext uri="{0D108BD9-81ED-4DB2-BD59-A6C34878D82A}">
                    <a16:rowId xmlns:a16="http://schemas.microsoft.com/office/drawing/2014/main" val="10001"/>
                  </a:ext>
                </a:extLst>
              </a:tr>
              <a:tr h="259131">
                <a:tc>
                  <a:txBody>
                    <a:bodyPr/>
                    <a:lstStyle/>
                    <a:p>
                      <a:r>
                        <a:rPr lang="en-GB" sz="1100" dirty="0"/>
                        <a:t>Direct </a:t>
                      </a:r>
                      <a:r>
                        <a:rPr lang="en-GB" sz="1100" dirty="0" err="1"/>
                        <a:t>labor</a:t>
                      </a:r>
                      <a:endParaRPr lang="en-GB" sz="1100" dirty="0"/>
                    </a:p>
                  </a:txBody>
                  <a:tcPr marT="45729" marB="45729"/>
                </a:tc>
                <a:tc>
                  <a:txBody>
                    <a:bodyPr/>
                    <a:lstStyle/>
                    <a:p>
                      <a:pPr algn="ctr"/>
                      <a:r>
                        <a:rPr lang="en-GB" sz="1100" dirty="0"/>
                        <a:t>$5</a:t>
                      </a:r>
                    </a:p>
                  </a:txBody>
                  <a:tcPr marT="45729" marB="45729"/>
                </a:tc>
                <a:extLst>
                  <a:ext uri="{0D108BD9-81ED-4DB2-BD59-A6C34878D82A}">
                    <a16:rowId xmlns:a16="http://schemas.microsoft.com/office/drawing/2014/main" val="10002"/>
                  </a:ext>
                </a:extLst>
              </a:tr>
              <a:tr h="259131">
                <a:tc>
                  <a:txBody>
                    <a:bodyPr/>
                    <a:lstStyle/>
                    <a:p>
                      <a:r>
                        <a:rPr lang="en-GB" sz="1100" dirty="0"/>
                        <a:t>Indirect materials</a:t>
                      </a:r>
                    </a:p>
                  </a:txBody>
                  <a:tcPr marT="45729" marB="45729"/>
                </a:tc>
                <a:tc>
                  <a:txBody>
                    <a:bodyPr/>
                    <a:lstStyle/>
                    <a:p>
                      <a:pPr algn="ctr"/>
                      <a:r>
                        <a:rPr lang="en-GB" sz="1100" dirty="0"/>
                        <a:t>$2</a:t>
                      </a:r>
                    </a:p>
                  </a:txBody>
                  <a:tcPr marT="45729" marB="45729"/>
                </a:tc>
                <a:extLst>
                  <a:ext uri="{0D108BD9-81ED-4DB2-BD59-A6C34878D82A}">
                    <a16:rowId xmlns:a16="http://schemas.microsoft.com/office/drawing/2014/main" val="10003"/>
                  </a:ext>
                </a:extLst>
              </a:tr>
              <a:tr h="259131">
                <a:tc>
                  <a:txBody>
                    <a:bodyPr/>
                    <a:lstStyle/>
                    <a:p>
                      <a:r>
                        <a:rPr lang="en-GB" sz="1100" dirty="0"/>
                        <a:t>Indirect </a:t>
                      </a:r>
                      <a:r>
                        <a:rPr lang="en-GB" sz="1100" dirty="0" err="1"/>
                        <a:t>labor</a:t>
                      </a:r>
                      <a:endParaRPr lang="en-GB" sz="1100" dirty="0"/>
                    </a:p>
                  </a:txBody>
                  <a:tcPr marT="45729" marB="45729"/>
                </a:tc>
                <a:tc>
                  <a:txBody>
                    <a:bodyPr/>
                    <a:lstStyle/>
                    <a:p>
                      <a:pPr algn="ctr"/>
                      <a:r>
                        <a:rPr lang="en-GB" sz="1100" dirty="0"/>
                        <a:t>$3</a:t>
                      </a:r>
                    </a:p>
                  </a:txBody>
                  <a:tcPr marT="45729" marB="45729"/>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34FE296-55CF-2FCA-C752-F41EA5306138}"/>
              </a:ext>
            </a:extLst>
          </p:cNvPr>
          <p:cNvSpPr>
            <a:spLocks noGrp="1"/>
          </p:cNvSpPr>
          <p:nvPr>
            <p:ph type="title"/>
          </p:nvPr>
        </p:nvSpPr>
        <p:spPr/>
        <p:txBody>
          <a:bodyPr/>
          <a:lstStyle/>
          <a:p>
            <a:r>
              <a:rPr lang="en-US" altLang="en-US">
                <a:cs typeface="Arial" panose="020B0604020202020204" pitchFamily="34" charset="0"/>
              </a:rPr>
              <a:t>Nonmanufacturing Costs</a:t>
            </a:r>
          </a:p>
        </p:txBody>
      </p:sp>
      <p:grpSp>
        <p:nvGrpSpPr>
          <p:cNvPr id="2" name="Group 3">
            <a:extLst>
              <a:ext uri="{FF2B5EF4-FFF2-40B4-BE49-F238E27FC236}">
                <a16:creationId xmlns:a16="http://schemas.microsoft.com/office/drawing/2014/main" id="{7E39D57E-15D8-6A9D-2418-D8DE4A0A6452}"/>
              </a:ext>
            </a:extLst>
          </p:cNvPr>
          <p:cNvGrpSpPr>
            <a:grpSpLocks/>
          </p:cNvGrpSpPr>
          <p:nvPr/>
        </p:nvGrpSpPr>
        <p:grpSpPr bwMode="auto">
          <a:xfrm>
            <a:off x="381000" y="1676400"/>
            <a:ext cx="3657600" cy="3657600"/>
            <a:chOff x="336" y="1056"/>
            <a:chExt cx="2304" cy="2304"/>
          </a:xfrm>
          <a:solidFill>
            <a:schemeClr val="accent4">
              <a:lumMod val="40000"/>
              <a:lumOff val="60000"/>
            </a:schemeClr>
          </a:solidFill>
        </p:grpSpPr>
        <p:sp>
          <p:nvSpPr>
            <p:cNvPr id="315396" name="Oval 4">
              <a:extLst>
                <a:ext uri="{FF2B5EF4-FFF2-40B4-BE49-F238E27FC236}">
                  <a16:creationId xmlns:a16="http://schemas.microsoft.com/office/drawing/2014/main" id="{EC1C752F-897B-CC35-939C-36ACB3852448}"/>
                </a:ext>
              </a:extLst>
            </p:cNvPr>
            <p:cNvSpPr>
              <a:spLocks noChangeArrowheads="1"/>
            </p:cNvSpPr>
            <p:nvPr/>
          </p:nvSpPr>
          <p:spPr bwMode="auto">
            <a:xfrm>
              <a:off x="384" y="1056"/>
              <a:ext cx="2208" cy="960"/>
            </a:xfrm>
            <a:prstGeom prst="ellipse">
              <a:avLst/>
            </a:prstGeom>
            <a:grpFill/>
            <a:ln w="9525">
              <a:solidFill>
                <a:schemeClr val="tx1"/>
              </a:solidFill>
              <a:round/>
              <a:headEnd/>
              <a:tailEnd/>
            </a:ln>
            <a:effectLst/>
          </p:spPr>
          <p:txBody>
            <a:bodyPr anchor="ctr"/>
            <a:lstStyle/>
            <a:p>
              <a:pPr algn="ctr" eaLnBrk="1" hangingPunct="1">
                <a:defRPr/>
              </a:pPr>
              <a:r>
                <a:rPr lang="en-US" sz="2400" b="1" dirty="0">
                  <a:solidFill>
                    <a:schemeClr val="accent6">
                      <a:lumMod val="50000"/>
                    </a:schemeClr>
                  </a:solidFill>
                  <a:latin typeface="Arial" charset="0"/>
                </a:rPr>
                <a:t>Selling </a:t>
              </a:r>
              <a:br>
                <a:rPr lang="en-US" sz="2400" b="1" dirty="0">
                  <a:solidFill>
                    <a:schemeClr val="accent6">
                      <a:lumMod val="50000"/>
                    </a:schemeClr>
                  </a:solidFill>
                  <a:latin typeface="Arial" charset="0"/>
                </a:rPr>
              </a:br>
              <a:r>
                <a:rPr lang="en-US" sz="2400" b="1" dirty="0">
                  <a:solidFill>
                    <a:schemeClr val="accent6">
                      <a:lumMod val="50000"/>
                    </a:schemeClr>
                  </a:solidFill>
                  <a:latin typeface="Arial" charset="0"/>
                </a:rPr>
                <a:t>Costs</a:t>
              </a:r>
            </a:p>
          </p:txBody>
        </p:sp>
        <p:sp>
          <p:nvSpPr>
            <p:cNvPr id="315397" name="Rectangle 5">
              <a:extLst>
                <a:ext uri="{FF2B5EF4-FFF2-40B4-BE49-F238E27FC236}">
                  <a16:creationId xmlns:a16="http://schemas.microsoft.com/office/drawing/2014/main" id="{31619E80-EF92-E960-BCC5-E63A1D2EB190}"/>
                </a:ext>
              </a:extLst>
            </p:cNvPr>
            <p:cNvSpPr>
              <a:spLocks noChangeArrowheads="1"/>
            </p:cNvSpPr>
            <p:nvPr/>
          </p:nvSpPr>
          <p:spPr bwMode="auto">
            <a:xfrm>
              <a:off x="336" y="2544"/>
              <a:ext cx="2304" cy="816"/>
            </a:xfrm>
            <a:prstGeom prst="rect">
              <a:avLst/>
            </a:prstGeom>
            <a:grpFill/>
            <a:ln w="9525">
              <a:solidFill>
                <a:schemeClr val="tx1"/>
              </a:solidFill>
              <a:miter lim="800000"/>
              <a:headEnd/>
              <a:tailEnd/>
            </a:ln>
            <a:effectLst/>
          </p:spPr>
          <p:txBody>
            <a:bodyPr anchor="ctr"/>
            <a:lstStyle/>
            <a:p>
              <a:pPr algn="ctr" eaLnBrk="1" hangingPunct="1">
                <a:defRPr/>
              </a:pPr>
              <a:r>
                <a:rPr lang="en-US" sz="2000" b="1" dirty="0">
                  <a:solidFill>
                    <a:schemeClr val="accent6">
                      <a:lumMod val="50000"/>
                    </a:schemeClr>
                  </a:solidFill>
                  <a:latin typeface="Arial" charset="0"/>
                </a:rPr>
                <a:t>Costs necessary to secure the order and deliver the product. e.g., advertising, shipping, sales travel</a:t>
              </a:r>
            </a:p>
          </p:txBody>
        </p:sp>
        <p:cxnSp>
          <p:nvCxnSpPr>
            <p:cNvPr id="315398" name="AutoShape 6">
              <a:extLst>
                <a:ext uri="{FF2B5EF4-FFF2-40B4-BE49-F238E27FC236}">
                  <a16:creationId xmlns:a16="http://schemas.microsoft.com/office/drawing/2014/main" id="{9BC588D2-B578-008F-2378-B7079B813C1F}"/>
                </a:ext>
              </a:extLst>
            </p:cNvPr>
            <p:cNvCxnSpPr>
              <a:cxnSpLocks noChangeShapeType="1"/>
              <a:stCxn id="315396" idx="4"/>
              <a:endCxn id="315397" idx="0"/>
            </p:cNvCxnSpPr>
            <p:nvPr/>
          </p:nvCxnSpPr>
          <p:spPr bwMode="auto">
            <a:xfrm>
              <a:off x="1488" y="2016"/>
              <a:ext cx="0" cy="528"/>
            </a:xfrm>
            <a:prstGeom prst="straightConnector1">
              <a:avLst/>
            </a:prstGeom>
            <a:grpFill/>
            <a:ln w="38100">
              <a:solidFill>
                <a:srgbClr val="FF0000"/>
              </a:solidFill>
              <a:round/>
              <a:headEnd type="none" w="med" len="med"/>
              <a:tailEnd type="arrow" w="med" len="med"/>
            </a:ln>
            <a:effectLst/>
          </p:spPr>
        </p:cxnSp>
      </p:grpSp>
      <p:grpSp>
        <p:nvGrpSpPr>
          <p:cNvPr id="3" name="Group 7">
            <a:extLst>
              <a:ext uri="{FF2B5EF4-FFF2-40B4-BE49-F238E27FC236}">
                <a16:creationId xmlns:a16="http://schemas.microsoft.com/office/drawing/2014/main" id="{A0FB6A58-6EF5-B75B-96F4-532ABE3EECDE}"/>
              </a:ext>
            </a:extLst>
          </p:cNvPr>
          <p:cNvGrpSpPr>
            <a:grpSpLocks/>
          </p:cNvGrpSpPr>
          <p:nvPr/>
        </p:nvGrpSpPr>
        <p:grpSpPr bwMode="auto">
          <a:xfrm>
            <a:off x="5257800" y="1676400"/>
            <a:ext cx="3657600" cy="3657600"/>
            <a:chOff x="3408" y="1056"/>
            <a:chExt cx="2304" cy="2304"/>
          </a:xfrm>
        </p:grpSpPr>
        <p:sp>
          <p:nvSpPr>
            <p:cNvPr id="24586" name="Oval 8">
              <a:extLst>
                <a:ext uri="{FF2B5EF4-FFF2-40B4-BE49-F238E27FC236}">
                  <a16:creationId xmlns:a16="http://schemas.microsoft.com/office/drawing/2014/main" id="{CB05CD89-58CD-B99E-41D8-1F68128A7E5B}"/>
                </a:ext>
              </a:extLst>
            </p:cNvPr>
            <p:cNvSpPr>
              <a:spLocks noChangeArrowheads="1"/>
            </p:cNvSpPr>
            <p:nvPr/>
          </p:nvSpPr>
          <p:spPr bwMode="auto">
            <a:xfrm>
              <a:off x="3456" y="1056"/>
              <a:ext cx="2208" cy="960"/>
            </a:xfrm>
            <a:prstGeom prst="ellipse">
              <a:avLst/>
            </a:prstGeom>
            <a:solidFill>
              <a:srgbClr val="EDEDD3"/>
            </a:solidFill>
            <a:ln w="9525">
              <a:solidFill>
                <a:schemeClr val="tx1"/>
              </a:solidFill>
              <a:round/>
              <a:headEnd/>
              <a:tailEnd/>
            </a:ln>
          </p:spPr>
          <p:txBody>
            <a:bodyPr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0"/>
                </a:spcBef>
                <a:buClrTx/>
                <a:buFontTx/>
                <a:buNone/>
              </a:pPr>
              <a:r>
                <a:rPr lang="en-US" altLang="en-US" sz="2400" b="1">
                  <a:latin typeface="Arial" panose="020B0604020202020204" pitchFamily="34" charset="0"/>
                </a:rPr>
                <a:t>Administrative Costs</a:t>
              </a:r>
            </a:p>
          </p:txBody>
        </p:sp>
        <p:sp>
          <p:nvSpPr>
            <p:cNvPr id="24587" name="Rectangle 9">
              <a:extLst>
                <a:ext uri="{FF2B5EF4-FFF2-40B4-BE49-F238E27FC236}">
                  <a16:creationId xmlns:a16="http://schemas.microsoft.com/office/drawing/2014/main" id="{290C7E62-5768-6E98-EE97-D1135101966C}"/>
                </a:ext>
              </a:extLst>
            </p:cNvPr>
            <p:cNvSpPr>
              <a:spLocks noChangeArrowheads="1"/>
            </p:cNvSpPr>
            <p:nvPr/>
          </p:nvSpPr>
          <p:spPr bwMode="auto">
            <a:xfrm>
              <a:off x="3408" y="2544"/>
              <a:ext cx="2304" cy="816"/>
            </a:xfrm>
            <a:prstGeom prst="rect">
              <a:avLst/>
            </a:prstGeom>
            <a:solidFill>
              <a:srgbClr val="EDEDD3"/>
            </a:solidFill>
            <a:ln w="9525">
              <a:solidFill>
                <a:schemeClr val="tx1"/>
              </a:solidFill>
              <a:miter lim="800000"/>
              <a:headEnd/>
              <a:tailEnd/>
            </a:ln>
          </p:spPr>
          <p:txBody>
            <a:bodyPr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0"/>
                </a:spcBef>
                <a:buClrTx/>
                <a:buFontTx/>
                <a:buNone/>
              </a:pPr>
              <a:r>
                <a:rPr lang="en-US" altLang="en-US" sz="2000" b="1">
                  <a:latin typeface="Arial" panose="020B0604020202020204" pitchFamily="34" charset="0"/>
                </a:rPr>
                <a:t>All executive, organizational, and clerical costs. e.g., executive salary, public relations, secretarial</a:t>
              </a:r>
            </a:p>
          </p:txBody>
        </p:sp>
        <p:cxnSp>
          <p:nvCxnSpPr>
            <p:cNvPr id="24588" name="AutoShape 10">
              <a:extLst>
                <a:ext uri="{FF2B5EF4-FFF2-40B4-BE49-F238E27FC236}">
                  <a16:creationId xmlns:a16="http://schemas.microsoft.com/office/drawing/2014/main" id="{B258BAB3-318F-F4C9-442B-899FE408DA3F}"/>
                </a:ext>
              </a:extLst>
            </p:cNvPr>
            <p:cNvCxnSpPr>
              <a:cxnSpLocks noChangeShapeType="1"/>
              <a:stCxn id="24586" idx="4"/>
              <a:endCxn id="24587" idx="0"/>
            </p:cNvCxnSpPr>
            <p:nvPr/>
          </p:nvCxnSpPr>
          <p:spPr bwMode="auto">
            <a:xfrm>
              <a:off x="4560" y="2016"/>
              <a:ext cx="0" cy="528"/>
            </a:xfrm>
            <a:prstGeom prst="straightConnector1">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cxnSp>
      </p:grpSp>
      <p:pic>
        <p:nvPicPr>
          <p:cNvPr id="31747" name="Picture 3" descr="C:\Users\Jon Booker\AppData\Local\Microsoft\Windows\Temporary Internet Files\Content.IE5\7CGKD7V0\MC900070940[1].wmf">
            <a:extLst>
              <a:ext uri="{FF2B5EF4-FFF2-40B4-BE49-F238E27FC236}">
                <a16:creationId xmlns:a16="http://schemas.microsoft.com/office/drawing/2014/main" id="{4EC87372-3807-4A9F-A86A-02F231203D8B}"/>
              </a:ext>
            </a:extLst>
          </p:cNvPr>
          <p:cNvPicPr>
            <a:picLocks noChangeAspect="1" noChangeArrowheads="1"/>
          </p:cNvPicPr>
          <p:nvPr/>
        </p:nvPicPr>
        <p:blipFill>
          <a:blip r:embed="rId3"/>
          <a:srcRect/>
          <a:stretch>
            <a:fillRect/>
          </a:stretch>
        </p:blipFill>
        <p:spPr bwMode="auto">
          <a:xfrm>
            <a:off x="1828800" y="5486400"/>
            <a:ext cx="1073150" cy="1095375"/>
          </a:xfrm>
          <a:prstGeom prst="rect">
            <a:avLst/>
          </a:prstGeom>
          <a:ln>
            <a:noFill/>
          </a:ln>
          <a:effectLst>
            <a:outerShdw blurRad="292100" dist="139700" dir="2700000" algn="tl" rotWithShape="0">
              <a:srgbClr val="333333">
                <a:alpha val="65000"/>
              </a:srgbClr>
            </a:outerShdw>
          </a:effectLst>
        </p:spPr>
      </p:pic>
      <p:pic>
        <p:nvPicPr>
          <p:cNvPr id="31748" name="Picture 4" descr="C:\Users\Jon Booker\AppData\Local\Microsoft\Windows\Temporary Internet Files\Content.IE5\KLU9FUWQ\MC900357053[1].wmf">
            <a:extLst>
              <a:ext uri="{FF2B5EF4-FFF2-40B4-BE49-F238E27FC236}">
                <a16:creationId xmlns:a16="http://schemas.microsoft.com/office/drawing/2014/main" id="{6D3A52AF-C237-6583-0041-CEA1E7D5F691}"/>
              </a:ext>
            </a:extLst>
          </p:cNvPr>
          <p:cNvPicPr>
            <a:picLocks noChangeAspect="1" noChangeArrowheads="1"/>
          </p:cNvPicPr>
          <p:nvPr/>
        </p:nvPicPr>
        <p:blipFill>
          <a:blip r:embed="rId4"/>
          <a:srcRect/>
          <a:stretch>
            <a:fillRect/>
          </a:stretch>
        </p:blipFill>
        <p:spPr bwMode="auto">
          <a:xfrm>
            <a:off x="6324600" y="5638800"/>
            <a:ext cx="1824038" cy="99060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DF8A76C7-8AA7-2E44-4F0B-B93014DFE21A}"/>
              </a:ext>
            </a:extLst>
          </p:cNvPr>
          <p:cNvSpPr txBox="1">
            <a:spLocks noChangeArrowheads="1"/>
          </p:cNvSpPr>
          <p:nvPr/>
        </p:nvSpPr>
        <p:spPr bwMode="auto">
          <a:xfrm>
            <a:off x="3352800" y="3276600"/>
            <a:ext cx="276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a:t>can be direct and indirect</a:t>
            </a:r>
          </a:p>
        </p:txBody>
      </p:sp>
      <p:cxnSp>
        <p:nvCxnSpPr>
          <p:cNvPr id="6" name="Straight Arrow Connector 5">
            <a:extLst>
              <a:ext uri="{FF2B5EF4-FFF2-40B4-BE49-F238E27FC236}">
                <a16:creationId xmlns:a16="http://schemas.microsoft.com/office/drawing/2014/main" id="{1E291A19-6CAF-851D-2111-FCD25DB5EF1A}"/>
              </a:ext>
            </a:extLst>
          </p:cNvPr>
          <p:cNvCxnSpPr>
            <a:endCxn id="315396" idx="5"/>
          </p:cNvCxnSpPr>
          <p:nvPr/>
        </p:nvCxnSpPr>
        <p:spPr>
          <a:xfrm flipH="1" flipV="1">
            <a:off x="3449638" y="2976563"/>
            <a:ext cx="131762" cy="300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2568772-2980-E659-2D15-14C6B7477A09}"/>
              </a:ext>
            </a:extLst>
          </p:cNvPr>
          <p:cNvCxnSpPr>
            <a:endCxn id="24586" idx="3"/>
          </p:cNvCxnSpPr>
          <p:nvPr/>
        </p:nvCxnSpPr>
        <p:spPr>
          <a:xfrm flipV="1">
            <a:off x="5715000" y="2976563"/>
            <a:ext cx="131763" cy="269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0BB18BD0-4864-EB1F-DDED-24AE65F024F9}"/>
              </a:ext>
            </a:extLst>
          </p:cNvPr>
          <p:cNvSpPr>
            <a:spLocks noGrp="1"/>
          </p:cNvSpPr>
          <p:nvPr>
            <p:ph type="title"/>
          </p:nvPr>
        </p:nvSpPr>
        <p:spPr>
          <a:noFill/>
        </p:spPr>
        <p:txBody>
          <a:bodyPr lIns="90488" tIns="44450" rIns="90488" bIns="44450"/>
          <a:lstStyle/>
          <a:p>
            <a:r>
              <a:rPr lang="en-US" altLang="en-US">
                <a:cs typeface="Arial" panose="020B0604020202020204" pitchFamily="34" charset="0"/>
              </a:rPr>
              <a:t>Learning Objective 3</a:t>
            </a:r>
          </a:p>
        </p:txBody>
      </p:sp>
      <p:sp>
        <p:nvSpPr>
          <p:cNvPr id="5" name="Text Box 13">
            <a:extLst>
              <a:ext uri="{FF2B5EF4-FFF2-40B4-BE49-F238E27FC236}">
                <a16:creationId xmlns:a16="http://schemas.microsoft.com/office/drawing/2014/main" id="{77259097-6B93-2B3B-244B-CD847A79CDEB}"/>
              </a:ext>
            </a:extLst>
          </p:cNvPr>
          <p:cNvSpPr txBox="1">
            <a:spLocks noChangeArrowheads="1"/>
          </p:cNvSpPr>
          <p:nvPr/>
        </p:nvSpPr>
        <p:spPr bwMode="auto">
          <a:xfrm>
            <a:off x="1905000" y="2514600"/>
            <a:ext cx="5334000" cy="2708275"/>
          </a:xfrm>
          <a:prstGeom prst="rect">
            <a:avLst/>
          </a:prstGeom>
          <a:solidFill>
            <a:schemeClr val="bg1"/>
          </a:solidFill>
          <a:ln w="76200">
            <a:solidFill>
              <a:schemeClr val="accent6">
                <a:lumMod val="50000"/>
              </a:schemeClr>
            </a:solidFill>
            <a:miter lim="800000"/>
            <a:headEnd/>
            <a:tailEnd/>
          </a:ln>
          <a:effectLst/>
        </p:spPr>
        <p:txBody>
          <a:bodyPr>
            <a:spAutoFit/>
          </a:bodyPr>
          <a:lstStyle/>
          <a:p>
            <a:pPr algn="ctr" eaLnBrk="1" fontAlgn="auto" hangingPunct="1">
              <a:spcBef>
                <a:spcPct val="50000"/>
              </a:spcBef>
              <a:spcAft>
                <a:spcPts val="0"/>
              </a:spcAft>
              <a:defRPr/>
            </a:pPr>
            <a:r>
              <a:rPr lang="en-US" sz="3400" b="1" dirty="0">
                <a:solidFill>
                  <a:schemeClr val="accent6">
                    <a:lumMod val="75000"/>
                  </a:schemeClr>
                </a:solidFill>
                <a:latin typeface="+mj-lt"/>
              </a:rPr>
              <a:t>Understand cost classifications used to prepare financial statements: product and period costs</a:t>
            </a:r>
          </a:p>
        </p:txBody>
      </p:sp>
    </p:spTree>
  </p:cSld>
  <p:clrMapOvr>
    <a:masterClrMapping/>
  </p:clrMapOvr>
  <p:transition>
    <p:checker dir="vert"/>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FF5146A3-A358-F76D-B9E5-BBD77EC82A3D}"/>
              </a:ext>
            </a:extLst>
          </p:cNvPr>
          <p:cNvSpPr>
            <a:spLocks noGrp="1"/>
          </p:cNvSpPr>
          <p:nvPr>
            <p:ph type="title"/>
          </p:nvPr>
        </p:nvSpPr>
        <p:spPr/>
        <p:txBody>
          <a:bodyPr/>
          <a:lstStyle/>
          <a:p>
            <a:r>
              <a:rPr lang="en-US" altLang="en-US">
                <a:cs typeface="Arial" panose="020B0604020202020204" pitchFamily="34" charset="0"/>
              </a:rPr>
              <a:t>Product Costs Versus Period Costs</a:t>
            </a:r>
          </a:p>
        </p:txBody>
      </p:sp>
      <p:sp>
        <p:nvSpPr>
          <p:cNvPr id="317443" name="Rectangle 3">
            <a:extLst>
              <a:ext uri="{FF2B5EF4-FFF2-40B4-BE49-F238E27FC236}">
                <a16:creationId xmlns:a16="http://schemas.microsoft.com/office/drawing/2014/main" id="{F20FB51E-4C51-C977-30DD-247D2A773ED9}"/>
              </a:ext>
            </a:extLst>
          </p:cNvPr>
          <p:cNvSpPr>
            <a:spLocks noGrp="1" noChangeArrowheads="1"/>
          </p:cNvSpPr>
          <p:nvPr>
            <p:ph type="body" sz="half" idx="4294967295"/>
          </p:nvPr>
        </p:nvSpPr>
        <p:spPr>
          <a:xfrm>
            <a:off x="684213" y="1981200"/>
            <a:ext cx="3984625" cy="4419600"/>
          </a:xfrm>
          <a:solidFill>
            <a:schemeClr val="accent2">
              <a:lumMod val="20000"/>
              <a:lumOff val="80000"/>
            </a:schemeClr>
          </a:solidFill>
          <a:ln>
            <a:solidFill>
              <a:srgbClr val="0000CC"/>
            </a:solidFill>
          </a:ln>
        </p:spPr>
        <p:txBody>
          <a:bodyPr/>
          <a:lstStyle/>
          <a:p>
            <a:pPr marL="0" indent="0" algn="ctr">
              <a:buFont typeface="Times" pitchFamily="34" charset="0"/>
              <a:buNone/>
              <a:defRPr/>
            </a:pPr>
            <a:r>
              <a:rPr lang="en-US" sz="2300" b="1" dirty="0">
                <a:solidFill>
                  <a:srgbClr val="C00000"/>
                </a:solidFill>
                <a:latin typeface="Arial" pitchFamily="34" charset="0"/>
                <a:cs typeface="Arial" pitchFamily="34" charset="0"/>
              </a:rPr>
              <a:t>Product costs (inventoriable costs) = </a:t>
            </a:r>
            <a:r>
              <a:rPr lang="en-US" sz="2300" b="1" dirty="0">
                <a:solidFill>
                  <a:schemeClr val="tx2"/>
                </a:solidFill>
                <a:latin typeface="Arial" pitchFamily="34" charset="0"/>
                <a:cs typeface="Arial" pitchFamily="34" charset="0"/>
              </a:rPr>
              <a:t>direct materials + direct labor + manufacturing overhead</a:t>
            </a:r>
            <a:r>
              <a:rPr lang="en-US" sz="2300" b="1" dirty="0">
                <a:solidFill>
                  <a:schemeClr val="folHlink"/>
                </a:solidFill>
                <a:latin typeface="Arial" pitchFamily="34" charset="0"/>
                <a:cs typeface="Arial" pitchFamily="34" charset="0"/>
              </a:rPr>
              <a:t>.</a:t>
            </a:r>
          </a:p>
          <a:p>
            <a:pPr algn="ctr">
              <a:buFont typeface="Times" pitchFamily="34" charset="0"/>
              <a:buNone/>
              <a:defRPr/>
            </a:pPr>
            <a:endParaRPr lang="en-US" sz="2300" b="1" dirty="0">
              <a:solidFill>
                <a:schemeClr val="folHlink"/>
              </a:solidFill>
              <a:latin typeface="Arial" pitchFamily="34" charset="0"/>
              <a:cs typeface="Arial" pitchFamily="34" charset="0"/>
            </a:endParaRPr>
          </a:p>
          <a:p>
            <a:pPr marL="0" indent="0">
              <a:buFont typeface="Times" pitchFamily="34" charset="0"/>
              <a:buNone/>
              <a:defRPr/>
            </a:pPr>
            <a:r>
              <a:rPr lang="en-US" sz="1600" b="1" dirty="0">
                <a:latin typeface="Arial" pitchFamily="34" charset="0"/>
                <a:cs typeface="Arial" pitchFamily="34" charset="0"/>
              </a:rPr>
              <a:t>When we sell a product, it is released from inventory (inventoriable).</a:t>
            </a:r>
          </a:p>
          <a:p>
            <a:pPr marL="0" indent="0">
              <a:buFont typeface="Times" pitchFamily="34" charset="0"/>
              <a:buNone/>
              <a:defRPr/>
            </a:pPr>
            <a:endParaRPr lang="en-US" sz="1600" b="1" dirty="0">
              <a:latin typeface="Arial" pitchFamily="34" charset="0"/>
              <a:cs typeface="Arial" pitchFamily="34" charset="0"/>
            </a:endParaRPr>
          </a:p>
          <a:p>
            <a:pPr marL="0" indent="0">
              <a:buFont typeface="Times" pitchFamily="34" charset="0"/>
              <a:buNone/>
              <a:defRPr/>
            </a:pPr>
            <a:r>
              <a:rPr lang="en-US" sz="1600" b="1" dirty="0">
                <a:latin typeface="Arial" pitchFamily="34" charset="0"/>
                <a:cs typeface="Arial" pitchFamily="34" charset="0"/>
              </a:rPr>
              <a:t>3 inventory accounts on </a:t>
            </a:r>
            <a:r>
              <a:rPr lang="en-US" sz="1600" b="1" dirty="0" err="1">
                <a:latin typeface="Arial" pitchFamily="34" charset="0"/>
                <a:cs typeface="Arial" pitchFamily="34" charset="0"/>
              </a:rPr>
              <a:t>B.S</a:t>
            </a:r>
            <a:r>
              <a:rPr lang="en-US" sz="1600" b="1" dirty="0">
                <a:latin typeface="Arial" pitchFamily="34" charset="0"/>
                <a:cs typeface="Arial" pitchFamily="34" charset="0"/>
              </a:rPr>
              <a:t>: </a:t>
            </a:r>
          </a:p>
          <a:p>
            <a:pPr marL="0" indent="0">
              <a:buFont typeface="Times" pitchFamily="34" charset="0"/>
              <a:buNone/>
              <a:defRPr/>
            </a:pPr>
            <a:r>
              <a:rPr lang="en-US" sz="1600" b="1" dirty="0">
                <a:latin typeface="Arial" pitchFamily="34" charset="0"/>
                <a:cs typeface="Arial" pitchFamily="34" charset="0"/>
              </a:rPr>
              <a:t>Raw materials: go in the final product.</a:t>
            </a:r>
          </a:p>
          <a:p>
            <a:pPr marL="0" indent="0">
              <a:buFont typeface="Times" pitchFamily="34" charset="0"/>
              <a:buNone/>
              <a:defRPr/>
            </a:pPr>
            <a:r>
              <a:rPr lang="en-US" sz="1600" b="1" dirty="0">
                <a:latin typeface="Arial" pitchFamily="34" charset="0"/>
                <a:cs typeface="Arial" pitchFamily="34" charset="0"/>
              </a:rPr>
              <a:t>Work in process: partially completed.</a:t>
            </a:r>
          </a:p>
          <a:p>
            <a:pPr marL="0" indent="0">
              <a:buFont typeface="Times" pitchFamily="34" charset="0"/>
              <a:buNone/>
              <a:defRPr/>
            </a:pPr>
            <a:r>
              <a:rPr lang="en-US" sz="1600" b="1" dirty="0">
                <a:latin typeface="Arial" pitchFamily="34" charset="0"/>
                <a:cs typeface="Arial" pitchFamily="34" charset="0"/>
              </a:rPr>
              <a:t>Finished goods: completed product.</a:t>
            </a:r>
            <a:endParaRPr lang="en-US" sz="1400" b="1" dirty="0">
              <a:latin typeface="Arial" pitchFamily="34" charset="0"/>
              <a:cs typeface="Arial" pitchFamily="34" charset="0"/>
            </a:endParaRPr>
          </a:p>
        </p:txBody>
      </p:sp>
      <p:sp>
        <p:nvSpPr>
          <p:cNvPr id="317444" name="Rectangle 4">
            <a:extLst>
              <a:ext uri="{FF2B5EF4-FFF2-40B4-BE49-F238E27FC236}">
                <a16:creationId xmlns:a16="http://schemas.microsoft.com/office/drawing/2014/main" id="{58C09BD5-B187-4F00-09E6-21C302DF4336}"/>
              </a:ext>
            </a:extLst>
          </p:cNvPr>
          <p:cNvSpPr>
            <a:spLocks noGrp="1" noChangeArrowheads="1"/>
          </p:cNvSpPr>
          <p:nvPr>
            <p:ph type="body" sz="half" idx="4294967295"/>
          </p:nvPr>
        </p:nvSpPr>
        <p:spPr>
          <a:xfrm>
            <a:off x="4800600" y="1981200"/>
            <a:ext cx="3811588" cy="4419600"/>
          </a:xfrm>
          <a:solidFill>
            <a:srgbClr val="FFCC66"/>
          </a:solidFill>
          <a:ln>
            <a:solidFill>
              <a:srgbClr val="0000CC"/>
            </a:solidFill>
            <a:miter lim="800000"/>
            <a:headEnd/>
            <a:tailEnd/>
          </a:ln>
        </p:spPr>
        <p:txBody>
          <a:bodyPr/>
          <a:lstStyle/>
          <a:p>
            <a:pPr algn="ctr">
              <a:buFont typeface="Times" panose="02020603050405020304" pitchFamily="18" charset="0"/>
              <a:buNone/>
            </a:pPr>
            <a:r>
              <a:rPr lang="en-US" altLang="en-US" sz="2300" b="1">
                <a:solidFill>
                  <a:srgbClr val="0000CC"/>
                </a:solidFill>
                <a:latin typeface="Arial" panose="020B0604020202020204" pitchFamily="34" charset="0"/>
                <a:cs typeface="Arial" panose="020B0604020202020204" pitchFamily="34" charset="0"/>
              </a:rPr>
              <a:t>Period costs =</a:t>
            </a:r>
            <a:r>
              <a:rPr lang="en-US" altLang="en-US" sz="2300" b="1">
                <a:latin typeface="Arial" panose="020B0604020202020204" pitchFamily="34" charset="0"/>
                <a:cs typeface="Arial" panose="020B0604020202020204" pitchFamily="34" charset="0"/>
              </a:rPr>
              <a:t> selling exp. + administrative exp.</a:t>
            </a:r>
            <a:r>
              <a:rPr lang="en-US" altLang="en-US" sz="2300">
                <a:latin typeface="Arial" panose="020B0604020202020204" pitchFamily="34" charset="0"/>
                <a:cs typeface="Arial" panose="020B0604020202020204" pitchFamily="34" charset="0"/>
              </a:rPr>
              <a:t> </a:t>
            </a:r>
          </a:p>
        </p:txBody>
      </p:sp>
      <p:grpSp>
        <p:nvGrpSpPr>
          <p:cNvPr id="4" name="Group 19">
            <a:extLst>
              <a:ext uri="{FF2B5EF4-FFF2-40B4-BE49-F238E27FC236}">
                <a16:creationId xmlns:a16="http://schemas.microsoft.com/office/drawing/2014/main" id="{F92D42EB-763B-D881-0E09-792D471D7C70}"/>
              </a:ext>
            </a:extLst>
          </p:cNvPr>
          <p:cNvGrpSpPr>
            <a:grpSpLocks/>
          </p:cNvGrpSpPr>
          <p:nvPr/>
        </p:nvGrpSpPr>
        <p:grpSpPr bwMode="auto">
          <a:xfrm>
            <a:off x="5803900" y="4079875"/>
            <a:ext cx="1573213" cy="2320925"/>
            <a:chOff x="3776" y="2448"/>
            <a:chExt cx="991" cy="1462"/>
          </a:xfrm>
        </p:grpSpPr>
        <p:grpSp>
          <p:nvGrpSpPr>
            <p:cNvPr id="28679" name="Group 20">
              <a:extLst>
                <a:ext uri="{FF2B5EF4-FFF2-40B4-BE49-F238E27FC236}">
                  <a16:creationId xmlns:a16="http://schemas.microsoft.com/office/drawing/2014/main" id="{E14FD23E-C92C-E19E-ECD1-8EE4F4A53C84}"/>
                </a:ext>
              </a:extLst>
            </p:cNvPr>
            <p:cNvGrpSpPr>
              <a:grpSpLocks/>
            </p:cNvGrpSpPr>
            <p:nvPr/>
          </p:nvGrpSpPr>
          <p:grpSpPr bwMode="auto">
            <a:xfrm>
              <a:off x="3888" y="2643"/>
              <a:ext cx="768" cy="432"/>
              <a:chOff x="816" y="2592"/>
              <a:chExt cx="768" cy="432"/>
            </a:xfrm>
          </p:grpSpPr>
          <p:sp>
            <p:nvSpPr>
              <p:cNvPr id="28683" name="Line 21">
                <a:extLst>
                  <a:ext uri="{FF2B5EF4-FFF2-40B4-BE49-F238E27FC236}">
                    <a16:creationId xmlns:a16="http://schemas.microsoft.com/office/drawing/2014/main" id="{F778FC3F-0252-F184-6277-33639AD7DBBB}"/>
                  </a:ext>
                </a:extLst>
              </p:cNvPr>
              <p:cNvSpPr>
                <a:spLocks noChangeShapeType="1"/>
              </p:cNvSpPr>
              <p:nvPr/>
            </p:nvSpPr>
            <p:spPr bwMode="auto">
              <a:xfrm>
                <a:off x="816" y="2592"/>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4" name="Line 22">
                <a:extLst>
                  <a:ext uri="{FF2B5EF4-FFF2-40B4-BE49-F238E27FC236}">
                    <a16:creationId xmlns:a16="http://schemas.microsoft.com/office/drawing/2014/main" id="{8D4E4324-9205-81E5-C3ED-13E5C3160D79}"/>
                  </a:ext>
                </a:extLst>
              </p:cNvPr>
              <p:cNvSpPr>
                <a:spLocks noChangeShapeType="1"/>
              </p:cNvSpPr>
              <p:nvPr/>
            </p:nvSpPr>
            <p:spPr bwMode="auto">
              <a:xfrm>
                <a:off x="1200" y="2592"/>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8680" name="Text Box 23">
              <a:extLst>
                <a:ext uri="{FF2B5EF4-FFF2-40B4-BE49-F238E27FC236}">
                  <a16:creationId xmlns:a16="http://schemas.microsoft.com/office/drawing/2014/main" id="{E8703771-35DB-B352-58CD-FE929BF57994}"/>
                </a:ext>
              </a:extLst>
            </p:cNvPr>
            <p:cNvSpPr txBox="1">
              <a:spLocks noChangeArrowheads="1"/>
            </p:cNvSpPr>
            <p:nvPr/>
          </p:nvSpPr>
          <p:spPr bwMode="auto">
            <a:xfrm>
              <a:off x="3932" y="2448"/>
              <a:ext cx="6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r>
                <a:rPr lang="en-US" altLang="en-US" sz="1600" b="1">
                  <a:latin typeface="Arial" panose="020B0604020202020204" pitchFamily="34" charset="0"/>
                </a:rPr>
                <a:t>Expense</a:t>
              </a:r>
            </a:p>
          </p:txBody>
        </p:sp>
        <p:sp>
          <p:nvSpPr>
            <p:cNvPr id="28681" name="Text Box 24">
              <a:extLst>
                <a:ext uri="{FF2B5EF4-FFF2-40B4-BE49-F238E27FC236}">
                  <a16:creationId xmlns:a16="http://schemas.microsoft.com/office/drawing/2014/main" id="{00068F12-33F7-2822-0283-32E79AD172A1}"/>
                </a:ext>
              </a:extLst>
            </p:cNvPr>
            <p:cNvSpPr txBox="1">
              <a:spLocks noChangeArrowheads="1"/>
            </p:cNvSpPr>
            <p:nvPr/>
          </p:nvSpPr>
          <p:spPr bwMode="auto">
            <a:xfrm>
              <a:off x="3776" y="3392"/>
              <a:ext cx="99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0"/>
                </a:spcBef>
                <a:buClrTx/>
                <a:buFontTx/>
                <a:buNone/>
              </a:pPr>
              <a:r>
                <a:rPr lang="en-US" altLang="en-US" sz="2400">
                  <a:solidFill>
                    <a:srgbClr val="006600"/>
                  </a:solidFill>
                  <a:latin typeface="Arial" panose="020B0604020202020204" pitchFamily="34" charset="0"/>
                </a:rPr>
                <a:t>Income</a:t>
              </a:r>
              <a:br>
                <a:rPr lang="en-US" altLang="en-US" sz="2400">
                  <a:solidFill>
                    <a:srgbClr val="006600"/>
                  </a:solidFill>
                  <a:latin typeface="Arial" panose="020B0604020202020204" pitchFamily="34" charset="0"/>
                </a:rPr>
              </a:br>
              <a:r>
                <a:rPr lang="en-US" altLang="en-US" sz="2400">
                  <a:solidFill>
                    <a:srgbClr val="006600"/>
                  </a:solidFill>
                  <a:latin typeface="Arial" panose="020B0604020202020204" pitchFamily="34" charset="0"/>
                </a:rPr>
                <a:t>Statement</a:t>
              </a:r>
            </a:p>
          </p:txBody>
        </p:sp>
        <p:sp>
          <p:nvSpPr>
            <p:cNvPr id="28682" name="Line 25">
              <a:extLst>
                <a:ext uri="{FF2B5EF4-FFF2-40B4-BE49-F238E27FC236}">
                  <a16:creationId xmlns:a16="http://schemas.microsoft.com/office/drawing/2014/main" id="{47E1DB5B-B871-568F-9A78-9EF87DC624B2}"/>
                </a:ext>
              </a:extLst>
            </p:cNvPr>
            <p:cNvSpPr>
              <a:spLocks noChangeShapeType="1"/>
            </p:cNvSpPr>
            <p:nvPr/>
          </p:nvSpPr>
          <p:spPr bwMode="auto">
            <a:xfrm>
              <a:off x="4272" y="3216"/>
              <a:ext cx="0" cy="192"/>
            </a:xfrm>
            <a:prstGeom prst="line">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8678" name="TextBox 2">
            <a:extLst>
              <a:ext uri="{FF2B5EF4-FFF2-40B4-BE49-F238E27FC236}">
                <a16:creationId xmlns:a16="http://schemas.microsoft.com/office/drawing/2014/main" id="{64B3DE99-032A-CA73-75FE-0370068D1DD3}"/>
              </a:ext>
            </a:extLst>
          </p:cNvPr>
          <p:cNvSpPr txBox="1">
            <a:spLocks noChangeArrowheads="1"/>
          </p:cNvSpPr>
          <p:nvPr/>
        </p:nvSpPr>
        <p:spPr bwMode="auto">
          <a:xfrm>
            <a:off x="684213" y="6488113"/>
            <a:ext cx="3479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a:t>Note: revisit matching principle </a:t>
            </a:r>
          </a:p>
        </p:txBody>
      </p:sp>
    </p:spTree>
  </p:cSld>
  <p:clrMapOvr>
    <a:masterClrMapping/>
  </p:clrMapOvr>
  <p:transition spd="med">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7443">
                                            <p:bg/>
                                          </p:spTgt>
                                        </p:tgtEl>
                                        <p:attrNameLst>
                                          <p:attrName>style.visibility</p:attrName>
                                        </p:attrNameLst>
                                      </p:cBhvr>
                                      <p:to>
                                        <p:strVal val="visible"/>
                                      </p:to>
                                    </p:set>
                                    <p:animEffect transition="in" filter="fade">
                                      <p:cBhvr>
                                        <p:cTn id="7" dur="500"/>
                                        <p:tgtEl>
                                          <p:spTgt spid="317443">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43">
                                            <p:txEl>
                                              <p:pRg st="0" end="0"/>
                                            </p:txEl>
                                          </p:spTgt>
                                        </p:tgtEl>
                                        <p:attrNameLst>
                                          <p:attrName>style.visibility</p:attrName>
                                        </p:attrNameLst>
                                      </p:cBhvr>
                                      <p:to>
                                        <p:strVal val="visible"/>
                                      </p:to>
                                    </p:set>
                                    <p:animEffect transition="in" filter="fade">
                                      <p:cBhvr>
                                        <p:cTn id="10" dur="500"/>
                                        <p:tgtEl>
                                          <p:spTgt spid="317443">
                                            <p:txEl>
                                              <p:pRg st="0" end="0"/>
                                            </p:txEl>
                                          </p:spTgt>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317443">
                                            <p:txEl>
                                              <p:pRg st="2" end="2"/>
                                            </p:txEl>
                                          </p:spTgt>
                                        </p:tgtEl>
                                        <p:attrNameLst>
                                          <p:attrName>style.visibility</p:attrName>
                                        </p:attrNameLst>
                                      </p:cBhvr>
                                      <p:to>
                                        <p:strVal val="visible"/>
                                      </p:to>
                                    </p:set>
                                    <p:animEffect transition="in" filter="fade">
                                      <p:cBhvr>
                                        <p:cTn id="14" dur="500"/>
                                        <p:tgtEl>
                                          <p:spTgt spid="317443">
                                            <p:txEl>
                                              <p:pRg st="2" end="2"/>
                                            </p:txEl>
                                          </p:spTgt>
                                        </p:tgtEl>
                                      </p:cBhvr>
                                    </p:animEffect>
                                  </p:childTnLst>
                                </p:cTn>
                              </p:par>
                            </p:childTnLst>
                          </p:cTn>
                        </p:par>
                        <p:par>
                          <p:cTn id="15" fill="hold" nodeType="afterGroup">
                            <p:stCondLst>
                              <p:cond delay="1000"/>
                            </p:stCondLst>
                            <p:childTnLst>
                              <p:par>
                                <p:cTn id="16" presetID="10" presetClass="entr" presetSubtype="0" fill="hold" nodeType="afterEffect">
                                  <p:stCondLst>
                                    <p:cond delay="0"/>
                                  </p:stCondLst>
                                  <p:childTnLst>
                                    <p:set>
                                      <p:cBhvr>
                                        <p:cTn id="17" dur="1" fill="hold">
                                          <p:stCondLst>
                                            <p:cond delay="0"/>
                                          </p:stCondLst>
                                        </p:cTn>
                                        <p:tgtEl>
                                          <p:spTgt spid="317443">
                                            <p:txEl>
                                              <p:pRg st="4" end="4"/>
                                            </p:txEl>
                                          </p:spTgt>
                                        </p:tgtEl>
                                        <p:attrNameLst>
                                          <p:attrName>style.visibility</p:attrName>
                                        </p:attrNameLst>
                                      </p:cBhvr>
                                      <p:to>
                                        <p:strVal val="visible"/>
                                      </p:to>
                                    </p:set>
                                    <p:animEffect transition="in" filter="fade">
                                      <p:cBhvr>
                                        <p:cTn id="18" dur="500"/>
                                        <p:tgtEl>
                                          <p:spTgt spid="317443">
                                            <p:txEl>
                                              <p:pRg st="4" end="4"/>
                                            </p:txEl>
                                          </p:spTgt>
                                        </p:tgtEl>
                                      </p:cBhvr>
                                    </p:animEffect>
                                  </p:childTnLst>
                                </p:cTn>
                              </p:par>
                            </p:childTnLst>
                          </p:cTn>
                        </p:par>
                        <p:par>
                          <p:cTn id="19" fill="hold" nodeType="afterGroup">
                            <p:stCondLst>
                              <p:cond delay="1500"/>
                            </p:stCondLst>
                            <p:childTnLst>
                              <p:par>
                                <p:cTn id="20" presetID="10" presetClass="entr" presetSubtype="0" fill="hold" nodeType="afterEffect">
                                  <p:stCondLst>
                                    <p:cond delay="0"/>
                                  </p:stCondLst>
                                  <p:childTnLst>
                                    <p:set>
                                      <p:cBhvr>
                                        <p:cTn id="21" dur="1" fill="hold">
                                          <p:stCondLst>
                                            <p:cond delay="0"/>
                                          </p:stCondLst>
                                        </p:cTn>
                                        <p:tgtEl>
                                          <p:spTgt spid="317443">
                                            <p:txEl>
                                              <p:pRg st="5" end="5"/>
                                            </p:txEl>
                                          </p:spTgt>
                                        </p:tgtEl>
                                        <p:attrNameLst>
                                          <p:attrName>style.visibility</p:attrName>
                                        </p:attrNameLst>
                                      </p:cBhvr>
                                      <p:to>
                                        <p:strVal val="visible"/>
                                      </p:to>
                                    </p:set>
                                    <p:animEffect transition="in" filter="fade">
                                      <p:cBhvr>
                                        <p:cTn id="22" dur="500"/>
                                        <p:tgtEl>
                                          <p:spTgt spid="317443">
                                            <p:txEl>
                                              <p:pRg st="5" end="5"/>
                                            </p:txEl>
                                          </p:spTgt>
                                        </p:tgtEl>
                                      </p:cBhvr>
                                    </p:animEffect>
                                  </p:childTnLst>
                                </p:cTn>
                              </p:par>
                            </p:childTnLst>
                          </p:cTn>
                        </p:par>
                        <p:par>
                          <p:cTn id="23" fill="hold" nodeType="afterGroup">
                            <p:stCondLst>
                              <p:cond delay="2000"/>
                            </p:stCondLst>
                            <p:childTnLst>
                              <p:par>
                                <p:cTn id="24" presetID="10" presetClass="entr" presetSubtype="0" fill="hold" nodeType="afterEffect">
                                  <p:stCondLst>
                                    <p:cond delay="0"/>
                                  </p:stCondLst>
                                  <p:childTnLst>
                                    <p:set>
                                      <p:cBhvr>
                                        <p:cTn id="25" dur="1" fill="hold">
                                          <p:stCondLst>
                                            <p:cond delay="0"/>
                                          </p:stCondLst>
                                        </p:cTn>
                                        <p:tgtEl>
                                          <p:spTgt spid="317443">
                                            <p:txEl>
                                              <p:pRg st="6" end="6"/>
                                            </p:txEl>
                                          </p:spTgt>
                                        </p:tgtEl>
                                        <p:attrNameLst>
                                          <p:attrName>style.visibility</p:attrName>
                                        </p:attrNameLst>
                                      </p:cBhvr>
                                      <p:to>
                                        <p:strVal val="visible"/>
                                      </p:to>
                                    </p:set>
                                    <p:animEffect transition="in" filter="fade">
                                      <p:cBhvr>
                                        <p:cTn id="26" dur="500"/>
                                        <p:tgtEl>
                                          <p:spTgt spid="317443">
                                            <p:txEl>
                                              <p:pRg st="6" end="6"/>
                                            </p:txEl>
                                          </p:spTgt>
                                        </p:tgtEl>
                                      </p:cBhvr>
                                    </p:animEffect>
                                  </p:childTnLst>
                                </p:cTn>
                              </p:par>
                            </p:childTnLst>
                          </p:cTn>
                        </p:par>
                        <p:par>
                          <p:cTn id="27" fill="hold" nodeType="afterGroup">
                            <p:stCondLst>
                              <p:cond delay="2500"/>
                            </p:stCondLst>
                            <p:childTnLst>
                              <p:par>
                                <p:cTn id="28" presetID="10" presetClass="entr" presetSubtype="0" fill="hold" nodeType="afterEffect">
                                  <p:stCondLst>
                                    <p:cond delay="0"/>
                                  </p:stCondLst>
                                  <p:childTnLst>
                                    <p:set>
                                      <p:cBhvr>
                                        <p:cTn id="29" dur="1" fill="hold">
                                          <p:stCondLst>
                                            <p:cond delay="0"/>
                                          </p:stCondLst>
                                        </p:cTn>
                                        <p:tgtEl>
                                          <p:spTgt spid="317443">
                                            <p:txEl>
                                              <p:pRg st="7" end="7"/>
                                            </p:txEl>
                                          </p:spTgt>
                                        </p:tgtEl>
                                        <p:attrNameLst>
                                          <p:attrName>style.visibility</p:attrName>
                                        </p:attrNameLst>
                                      </p:cBhvr>
                                      <p:to>
                                        <p:strVal val="visible"/>
                                      </p:to>
                                    </p:set>
                                    <p:animEffect transition="in" filter="fade">
                                      <p:cBhvr>
                                        <p:cTn id="30" dur="500"/>
                                        <p:tgtEl>
                                          <p:spTgt spid="317443">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317444">
                                            <p:bg/>
                                          </p:spTgt>
                                        </p:tgtEl>
                                        <p:attrNameLst>
                                          <p:attrName>style.visibility</p:attrName>
                                        </p:attrNameLst>
                                      </p:cBhvr>
                                      <p:to>
                                        <p:strVal val="visible"/>
                                      </p:to>
                                    </p:set>
                                    <p:animEffect transition="in" filter="fade">
                                      <p:cBhvr>
                                        <p:cTn id="35" dur="500"/>
                                        <p:tgtEl>
                                          <p:spTgt spid="317444">
                                            <p:bg/>
                                          </p:spTgt>
                                        </p:tgtEl>
                                      </p:cBhvr>
                                    </p:animEffect>
                                  </p:childTnLst>
                                </p:cTn>
                              </p:par>
                            </p:childTnLst>
                          </p:cTn>
                        </p:par>
                        <p:par>
                          <p:cTn id="36" fill="hold" nodeType="afterGroup">
                            <p:stCondLst>
                              <p:cond delay="500"/>
                            </p:stCondLst>
                            <p:childTnLst>
                              <p:par>
                                <p:cTn id="37" presetID="10" presetClass="entr" presetSubtype="0" fill="hold" nodeType="afterEffect">
                                  <p:stCondLst>
                                    <p:cond delay="0"/>
                                  </p:stCondLst>
                                  <p:childTnLst>
                                    <p:set>
                                      <p:cBhvr>
                                        <p:cTn id="38" dur="1" fill="hold">
                                          <p:stCondLst>
                                            <p:cond delay="0"/>
                                          </p:stCondLst>
                                        </p:cTn>
                                        <p:tgtEl>
                                          <p:spTgt spid="317444">
                                            <p:txEl>
                                              <p:pRg st="0" end="0"/>
                                            </p:txEl>
                                          </p:spTgt>
                                        </p:tgtEl>
                                        <p:attrNameLst>
                                          <p:attrName>style.visibility</p:attrName>
                                        </p:attrNameLst>
                                      </p:cBhvr>
                                      <p:to>
                                        <p:strVal val="visible"/>
                                      </p:to>
                                    </p:set>
                                    <p:animEffect transition="in" filter="fade">
                                      <p:cBhvr>
                                        <p:cTn id="39" dur="500"/>
                                        <p:tgtEl>
                                          <p:spTgt spid="317444">
                                            <p:txEl>
                                              <p:pRg st="0" end="0"/>
                                            </p:txEl>
                                          </p:spTgt>
                                        </p:tgtEl>
                                      </p:cBhvr>
                                    </p:animEffect>
                                  </p:childTnLst>
                                </p:cTn>
                              </p:par>
                            </p:childTnLst>
                          </p:cTn>
                        </p:par>
                        <p:par>
                          <p:cTn id="40" fill="hold" nodeType="afterGroup">
                            <p:stCondLst>
                              <p:cond delay="1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build="p" autoUpdateAnimBg="0" advAuto="0"/>
      <p:bldP spid="317443" grpId="1" uiExpand="1" build="p" animBg="1"/>
      <p:bldP spid="317444" grpId="0" build="p" autoUpdateAnimBg="0" advAuto="0"/>
      <p:bldP spid="317444" grpId="1"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a:extLst>
              <a:ext uri="{FF2B5EF4-FFF2-40B4-BE49-F238E27FC236}">
                <a16:creationId xmlns:a16="http://schemas.microsoft.com/office/drawing/2014/main" id="{CAC80CE5-086F-4351-F234-DA65934E3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995363"/>
            <a:ext cx="86042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398901C-E3C7-B30D-7F19-7F1934DCB49C}"/>
              </a:ext>
            </a:extLst>
          </p:cNvPr>
          <p:cNvSpPr>
            <a:spLocks noGrp="1"/>
          </p:cNvSpPr>
          <p:nvPr>
            <p:ph type="title"/>
          </p:nvPr>
        </p:nvSpPr>
        <p:spPr>
          <a:noFill/>
        </p:spPr>
        <p:txBody>
          <a:bodyPr lIns="90488" tIns="44450" rIns="90488" bIns="44450"/>
          <a:lstStyle/>
          <a:p>
            <a:r>
              <a:rPr lang="en-US" altLang="en-US">
                <a:cs typeface="Arial" panose="020B0604020202020204" pitchFamily="34" charset="0"/>
              </a:rPr>
              <a:t>Quick Check </a:t>
            </a:r>
            <a:r>
              <a:rPr lang="en-US" altLang="en-US" sz="2800">
                <a:cs typeface="Arial" panose="020B0604020202020204" pitchFamily="34" charset="0"/>
                <a:sym typeface="Wingdings" panose="05000000000000000000" pitchFamily="2" charset="2"/>
              </a:rPr>
              <a:t></a:t>
            </a:r>
          </a:p>
        </p:txBody>
      </p:sp>
      <p:sp>
        <p:nvSpPr>
          <p:cNvPr id="31747" name="Rectangle 3">
            <a:extLst>
              <a:ext uri="{FF2B5EF4-FFF2-40B4-BE49-F238E27FC236}">
                <a16:creationId xmlns:a16="http://schemas.microsoft.com/office/drawing/2014/main" id="{4C395993-2190-5C5D-D56B-809C57DE1C47}"/>
              </a:ext>
            </a:extLst>
          </p:cNvPr>
          <p:cNvSpPr>
            <a:spLocks noGrp="1" noChangeArrowheads="1"/>
          </p:cNvSpPr>
          <p:nvPr>
            <p:ph type="body" idx="4294967295"/>
          </p:nvPr>
        </p:nvSpPr>
        <p:spPr>
          <a:xfrm>
            <a:off x="485775" y="1600200"/>
            <a:ext cx="8153400" cy="4686300"/>
          </a:xfrm>
          <a:solidFill>
            <a:srgbClr val="EDEDD3"/>
          </a:solidFill>
          <a:ln w="12699">
            <a:solidFill>
              <a:srgbClr val="0000CC"/>
            </a:solidFill>
            <a:miter lim="800000"/>
            <a:headEnd/>
            <a:tailEnd/>
          </a:ln>
        </p:spPr>
        <p:txBody>
          <a:bodyPr lIns="90488" tIns="44450" rIns="90488" bIns="44450"/>
          <a:lstStyle/>
          <a:p>
            <a:pPr>
              <a:buFont typeface="Times" panose="02020603050405020304" pitchFamily="18" charset="0"/>
              <a:buNone/>
            </a:pPr>
            <a:r>
              <a:rPr lang="en-US" altLang="en-US">
                <a:latin typeface="Arial" panose="020B0604020202020204" pitchFamily="34" charset="0"/>
                <a:cs typeface="Arial" panose="020B0604020202020204" pitchFamily="34" charset="0"/>
              </a:rPr>
              <a:t> 	Which of the following costs would be considered a period rather than a product cost in a manufacturing company?</a:t>
            </a:r>
          </a:p>
          <a:p>
            <a:pPr lvl="1">
              <a:buFont typeface="Wingdings" panose="05000000000000000000" pitchFamily="2" charset="2"/>
              <a:buNone/>
            </a:pPr>
            <a:r>
              <a:rPr lang="en-US" altLang="en-US">
                <a:solidFill>
                  <a:schemeClr val="tx1"/>
                </a:solidFill>
                <a:latin typeface="Arial" panose="020B0604020202020204" pitchFamily="34" charset="0"/>
                <a:cs typeface="Arial" panose="020B0604020202020204" pitchFamily="34" charset="0"/>
              </a:rPr>
              <a:t>A. Manufacturing equipment depreciation.</a:t>
            </a:r>
          </a:p>
          <a:p>
            <a:pPr lvl="1">
              <a:buFont typeface="Wingdings" panose="05000000000000000000" pitchFamily="2" charset="2"/>
              <a:buNone/>
            </a:pPr>
            <a:r>
              <a:rPr lang="en-US" altLang="en-US">
                <a:solidFill>
                  <a:schemeClr val="tx1"/>
                </a:solidFill>
                <a:latin typeface="Arial" panose="020B0604020202020204" pitchFamily="34" charset="0"/>
                <a:cs typeface="Arial" panose="020B0604020202020204" pitchFamily="34" charset="0"/>
              </a:rPr>
              <a:t>B. Property taxes on corporate headquarters.</a:t>
            </a:r>
          </a:p>
          <a:p>
            <a:pPr lvl="1">
              <a:buFont typeface="Wingdings" panose="05000000000000000000" pitchFamily="2" charset="2"/>
              <a:buNone/>
            </a:pPr>
            <a:r>
              <a:rPr lang="en-US" altLang="en-US">
                <a:solidFill>
                  <a:schemeClr val="tx1"/>
                </a:solidFill>
                <a:latin typeface="Arial" panose="020B0604020202020204" pitchFamily="34" charset="0"/>
                <a:cs typeface="Arial" panose="020B0604020202020204" pitchFamily="34" charset="0"/>
              </a:rPr>
              <a:t>C. Direct materials costs.</a:t>
            </a:r>
          </a:p>
          <a:p>
            <a:pPr lvl="1">
              <a:buFont typeface="Wingdings" panose="05000000000000000000" pitchFamily="2" charset="2"/>
              <a:buNone/>
            </a:pPr>
            <a:r>
              <a:rPr lang="en-US" altLang="en-US">
                <a:solidFill>
                  <a:schemeClr val="tx1"/>
                </a:solidFill>
                <a:latin typeface="Arial" panose="020B0604020202020204" pitchFamily="34" charset="0"/>
                <a:cs typeface="Arial" panose="020B0604020202020204" pitchFamily="34" charset="0"/>
              </a:rPr>
              <a:t>D. Electrical costs to light the production     </a:t>
            </a:r>
          </a:p>
          <a:p>
            <a:pPr lvl="1">
              <a:buFont typeface="Wingdings" panose="05000000000000000000" pitchFamily="2" charset="2"/>
              <a:buNone/>
            </a:pPr>
            <a:r>
              <a:rPr lang="en-US" altLang="en-US">
                <a:solidFill>
                  <a:schemeClr val="tx1"/>
                </a:solidFill>
                <a:latin typeface="Arial" panose="020B0604020202020204" pitchFamily="34" charset="0"/>
                <a:cs typeface="Arial" panose="020B0604020202020204" pitchFamily="34" charset="0"/>
              </a:rPr>
              <a:t>     facility.</a:t>
            </a:r>
          </a:p>
          <a:p>
            <a:pPr lvl="1">
              <a:buFont typeface="Wingdings" panose="05000000000000000000" pitchFamily="2" charset="2"/>
              <a:buNone/>
            </a:pPr>
            <a:r>
              <a:rPr lang="en-US" altLang="en-US">
                <a:solidFill>
                  <a:schemeClr val="tx1"/>
                </a:solidFill>
                <a:latin typeface="Arial" panose="020B0604020202020204" pitchFamily="34" charset="0"/>
                <a:cs typeface="Arial" panose="020B0604020202020204" pitchFamily="34" charset="0"/>
              </a:rPr>
              <a:t>E. Sales commissions.</a:t>
            </a:r>
            <a:endParaRPr lang="en-US" altLang="en-US" sz="3000">
              <a:solidFill>
                <a:schemeClr val="tx1"/>
              </a:solidFill>
              <a:latin typeface="Arial" panose="020B0604020202020204" pitchFamily="34" charset="0"/>
              <a:cs typeface="Arial" panose="020B0604020202020204" pitchFamily="34" charset="0"/>
            </a:endParaRPr>
          </a:p>
        </p:txBody>
      </p:sp>
    </p:spTree>
  </p:cSld>
  <p:clrMapOvr>
    <a:masterClrMapping/>
  </p:clrMapOvr>
  <p:transition spd="med">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26">
            <a:extLst>
              <a:ext uri="{FF2B5EF4-FFF2-40B4-BE49-F238E27FC236}">
                <a16:creationId xmlns:a16="http://schemas.microsoft.com/office/drawing/2014/main" id="{8FF9709B-141F-643C-6D88-4A91AD3C01C3}"/>
              </a:ext>
            </a:extLst>
          </p:cNvPr>
          <p:cNvSpPr>
            <a:spLocks noGrp="1"/>
          </p:cNvSpPr>
          <p:nvPr>
            <p:ph type="title"/>
          </p:nvPr>
        </p:nvSpPr>
        <p:spPr>
          <a:noFill/>
        </p:spPr>
        <p:txBody>
          <a:bodyPr lIns="90488" tIns="44450" rIns="90488" bIns="44450"/>
          <a:lstStyle/>
          <a:p>
            <a:r>
              <a:rPr lang="en-US" altLang="en-US">
                <a:cs typeface="Arial" panose="020B0604020202020204" pitchFamily="34" charset="0"/>
              </a:rPr>
              <a:t>Quick Check </a:t>
            </a:r>
            <a:r>
              <a:rPr lang="en-US" altLang="en-US" sz="2800">
                <a:cs typeface="Arial" panose="020B0604020202020204" pitchFamily="34" charset="0"/>
                <a:sym typeface="Wingdings" panose="05000000000000000000" pitchFamily="2" charset="2"/>
              </a:rPr>
              <a:t></a:t>
            </a:r>
          </a:p>
        </p:txBody>
      </p:sp>
      <p:sp>
        <p:nvSpPr>
          <p:cNvPr id="33795" name="Rectangle 1027">
            <a:extLst>
              <a:ext uri="{FF2B5EF4-FFF2-40B4-BE49-F238E27FC236}">
                <a16:creationId xmlns:a16="http://schemas.microsoft.com/office/drawing/2014/main" id="{976DAC27-4E7C-1018-7F2F-486517094F1B}"/>
              </a:ext>
            </a:extLst>
          </p:cNvPr>
          <p:cNvSpPr>
            <a:spLocks noGrp="1" noChangeArrowheads="1"/>
          </p:cNvSpPr>
          <p:nvPr>
            <p:ph type="body" idx="4294967295"/>
          </p:nvPr>
        </p:nvSpPr>
        <p:spPr>
          <a:xfrm>
            <a:off x="485775" y="1600200"/>
            <a:ext cx="8153400" cy="4686300"/>
          </a:xfrm>
          <a:solidFill>
            <a:srgbClr val="EDECD2"/>
          </a:solidFill>
          <a:ln w="12699">
            <a:solidFill>
              <a:srgbClr val="0000CC"/>
            </a:solidFill>
            <a:miter lim="800000"/>
            <a:headEnd/>
            <a:tailEnd/>
          </a:ln>
        </p:spPr>
        <p:txBody>
          <a:bodyPr lIns="90488" tIns="44450" rIns="90488" bIns="44450"/>
          <a:lstStyle/>
          <a:p>
            <a:pPr>
              <a:buFont typeface="Times" panose="02020603050405020304" pitchFamily="18" charset="0"/>
              <a:buNone/>
            </a:pPr>
            <a:r>
              <a:rPr lang="en-US" altLang="en-US">
                <a:latin typeface="Arial" panose="020B0604020202020204" pitchFamily="34" charset="0"/>
                <a:cs typeface="Arial" panose="020B0604020202020204" pitchFamily="34" charset="0"/>
              </a:rPr>
              <a:t> 	Which of the following costs would be considered a period rather than a product cost in a manufacturing company?</a:t>
            </a:r>
          </a:p>
          <a:p>
            <a:pPr lvl="1">
              <a:buFont typeface="Wingdings" panose="05000000000000000000" pitchFamily="2" charset="2"/>
              <a:buNone/>
            </a:pPr>
            <a:r>
              <a:rPr lang="en-US" altLang="en-US">
                <a:solidFill>
                  <a:schemeClr val="accent1"/>
                </a:solidFill>
                <a:latin typeface="Arial" panose="020B0604020202020204" pitchFamily="34" charset="0"/>
                <a:cs typeface="Arial" panose="020B0604020202020204" pitchFamily="34" charset="0"/>
              </a:rPr>
              <a:t>A. Manufacturing equipment depreciation.</a:t>
            </a:r>
          </a:p>
          <a:p>
            <a:pPr lvl="1">
              <a:buFont typeface="Wingdings" panose="05000000000000000000" pitchFamily="2" charset="2"/>
              <a:buNone/>
            </a:pPr>
            <a:r>
              <a:rPr lang="en-US" altLang="en-US">
                <a:solidFill>
                  <a:schemeClr val="tx1"/>
                </a:solidFill>
                <a:latin typeface="Arial" panose="020B0604020202020204" pitchFamily="34" charset="0"/>
                <a:cs typeface="Arial" panose="020B0604020202020204" pitchFamily="34" charset="0"/>
              </a:rPr>
              <a:t>B. Property taxes on corporate headquarters.</a:t>
            </a:r>
          </a:p>
          <a:p>
            <a:pPr lvl="1">
              <a:buFont typeface="Wingdings" panose="05000000000000000000" pitchFamily="2" charset="2"/>
              <a:buNone/>
            </a:pPr>
            <a:r>
              <a:rPr lang="en-US" altLang="en-US">
                <a:solidFill>
                  <a:schemeClr val="accent1"/>
                </a:solidFill>
                <a:latin typeface="Arial" panose="020B0604020202020204" pitchFamily="34" charset="0"/>
                <a:cs typeface="Arial" panose="020B0604020202020204" pitchFamily="34" charset="0"/>
              </a:rPr>
              <a:t>C. Direct materials costs.</a:t>
            </a:r>
          </a:p>
          <a:p>
            <a:pPr lvl="1">
              <a:buFont typeface="Wingdings" panose="05000000000000000000" pitchFamily="2" charset="2"/>
              <a:buNone/>
            </a:pPr>
            <a:r>
              <a:rPr lang="en-US" altLang="en-US">
                <a:solidFill>
                  <a:schemeClr val="accent1"/>
                </a:solidFill>
                <a:latin typeface="Arial" panose="020B0604020202020204" pitchFamily="34" charset="0"/>
                <a:cs typeface="Arial" panose="020B0604020202020204" pitchFamily="34" charset="0"/>
              </a:rPr>
              <a:t>D. Electrical costs to light the production     </a:t>
            </a:r>
          </a:p>
          <a:p>
            <a:pPr lvl="1">
              <a:buFont typeface="Wingdings" panose="05000000000000000000" pitchFamily="2" charset="2"/>
              <a:buNone/>
            </a:pPr>
            <a:r>
              <a:rPr lang="en-US" altLang="en-US">
                <a:solidFill>
                  <a:schemeClr val="accent1"/>
                </a:solidFill>
                <a:latin typeface="Arial" panose="020B0604020202020204" pitchFamily="34" charset="0"/>
                <a:cs typeface="Arial" panose="020B0604020202020204" pitchFamily="34" charset="0"/>
              </a:rPr>
              <a:t>     facility.</a:t>
            </a:r>
          </a:p>
          <a:p>
            <a:pPr lvl="1">
              <a:buFont typeface="Wingdings" panose="05000000000000000000" pitchFamily="2" charset="2"/>
              <a:buNone/>
            </a:pPr>
            <a:r>
              <a:rPr lang="en-US" altLang="en-US">
                <a:solidFill>
                  <a:schemeClr val="tx1"/>
                </a:solidFill>
                <a:latin typeface="Arial" panose="020B0604020202020204" pitchFamily="34" charset="0"/>
                <a:cs typeface="Arial" panose="020B0604020202020204" pitchFamily="34" charset="0"/>
              </a:rPr>
              <a:t>E. Sales commissions.</a:t>
            </a:r>
          </a:p>
        </p:txBody>
      </p:sp>
      <p:sp>
        <p:nvSpPr>
          <p:cNvPr id="33796" name="Oval 1028">
            <a:extLst>
              <a:ext uri="{FF2B5EF4-FFF2-40B4-BE49-F238E27FC236}">
                <a16:creationId xmlns:a16="http://schemas.microsoft.com/office/drawing/2014/main" id="{AF9F4345-96F4-48A1-E090-4221A27D3F14}"/>
              </a:ext>
            </a:extLst>
          </p:cNvPr>
          <p:cNvSpPr>
            <a:spLocks noChangeArrowheads="1"/>
          </p:cNvSpPr>
          <p:nvPr/>
        </p:nvSpPr>
        <p:spPr bwMode="auto">
          <a:xfrm>
            <a:off x="736600" y="3276600"/>
            <a:ext cx="635000" cy="635000"/>
          </a:xfrm>
          <a:prstGeom prst="ellipse">
            <a:avLst/>
          </a:prstGeom>
          <a:noFill/>
          <a:ln w="50799">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33797" name="Oval 1029">
            <a:extLst>
              <a:ext uri="{FF2B5EF4-FFF2-40B4-BE49-F238E27FC236}">
                <a16:creationId xmlns:a16="http://schemas.microsoft.com/office/drawing/2014/main" id="{F51ACAA6-8EC5-7D9A-C5E9-3A393FC3E3BF}"/>
              </a:ext>
            </a:extLst>
          </p:cNvPr>
          <p:cNvSpPr>
            <a:spLocks noChangeArrowheads="1"/>
          </p:cNvSpPr>
          <p:nvPr/>
        </p:nvSpPr>
        <p:spPr bwMode="auto">
          <a:xfrm>
            <a:off x="747713" y="5003800"/>
            <a:ext cx="635000" cy="635000"/>
          </a:xfrm>
          <a:prstGeom prst="ellipse">
            <a:avLst/>
          </a:prstGeom>
          <a:noFill/>
          <a:ln w="50799">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Tree>
  </p:cSld>
  <p:clrMapOvr>
    <a:masterClrMapping/>
  </p:clrMapOvr>
  <p:transition spd="med">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a:extLst>
              <a:ext uri="{FF2B5EF4-FFF2-40B4-BE49-F238E27FC236}">
                <a16:creationId xmlns:a16="http://schemas.microsoft.com/office/drawing/2014/main" id="{243AA93A-5D8B-C317-4C5D-D53F0193830A}"/>
              </a:ext>
            </a:extLst>
          </p:cNvPr>
          <p:cNvSpPr>
            <a:spLocks noGrp="1"/>
          </p:cNvSpPr>
          <p:nvPr>
            <p:ph type="title"/>
          </p:nvPr>
        </p:nvSpPr>
        <p:spPr>
          <a:noFill/>
        </p:spPr>
        <p:txBody>
          <a:bodyPr lIns="90488" tIns="44450" rIns="90488" bIns="44450"/>
          <a:lstStyle/>
          <a:p>
            <a:r>
              <a:rPr lang="en-US" altLang="en-US">
                <a:cs typeface="Arial" panose="020B0604020202020204" pitchFamily="34" charset="0"/>
              </a:rPr>
              <a:t>Learning Objective 4</a:t>
            </a:r>
          </a:p>
        </p:txBody>
      </p:sp>
      <p:sp>
        <p:nvSpPr>
          <p:cNvPr id="5" name="Text Box 13">
            <a:extLst>
              <a:ext uri="{FF2B5EF4-FFF2-40B4-BE49-F238E27FC236}">
                <a16:creationId xmlns:a16="http://schemas.microsoft.com/office/drawing/2014/main" id="{2C7F07C6-6619-18FF-3D60-10C0C834D93F}"/>
              </a:ext>
            </a:extLst>
          </p:cNvPr>
          <p:cNvSpPr txBox="1">
            <a:spLocks noChangeArrowheads="1"/>
          </p:cNvSpPr>
          <p:nvPr/>
        </p:nvSpPr>
        <p:spPr bwMode="auto">
          <a:xfrm>
            <a:off x="1905000" y="2514600"/>
            <a:ext cx="5334000" cy="2708275"/>
          </a:xfrm>
          <a:prstGeom prst="rect">
            <a:avLst/>
          </a:prstGeom>
          <a:solidFill>
            <a:schemeClr val="bg1"/>
          </a:solidFill>
          <a:ln w="76200">
            <a:solidFill>
              <a:schemeClr val="accent6">
                <a:lumMod val="50000"/>
              </a:schemeClr>
            </a:solidFill>
            <a:miter lim="800000"/>
            <a:headEnd/>
            <a:tailEnd/>
          </a:ln>
          <a:effectLst/>
        </p:spPr>
        <p:txBody>
          <a:bodyPr>
            <a:spAutoFit/>
          </a:bodyPr>
          <a:lstStyle/>
          <a:p>
            <a:pPr algn="ctr" eaLnBrk="1" fontAlgn="auto" hangingPunct="1">
              <a:spcBef>
                <a:spcPct val="50000"/>
              </a:spcBef>
              <a:spcAft>
                <a:spcPts val="0"/>
              </a:spcAft>
              <a:defRPr/>
            </a:pPr>
            <a:r>
              <a:rPr lang="en-US" sz="3400" b="1" dirty="0">
                <a:solidFill>
                  <a:schemeClr val="accent6">
                    <a:lumMod val="75000"/>
                  </a:schemeClr>
                </a:solidFill>
                <a:latin typeface="+mj-lt"/>
              </a:rPr>
              <a:t>Understand cost classifications used to predict cost behavior: variable costs, fixed costs, and mixed costs.</a:t>
            </a:r>
          </a:p>
        </p:txBody>
      </p:sp>
    </p:spTree>
  </p:cSld>
  <p:clrMapOvr>
    <a:masterClrMapping/>
  </p:clrMapOvr>
  <p:transition>
    <p:checke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a:extLst>
              <a:ext uri="{FF2B5EF4-FFF2-40B4-BE49-F238E27FC236}">
                <a16:creationId xmlns:a16="http://schemas.microsoft.com/office/drawing/2014/main" id="{235483F7-650B-7CF3-2AE3-5E8C11F5DEB7}"/>
              </a:ext>
            </a:extLst>
          </p:cNvPr>
          <p:cNvSpPr>
            <a:spLocks noGrp="1"/>
          </p:cNvSpPr>
          <p:nvPr>
            <p:ph type="title"/>
          </p:nvPr>
        </p:nvSpPr>
        <p:spPr/>
        <p:txBody>
          <a:bodyPr lIns="90488" tIns="44450" rIns="90488" bIns="44450"/>
          <a:lstStyle/>
          <a:p>
            <a:r>
              <a:rPr lang="en-US" altLang="en-US">
                <a:cs typeface="Arial" panose="020B0604020202020204" pitchFamily="34" charset="0"/>
              </a:rPr>
              <a:t>Learning Objective 1</a:t>
            </a:r>
          </a:p>
        </p:txBody>
      </p:sp>
      <p:sp>
        <p:nvSpPr>
          <p:cNvPr id="5" name="Text Box 13">
            <a:extLst>
              <a:ext uri="{FF2B5EF4-FFF2-40B4-BE49-F238E27FC236}">
                <a16:creationId xmlns:a16="http://schemas.microsoft.com/office/drawing/2014/main" id="{1DAC98B9-7DE9-DA84-0079-52876C0D2D08}"/>
              </a:ext>
            </a:extLst>
          </p:cNvPr>
          <p:cNvSpPr txBox="1">
            <a:spLocks noChangeArrowheads="1"/>
          </p:cNvSpPr>
          <p:nvPr/>
        </p:nvSpPr>
        <p:spPr bwMode="auto">
          <a:xfrm>
            <a:off x="1905000" y="2438400"/>
            <a:ext cx="5334000" cy="2708275"/>
          </a:xfrm>
          <a:prstGeom prst="rect">
            <a:avLst/>
          </a:prstGeom>
          <a:solidFill>
            <a:schemeClr val="bg1"/>
          </a:solidFill>
          <a:ln w="76200">
            <a:solidFill>
              <a:schemeClr val="accent6">
                <a:lumMod val="50000"/>
              </a:schemeClr>
            </a:solidFill>
            <a:miter lim="800000"/>
            <a:headEnd/>
            <a:tailEnd/>
          </a:ln>
          <a:effectLst/>
        </p:spPr>
        <p:txBody>
          <a:bodyPr>
            <a:spAutoFit/>
          </a:bodyPr>
          <a:lstStyle/>
          <a:p>
            <a:pPr algn="ctr" eaLnBrk="1" fontAlgn="auto" hangingPunct="1">
              <a:spcBef>
                <a:spcPct val="50000"/>
              </a:spcBef>
              <a:spcAft>
                <a:spcPts val="0"/>
              </a:spcAft>
              <a:defRPr/>
            </a:pPr>
            <a:r>
              <a:rPr lang="en-US" sz="3400" b="1" dirty="0">
                <a:solidFill>
                  <a:schemeClr val="accent6">
                    <a:lumMod val="75000"/>
                  </a:schemeClr>
                </a:solidFill>
                <a:latin typeface="+mj-lt"/>
              </a:rPr>
              <a:t>Understand cost classifications used for assigning costs to cost objects: direct costs and indirect costs.</a:t>
            </a:r>
          </a:p>
        </p:txBody>
      </p:sp>
    </p:spTree>
  </p:cSld>
  <p:clrMapOvr>
    <a:masterClrMapping/>
  </p:clrMapOvr>
  <p:transition>
    <p:checker dir="vert"/>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050">
            <a:extLst>
              <a:ext uri="{FF2B5EF4-FFF2-40B4-BE49-F238E27FC236}">
                <a16:creationId xmlns:a16="http://schemas.microsoft.com/office/drawing/2014/main" id="{125AA2F5-3DCF-E9E9-9248-BAADAAF396A5}"/>
              </a:ext>
            </a:extLst>
          </p:cNvPr>
          <p:cNvSpPr>
            <a:spLocks noGrp="1" noChangeArrowheads="1"/>
          </p:cNvSpPr>
          <p:nvPr>
            <p:ph type="title"/>
          </p:nvPr>
        </p:nvSpPr>
        <p:spPr/>
        <p:txBody>
          <a:bodyPr lIns="90488" tIns="44450" rIns="90488" bIns="44450">
            <a:normAutofit fontScale="90000"/>
          </a:bodyPr>
          <a:lstStyle/>
          <a:p>
            <a:pPr>
              <a:defRPr/>
            </a:pPr>
            <a:r>
              <a:rPr lang="en-US" dirty="0">
                <a:cs typeface="Arial" charset="0"/>
              </a:rPr>
              <a:t>Cost Classifications for Predicting Cost Behavior</a:t>
            </a:r>
          </a:p>
        </p:txBody>
      </p:sp>
      <p:sp>
        <p:nvSpPr>
          <p:cNvPr id="368643" name="Rectangle 2051">
            <a:extLst>
              <a:ext uri="{FF2B5EF4-FFF2-40B4-BE49-F238E27FC236}">
                <a16:creationId xmlns:a16="http://schemas.microsoft.com/office/drawing/2014/main" id="{F06E42A6-0CA7-A7D1-33F9-C5FD5ADDE0DB}"/>
              </a:ext>
            </a:extLst>
          </p:cNvPr>
          <p:cNvSpPr>
            <a:spLocks noGrp="1" noChangeArrowheads="1"/>
          </p:cNvSpPr>
          <p:nvPr>
            <p:ph type="body" sz="half" idx="4294967295"/>
          </p:nvPr>
        </p:nvSpPr>
        <p:spPr>
          <a:xfrm>
            <a:off x="4419600" y="1676400"/>
            <a:ext cx="4191000" cy="4114800"/>
          </a:xfrm>
          <a:solidFill>
            <a:srgbClr val="EDECD2"/>
          </a:solidFill>
          <a:ln w="12700">
            <a:solidFill>
              <a:schemeClr val="accent6">
                <a:lumMod val="50000"/>
              </a:schemeClr>
            </a:solidFill>
          </a:ln>
        </p:spPr>
        <p:txBody>
          <a:bodyPr lIns="90488" tIns="44450" rIns="90488" bIns="44450"/>
          <a:lstStyle/>
          <a:p>
            <a:pPr algn="ctr">
              <a:lnSpc>
                <a:spcPct val="90000"/>
              </a:lnSpc>
              <a:spcBef>
                <a:spcPct val="35000"/>
              </a:spcBef>
              <a:buFont typeface="Times" pitchFamily="34" charset="0"/>
              <a:buNone/>
              <a:defRPr/>
            </a:pPr>
            <a:r>
              <a:rPr lang="en-US" dirty="0"/>
              <a:t>   </a:t>
            </a:r>
            <a:r>
              <a:rPr lang="en-US" dirty="0">
                <a:latin typeface="Arial" pitchFamily="34" charset="0"/>
                <a:cs typeface="Arial" pitchFamily="34" charset="0"/>
              </a:rPr>
              <a:t>Cost behavior refers to how a cost will react to changes in the </a:t>
            </a:r>
            <a:r>
              <a:rPr lang="en-US" b="1" dirty="0">
                <a:latin typeface="Arial" pitchFamily="34" charset="0"/>
                <a:cs typeface="Arial" pitchFamily="34" charset="0"/>
              </a:rPr>
              <a:t>level of activity.</a:t>
            </a:r>
            <a:r>
              <a:rPr lang="en-US" dirty="0">
                <a:latin typeface="Arial" pitchFamily="34" charset="0"/>
                <a:cs typeface="Arial" pitchFamily="34" charset="0"/>
              </a:rPr>
              <a:t> The most common classifications are:</a:t>
            </a:r>
          </a:p>
          <a:p>
            <a:pPr lvl="1">
              <a:lnSpc>
                <a:spcPct val="95000"/>
              </a:lnSpc>
              <a:spcBef>
                <a:spcPct val="45000"/>
              </a:spcBef>
              <a:buClr>
                <a:srgbClr val="C00000"/>
              </a:buClr>
              <a:buSzPct val="110000"/>
              <a:defRPr/>
            </a:pPr>
            <a:r>
              <a:rPr lang="en-US" sz="2400" b="1" dirty="0">
                <a:solidFill>
                  <a:srgbClr val="C00000"/>
                </a:solidFill>
                <a:latin typeface="Arial" pitchFamily="34" charset="0"/>
                <a:cs typeface="Arial" pitchFamily="34" charset="0"/>
              </a:rPr>
              <a:t>Variable costs</a:t>
            </a:r>
            <a:r>
              <a:rPr lang="en-US" sz="2400" dirty="0">
                <a:solidFill>
                  <a:schemeClr val="tx1"/>
                </a:solidFill>
                <a:latin typeface="Arial" pitchFamily="34" charset="0"/>
                <a:cs typeface="Arial" pitchFamily="34" charset="0"/>
              </a:rPr>
              <a:t>.</a:t>
            </a:r>
          </a:p>
          <a:p>
            <a:pPr lvl="1">
              <a:lnSpc>
                <a:spcPct val="95000"/>
              </a:lnSpc>
              <a:spcBef>
                <a:spcPct val="45000"/>
              </a:spcBef>
              <a:buClr>
                <a:srgbClr val="C00000"/>
              </a:buClr>
              <a:buSzPct val="110000"/>
              <a:defRPr/>
            </a:pPr>
            <a:r>
              <a:rPr lang="en-US" sz="2400" b="1" dirty="0">
                <a:solidFill>
                  <a:srgbClr val="C00000"/>
                </a:solidFill>
                <a:latin typeface="Arial" pitchFamily="34" charset="0"/>
                <a:cs typeface="Arial" pitchFamily="34" charset="0"/>
              </a:rPr>
              <a:t>Fixed costs</a:t>
            </a:r>
          </a:p>
          <a:p>
            <a:pPr lvl="1">
              <a:lnSpc>
                <a:spcPct val="95000"/>
              </a:lnSpc>
              <a:spcBef>
                <a:spcPct val="45000"/>
              </a:spcBef>
              <a:buClr>
                <a:srgbClr val="C00000"/>
              </a:buClr>
              <a:buSzPct val="110000"/>
              <a:defRPr/>
            </a:pPr>
            <a:r>
              <a:rPr lang="en-US" sz="2400" b="1" dirty="0">
                <a:solidFill>
                  <a:srgbClr val="C00000"/>
                </a:solidFill>
                <a:latin typeface="Arial" pitchFamily="34" charset="0"/>
                <a:cs typeface="Arial" pitchFamily="34" charset="0"/>
              </a:rPr>
              <a:t>Mixed costs</a:t>
            </a:r>
            <a:r>
              <a:rPr lang="en-US" sz="2400" dirty="0">
                <a:solidFill>
                  <a:schemeClr val="tx1"/>
                </a:solidFill>
                <a:latin typeface="Arial" pitchFamily="34" charset="0"/>
                <a:cs typeface="Arial" pitchFamily="34" charset="0"/>
              </a:rPr>
              <a:t>.</a:t>
            </a:r>
          </a:p>
        </p:txBody>
      </p:sp>
      <p:grpSp>
        <p:nvGrpSpPr>
          <p:cNvPr id="37892" name="Group 2052">
            <a:extLst>
              <a:ext uri="{FF2B5EF4-FFF2-40B4-BE49-F238E27FC236}">
                <a16:creationId xmlns:a16="http://schemas.microsoft.com/office/drawing/2014/main" id="{3189FA2E-C75C-8EF7-06F1-33B2AE6D1A47}"/>
              </a:ext>
            </a:extLst>
          </p:cNvPr>
          <p:cNvGrpSpPr>
            <a:grpSpLocks/>
          </p:cNvGrpSpPr>
          <p:nvPr/>
        </p:nvGrpSpPr>
        <p:grpSpPr bwMode="auto">
          <a:xfrm>
            <a:off x="790575" y="1954213"/>
            <a:ext cx="3360738" cy="4005262"/>
            <a:chOff x="498" y="1231"/>
            <a:chExt cx="2117" cy="2523"/>
          </a:xfrm>
        </p:grpSpPr>
        <p:sp>
          <p:nvSpPr>
            <p:cNvPr id="37894" name="Freeform 2053">
              <a:extLst>
                <a:ext uri="{FF2B5EF4-FFF2-40B4-BE49-F238E27FC236}">
                  <a16:creationId xmlns:a16="http://schemas.microsoft.com/office/drawing/2014/main" id="{92BF41D4-3799-5923-F0AB-AF9C80A87F09}"/>
                </a:ext>
              </a:extLst>
            </p:cNvPr>
            <p:cNvSpPr>
              <a:spLocks/>
            </p:cNvSpPr>
            <p:nvPr/>
          </p:nvSpPr>
          <p:spPr bwMode="auto">
            <a:xfrm>
              <a:off x="1259" y="2601"/>
              <a:ext cx="1308" cy="1152"/>
            </a:xfrm>
            <a:custGeom>
              <a:avLst/>
              <a:gdLst>
                <a:gd name="T0" fmla="*/ 0 w 5230"/>
                <a:gd name="T1" fmla="*/ 0 h 4610"/>
                <a:gd name="T2" fmla="*/ 0 w 5230"/>
                <a:gd name="T3" fmla="*/ 0 h 4610"/>
                <a:gd name="T4" fmla="*/ 0 w 5230"/>
                <a:gd name="T5" fmla="*/ 0 h 4610"/>
                <a:gd name="T6" fmla="*/ 0 w 5230"/>
                <a:gd name="T7" fmla="*/ 0 h 4610"/>
                <a:gd name="T8" fmla="*/ 0 w 5230"/>
                <a:gd name="T9" fmla="*/ 0 h 4610"/>
                <a:gd name="T10" fmla="*/ 0 w 5230"/>
                <a:gd name="T11" fmla="*/ 0 h 4610"/>
                <a:gd name="T12" fmla="*/ 0 w 5230"/>
                <a:gd name="T13" fmla="*/ 0 h 4610"/>
                <a:gd name="T14" fmla="*/ 0 w 5230"/>
                <a:gd name="T15" fmla="*/ 0 h 4610"/>
                <a:gd name="T16" fmla="*/ 0 w 5230"/>
                <a:gd name="T17" fmla="*/ 0 h 4610"/>
                <a:gd name="T18" fmla="*/ 0 w 5230"/>
                <a:gd name="T19" fmla="*/ 0 h 4610"/>
                <a:gd name="T20" fmla="*/ 0 w 5230"/>
                <a:gd name="T21" fmla="*/ 0 h 4610"/>
                <a:gd name="T22" fmla="*/ 0 w 5230"/>
                <a:gd name="T23" fmla="*/ 0 h 4610"/>
                <a:gd name="T24" fmla="*/ 0 w 5230"/>
                <a:gd name="T25" fmla="*/ 0 h 4610"/>
                <a:gd name="T26" fmla="*/ 0 w 5230"/>
                <a:gd name="T27" fmla="*/ 0 h 4610"/>
                <a:gd name="T28" fmla="*/ 0 w 5230"/>
                <a:gd name="T29" fmla="*/ 0 h 4610"/>
                <a:gd name="T30" fmla="*/ 0 w 5230"/>
                <a:gd name="T31" fmla="*/ 0 h 4610"/>
                <a:gd name="T32" fmla="*/ 0 w 5230"/>
                <a:gd name="T33" fmla="*/ 0 h 4610"/>
                <a:gd name="T34" fmla="*/ 0 w 5230"/>
                <a:gd name="T35" fmla="*/ 0 h 4610"/>
                <a:gd name="T36" fmla="*/ 0 w 5230"/>
                <a:gd name="T37" fmla="*/ 0 h 4610"/>
                <a:gd name="T38" fmla="*/ 0 w 5230"/>
                <a:gd name="T39" fmla="*/ 0 h 4610"/>
                <a:gd name="T40" fmla="*/ 0 w 5230"/>
                <a:gd name="T41" fmla="*/ 0 h 4610"/>
                <a:gd name="T42" fmla="*/ 0 w 5230"/>
                <a:gd name="T43" fmla="*/ 0 h 4610"/>
                <a:gd name="T44" fmla="*/ 0 w 5230"/>
                <a:gd name="T45" fmla="*/ 0 h 4610"/>
                <a:gd name="T46" fmla="*/ 0 w 5230"/>
                <a:gd name="T47" fmla="*/ 0 h 4610"/>
                <a:gd name="T48" fmla="*/ 0 w 5230"/>
                <a:gd name="T49" fmla="*/ 0 h 4610"/>
                <a:gd name="T50" fmla="*/ 0 w 5230"/>
                <a:gd name="T51" fmla="*/ 0 h 4610"/>
                <a:gd name="T52" fmla="*/ 0 w 5230"/>
                <a:gd name="T53" fmla="*/ 0 h 4610"/>
                <a:gd name="T54" fmla="*/ 0 w 5230"/>
                <a:gd name="T55" fmla="*/ 0 h 4610"/>
                <a:gd name="T56" fmla="*/ 0 w 5230"/>
                <a:gd name="T57" fmla="*/ 0 h 4610"/>
                <a:gd name="T58" fmla="*/ 0 w 5230"/>
                <a:gd name="T59" fmla="*/ 0 h 4610"/>
                <a:gd name="T60" fmla="*/ 0 w 5230"/>
                <a:gd name="T61" fmla="*/ 0 h 4610"/>
                <a:gd name="T62" fmla="*/ 0 w 5230"/>
                <a:gd name="T63" fmla="*/ 0 h 4610"/>
                <a:gd name="T64" fmla="*/ 0 w 5230"/>
                <a:gd name="T65" fmla="*/ 0 h 4610"/>
                <a:gd name="T66" fmla="*/ 0 w 5230"/>
                <a:gd name="T67" fmla="*/ 0 h 4610"/>
                <a:gd name="T68" fmla="*/ 0 w 5230"/>
                <a:gd name="T69" fmla="*/ 0 h 4610"/>
                <a:gd name="T70" fmla="*/ 0 w 5230"/>
                <a:gd name="T71" fmla="*/ 0 h 4610"/>
                <a:gd name="T72" fmla="*/ 0 w 5230"/>
                <a:gd name="T73" fmla="*/ 0 h 4610"/>
                <a:gd name="T74" fmla="*/ 0 w 5230"/>
                <a:gd name="T75" fmla="*/ 0 h 4610"/>
                <a:gd name="T76" fmla="*/ 0 w 5230"/>
                <a:gd name="T77" fmla="*/ 0 h 4610"/>
                <a:gd name="T78" fmla="*/ 0 w 5230"/>
                <a:gd name="T79" fmla="*/ 0 h 4610"/>
                <a:gd name="T80" fmla="*/ 0 w 5230"/>
                <a:gd name="T81" fmla="*/ 0 h 4610"/>
                <a:gd name="T82" fmla="*/ 0 w 5230"/>
                <a:gd name="T83" fmla="*/ 0 h 4610"/>
                <a:gd name="T84" fmla="*/ 0 w 5230"/>
                <a:gd name="T85" fmla="*/ 0 h 4610"/>
                <a:gd name="T86" fmla="*/ 0 w 5230"/>
                <a:gd name="T87" fmla="*/ 0 h 4610"/>
                <a:gd name="T88" fmla="*/ 0 w 5230"/>
                <a:gd name="T89" fmla="*/ 0 h 4610"/>
                <a:gd name="T90" fmla="*/ 0 w 5230"/>
                <a:gd name="T91" fmla="*/ 0 h 461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230"/>
                <a:gd name="T139" fmla="*/ 0 h 4610"/>
                <a:gd name="T140" fmla="*/ 5230 w 5230"/>
                <a:gd name="T141" fmla="*/ 4610 h 461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230" h="4610">
                  <a:moveTo>
                    <a:pt x="4352" y="2365"/>
                  </a:moveTo>
                  <a:lnTo>
                    <a:pt x="4968" y="2365"/>
                  </a:lnTo>
                  <a:lnTo>
                    <a:pt x="5076" y="2254"/>
                  </a:lnTo>
                  <a:lnTo>
                    <a:pt x="5149" y="2119"/>
                  </a:lnTo>
                  <a:lnTo>
                    <a:pt x="5221" y="1838"/>
                  </a:lnTo>
                  <a:lnTo>
                    <a:pt x="5230" y="1592"/>
                  </a:lnTo>
                  <a:lnTo>
                    <a:pt x="5230" y="1219"/>
                  </a:lnTo>
                  <a:lnTo>
                    <a:pt x="5185" y="1025"/>
                  </a:lnTo>
                  <a:lnTo>
                    <a:pt x="5149" y="821"/>
                  </a:lnTo>
                  <a:lnTo>
                    <a:pt x="5028" y="491"/>
                  </a:lnTo>
                  <a:lnTo>
                    <a:pt x="4897" y="279"/>
                  </a:lnTo>
                  <a:lnTo>
                    <a:pt x="4649" y="0"/>
                  </a:lnTo>
                  <a:lnTo>
                    <a:pt x="4270" y="0"/>
                  </a:lnTo>
                  <a:lnTo>
                    <a:pt x="3565" y="477"/>
                  </a:lnTo>
                  <a:lnTo>
                    <a:pt x="3185" y="935"/>
                  </a:lnTo>
                  <a:lnTo>
                    <a:pt x="3090" y="1172"/>
                  </a:lnTo>
                  <a:lnTo>
                    <a:pt x="3075" y="1331"/>
                  </a:lnTo>
                  <a:lnTo>
                    <a:pt x="3116" y="1526"/>
                  </a:lnTo>
                  <a:lnTo>
                    <a:pt x="3222" y="1897"/>
                  </a:lnTo>
                  <a:lnTo>
                    <a:pt x="3292" y="2393"/>
                  </a:lnTo>
                  <a:lnTo>
                    <a:pt x="3282" y="2440"/>
                  </a:lnTo>
                  <a:lnTo>
                    <a:pt x="3028" y="2487"/>
                  </a:lnTo>
                  <a:lnTo>
                    <a:pt x="2782" y="2424"/>
                  </a:lnTo>
                  <a:lnTo>
                    <a:pt x="0" y="2811"/>
                  </a:lnTo>
                  <a:lnTo>
                    <a:pt x="0" y="2905"/>
                  </a:lnTo>
                  <a:lnTo>
                    <a:pt x="2082" y="4610"/>
                  </a:lnTo>
                  <a:lnTo>
                    <a:pt x="3873" y="4128"/>
                  </a:lnTo>
                  <a:lnTo>
                    <a:pt x="3943" y="4265"/>
                  </a:lnTo>
                  <a:lnTo>
                    <a:pt x="4042" y="4343"/>
                  </a:lnTo>
                  <a:lnTo>
                    <a:pt x="4109" y="4361"/>
                  </a:lnTo>
                  <a:lnTo>
                    <a:pt x="4185" y="4361"/>
                  </a:lnTo>
                  <a:lnTo>
                    <a:pt x="4862" y="4158"/>
                  </a:lnTo>
                  <a:lnTo>
                    <a:pt x="4945" y="4055"/>
                  </a:lnTo>
                  <a:lnTo>
                    <a:pt x="5004" y="3911"/>
                  </a:lnTo>
                  <a:lnTo>
                    <a:pt x="5028" y="3740"/>
                  </a:lnTo>
                  <a:lnTo>
                    <a:pt x="5028" y="3618"/>
                  </a:lnTo>
                  <a:lnTo>
                    <a:pt x="4994" y="3444"/>
                  </a:lnTo>
                  <a:lnTo>
                    <a:pt x="4945" y="3325"/>
                  </a:lnTo>
                  <a:lnTo>
                    <a:pt x="4871" y="3232"/>
                  </a:lnTo>
                  <a:lnTo>
                    <a:pt x="4800" y="3168"/>
                  </a:lnTo>
                  <a:lnTo>
                    <a:pt x="4731" y="3156"/>
                  </a:lnTo>
                  <a:lnTo>
                    <a:pt x="4731" y="2978"/>
                  </a:lnTo>
                  <a:lnTo>
                    <a:pt x="3913" y="2624"/>
                  </a:lnTo>
                  <a:lnTo>
                    <a:pt x="3913" y="2424"/>
                  </a:lnTo>
                  <a:lnTo>
                    <a:pt x="3896" y="2365"/>
                  </a:lnTo>
                  <a:lnTo>
                    <a:pt x="4352" y="2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5" name="Freeform 2054">
              <a:extLst>
                <a:ext uri="{FF2B5EF4-FFF2-40B4-BE49-F238E27FC236}">
                  <a16:creationId xmlns:a16="http://schemas.microsoft.com/office/drawing/2014/main" id="{F90755CA-5BFF-5D45-C456-01BA30E38CAA}"/>
                </a:ext>
              </a:extLst>
            </p:cNvPr>
            <p:cNvSpPr>
              <a:spLocks/>
            </p:cNvSpPr>
            <p:nvPr/>
          </p:nvSpPr>
          <p:spPr bwMode="auto">
            <a:xfrm>
              <a:off x="524" y="1673"/>
              <a:ext cx="1767" cy="1519"/>
            </a:xfrm>
            <a:custGeom>
              <a:avLst/>
              <a:gdLst>
                <a:gd name="T0" fmla="*/ 0 w 7068"/>
                <a:gd name="T1" fmla="*/ 0 h 6078"/>
                <a:gd name="T2" fmla="*/ 0 w 7068"/>
                <a:gd name="T3" fmla="*/ 0 h 6078"/>
                <a:gd name="T4" fmla="*/ 0 w 7068"/>
                <a:gd name="T5" fmla="*/ 0 h 6078"/>
                <a:gd name="T6" fmla="*/ 0 w 7068"/>
                <a:gd name="T7" fmla="*/ 0 h 6078"/>
                <a:gd name="T8" fmla="*/ 0 w 7068"/>
                <a:gd name="T9" fmla="*/ 0 h 6078"/>
                <a:gd name="T10" fmla="*/ 0 w 7068"/>
                <a:gd name="T11" fmla="*/ 0 h 6078"/>
                <a:gd name="T12" fmla="*/ 0 w 7068"/>
                <a:gd name="T13" fmla="*/ 0 h 6078"/>
                <a:gd name="T14" fmla="*/ 0 w 7068"/>
                <a:gd name="T15" fmla="*/ 0 h 6078"/>
                <a:gd name="T16" fmla="*/ 0 w 7068"/>
                <a:gd name="T17" fmla="*/ 0 h 6078"/>
                <a:gd name="T18" fmla="*/ 0 w 7068"/>
                <a:gd name="T19" fmla="*/ 0 h 6078"/>
                <a:gd name="T20" fmla="*/ 0 w 7068"/>
                <a:gd name="T21" fmla="*/ 0 h 6078"/>
                <a:gd name="T22" fmla="*/ 0 w 7068"/>
                <a:gd name="T23" fmla="*/ 0 h 6078"/>
                <a:gd name="T24" fmla="*/ 0 w 7068"/>
                <a:gd name="T25" fmla="*/ 0 h 6078"/>
                <a:gd name="T26" fmla="*/ 0 w 7068"/>
                <a:gd name="T27" fmla="*/ 0 h 6078"/>
                <a:gd name="T28" fmla="*/ 0 w 7068"/>
                <a:gd name="T29" fmla="*/ 0 h 6078"/>
                <a:gd name="T30" fmla="*/ 0 w 7068"/>
                <a:gd name="T31" fmla="*/ 0 h 6078"/>
                <a:gd name="T32" fmla="*/ 0 w 7068"/>
                <a:gd name="T33" fmla="*/ 0 h 6078"/>
                <a:gd name="T34" fmla="*/ 0 w 7068"/>
                <a:gd name="T35" fmla="*/ 0 h 6078"/>
                <a:gd name="T36" fmla="*/ 0 w 7068"/>
                <a:gd name="T37" fmla="*/ 0 h 6078"/>
                <a:gd name="T38" fmla="*/ 0 w 7068"/>
                <a:gd name="T39" fmla="*/ 0 h 6078"/>
                <a:gd name="T40" fmla="*/ 0 w 7068"/>
                <a:gd name="T41" fmla="*/ 0 h 6078"/>
                <a:gd name="T42" fmla="*/ 0 w 7068"/>
                <a:gd name="T43" fmla="*/ 0 h 6078"/>
                <a:gd name="T44" fmla="*/ 0 w 7068"/>
                <a:gd name="T45" fmla="*/ 0 h 6078"/>
                <a:gd name="T46" fmla="*/ 0 w 7068"/>
                <a:gd name="T47" fmla="*/ 0 h 6078"/>
                <a:gd name="T48" fmla="*/ 0 w 7068"/>
                <a:gd name="T49" fmla="*/ 0 h 6078"/>
                <a:gd name="T50" fmla="*/ 0 w 7068"/>
                <a:gd name="T51" fmla="*/ 0 h 6078"/>
                <a:gd name="T52" fmla="*/ 0 w 7068"/>
                <a:gd name="T53" fmla="*/ 0 h 6078"/>
                <a:gd name="T54" fmla="*/ 0 w 7068"/>
                <a:gd name="T55" fmla="*/ 0 h 6078"/>
                <a:gd name="T56" fmla="*/ 0 w 7068"/>
                <a:gd name="T57" fmla="*/ 0 h 6078"/>
                <a:gd name="T58" fmla="*/ 0 w 7068"/>
                <a:gd name="T59" fmla="*/ 0 h 6078"/>
                <a:gd name="T60" fmla="*/ 0 w 7068"/>
                <a:gd name="T61" fmla="*/ 0 h 6078"/>
                <a:gd name="T62" fmla="*/ 0 w 7068"/>
                <a:gd name="T63" fmla="*/ 0 h 6078"/>
                <a:gd name="T64" fmla="*/ 0 w 7068"/>
                <a:gd name="T65" fmla="*/ 0 h 6078"/>
                <a:gd name="T66" fmla="*/ 0 w 7068"/>
                <a:gd name="T67" fmla="*/ 0 h 6078"/>
                <a:gd name="T68" fmla="*/ 0 w 7068"/>
                <a:gd name="T69" fmla="*/ 0 h 6078"/>
                <a:gd name="T70" fmla="*/ 0 w 7068"/>
                <a:gd name="T71" fmla="*/ 0 h 6078"/>
                <a:gd name="T72" fmla="*/ 0 w 7068"/>
                <a:gd name="T73" fmla="*/ 0 h 6078"/>
                <a:gd name="T74" fmla="*/ 0 w 7068"/>
                <a:gd name="T75" fmla="*/ 0 h 6078"/>
                <a:gd name="T76" fmla="*/ 0 w 7068"/>
                <a:gd name="T77" fmla="*/ 0 h 6078"/>
                <a:gd name="T78" fmla="*/ 0 w 7068"/>
                <a:gd name="T79" fmla="*/ 0 h 6078"/>
                <a:gd name="T80" fmla="*/ 0 w 7068"/>
                <a:gd name="T81" fmla="*/ 0 h 6078"/>
                <a:gd name="T82" fmla="*/ 0 w 7068"/>
                <a:gd name="T83" fmla="*/ 0 h 6078"/>
                <a:gd name="T84" fmla="*/ 0 w 7068"/>
                <a:gd name="T85" fmla="*/ 0 h 6078"/>
                <a:gd name="T86" fmla="*/ 0 w 7068"/>
                <a:gd name="T87" fmla="*/ 0 h 6078"/>
                <a:gd name="T88" fmla="*/ 0 w 7068"/>
                <a:gd name="T89" fmla="*/ 0 h 60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068"/>
                <a:gd name="T136" fmla="*/ 0 h 6078"/>
                <a:gd name="T137" fmla="*/ 7068 w 7068"/>
                <a:gd name="T138" fmla="*/ 6078 h 607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068" h="6078">
                  <a:moveTo>
                    <a:pt x="2208" y="506"/>
                  </a:moveTo>
                  <a:lnTo>
                    <a:pt x="1771" y="1461"/>
                  </a:lnTo>
                  <a:lnTo>
                    <a:pt x="2255" y="1220"/>
                  </a:lnTo>
                  <a:lnTo>
                    <a:pt x="2330" y="1240"/>
                  </a:lnTo>
                  <a:lnTo>
                    <a:pt x="2408" y="1322"/>
                  </a:lnTo>
                  <a:lnTo>
                    <a:pt x="2665" y="1200"/>
                  </a:lnTo>
                  <a:lnTo>
                    <a:pt x="3033" y="1200"/>
                  </a:lnTo>
                  <a:lnTo>
                    <a:pt x="3287" y="994"/>
                  </a:lnTo>
                  <a:lnTo>
                    <a:pt x="4914" y="1303"/>
                  </a:lnTo>
                  <a:lnTo>
                    <a:pt x="5349" y="1566"/>
                  </a:lnTo>
                  <a:lnTo>
                    <a:pt x="5743" y="1668"/>
                  </a:lnTo>
                  <a:lnTo>
                    <a:pt x="6100" y="1912"/>
                  </a:lnTo>
                  <a:lnTo>
                    <a:pt x="6289" y="1954"/>
                  </a:lnTo>
                  <a:lnTo>
                    <a:pt x="6506" y="2138"/>
                  </a:lnTo>
                  <a:lnTo>
                    <a:pt x="6506" y="2197"/>
                  </a:lnTo>
                  <a:lnTo>
                    <a:pt x="6583" y="2256"/>
                  </a:lnTo>
                  <a:lnTo>
                    <a:pt x="6693" y="2497"/>
                  </a:lnTo>
                  <a:lnTo>
                    <a:pt x="6916" y="2763"/>
                  </a:lnTo>
                  <a:lnTo>
                    <a:pt x="6978" y="3089"/>
                  </a:lnTo>
                  <a:lnTo>
                    <a:pt x="6978" y="3334"/>
                  </a:lnTo>
                  <a:lnTo>
                    <a:pt x="7068" y="3476"/>
                  </a:lnTo>
                  <a:lnTo>
                    <a:pt x="7068" y="3621"/>
                  </a:lnTo>
                  <a:lnTo>
                    <a:pt x="6789" y="4082"/>
                  </a:lnTo>
                  <a:lnTo>
                    <a:pt x="6179" y="4589"/>
                  </a:lnTo>
                  <a:lnTo>
                    <a:pt x="6022" y="4534"/>
                  </a:lnTo>
                  <a:lnTo>
                    <a:pt x="5959" y="4226"/>
                  </a:lnTo>
                  <a:lnTo>
                    <a:pt x="5868" y="4103"/>
                  </a:lnTo>
                  <a:lnTo>
                    <a:pt x="5743" y="4513"/>
                  </a:lnTo>
                  <a:lnTo>
                    <a:pt x="5648" y="5631"/>
                  </a:lnTo>
                  <a:lnTo>
                    <a:pt x="5444" y="6078"/>
                  </a:lnTo>
                  <a:lnTo>
                    <a:pt x="1752" y="6078"/>
                  </a:lnTo>
                  <a:lnTo>
                    <a:pt x="1611" y="5673"/>
                  </a:lnTo>
                  <a:lnTo>
                    <a:pt x="1818" y="4757"/>
                  </a:lnTo>
                  <a:lnTo>
                    <a:pt x="1611" y="2990"/>
                  </a:lnTo>
                  <a:lnTo>
                    <a:pt x="1094" y="3003"/>
                  </a:lnTo>
                  <a:lnTo>
                    <a:pt x="798" y="3211"/>
                  </a:lnTo>
                  <a:lnTo>
                    <a:pt x="438" y="3148"/>
                  </a:lnTo>
                  <a:lnTo>
                    <a:pt x="109" y="3003"/>
                  </a:lnTo>
                  <a:lnTo>
                    <a:pt x="0" y="2640"/>
                  </a:lnTo>
                  <a:lnTo>
                    <a:pt x="100" y="2038"/>
                  </a:lnTo>
                  <a:lnTo>
                    <a:pt x="411" y="1383"/>
                  </a:lnTo>
                  <a:lnTo>
                    <a:pt x="1049" y="630"/>
                  </a:lnTo>
                  <a:lnTo>
                    <a:pt x="1570" y="0"/>
                  </a:lnTo>
                  <a:lnTo>
                    <a:pt x="2129" y="445"/>
                  </a:lnTo>
                  <a:lnTo>
                    <a:pt x="220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6" name="Freeform 2055">
              <a:extLst>
                <a:ext uri="{FF2B5EF4-FFF2-40B4-BE49-F238E27FC236}">
                  <a16:creationId xmlns:a16="http://schemas.microsoft.com/office/drawing/2014/main" id="{106D5930-0E8E-C18E-7CE3-7E04244BA4ED}"/>
                </a:ext>
              </a:extLst>
            </p:cNvPr>
            <p:cNvSpPr>
              <a:spLocks/>
            </p:cNvSpPr>
            <p:nvPr/>
          </p:nvSpPr>
          <p:spPr bwMode="auto">
            <a:xfrm>
              <a:off x="1254" y="2400"/>
              <a:ext cx="316" cy="795"/>
            </a:xfrm>
            <a:custGeom>
              <a:avLst/>
              <a:gdLst>
                <a:gd name="T0" fmla="*/ 0 w 1266"/>
                <a:gd name="T1" fmla="*/ 0 h 3181"/>
                <a:gd name="T2" fmla="*/ 0 w 1266"/>
                <a:gd name="T3" fmla="*/ 0 h 3181"/>
                <a:gd name="T4" fmla="*/ 0 w 1266"/>
                <a:gd name="T5" fmla="*/ 0 h 3181"/>
                <a:gd name="T6" fmla="*/ 0 w 1266"/>
                <a:gd name="T7" fmla="*/ 0 h 3181"/>
                <a:gd name="T8" fmla="*/ 0 w 1266"/>
                <a:gd name="T9" fmla="*/ 0 h 3181"/>
                <a:gd name="T10" fmla="*/ 0 w 1266"/>
                <a:gd name="T11" fmla="*/ 0 h 3181"/>
                <a:gd name="T12" fmla="*/ 0 w 1266"/>
                <a:gd name="T13" fmla="*/ 0 h 3181"/>
                <a:gd name="T14" fmla="*/ 0 w 1266"/>
                <a:gd name="T15" fmla="*/ 0 h 3181"/>
                <a:gd name="T16" fmla="*/ 0 w 1266"/>
                <a:gd name="T17" fmla="*/ 0 h 3181"/>
                <a:gd name="T18" fmla="*/ 0 w 1266"/>
                <a:gd name="T19" fmla="*/ 0 h 3181"/>
                <a:gd name="T20" fmla="*/ 0 w 1266"/>
                <a:gd name="T21" fmla="*/ 0 h 3181"/>
                <a:gd name="T22" fmla="*/ 0 w 1266"/>
                <a:gd name="T23" fmla="*/ 0 h 3181"/>
                <a:gd name="T24" fmla="*/ 0 w 1266"/>
                <a:gd name="T25" fmla="*/ 0 h 3181"/>
                <a:gd name="T26" fmla="*/ 0 w 1266"/>
                <a:gd name="T27" fmla="*/ 0 h 3181"/>
                <a:gd name="T28" fmla="*/ 0 w 1266"/>
                <a:gd name="T29" fmla="*/ 0 h 3181"/>
                <a:gd name="T30" fmla="*/ 0 w 1266"/>
                <a:gd name="T31" fmla="*/ 0 h 3181"/>
                <a:gd name="T32" fmla="*/ 0 w 1266"/>
                <a:gd name="T33" fmla="*/ 0 h 3181"/>
                <a:gd name="T34" fmla="*/ 0 w 1266"/>
                <a:gd name="T35" fmla="*/ 0 h 3181"/>
                <a:gd name="T36" fmla="*/ 0 w 1266"/>
                <a:gd name="T37" fmla="*/ 0 h 31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6"/>
                <a:gd name="T58" fmla="*/ 0 h 3181"/>
                <a:gd name="T59" fmla="*/ 1266 w 1266"/>
                <a:gd name="T60" fmla="*/ 3181 h 318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6" h="3181">
                  <a:moveTo>
                    <a:pt x="1266" y="96"/>
                  </a:moveTo>
                  <a:lnTo>
                    <a:pt x="1189" y="218"/>
                  </a:lnTo>
                  <a:lnTo>
                    <a:pt x="1115" y="300"/>
                  </a:lnTo>
                  <a:lnTo>
                    <a:pt x="1133" y="486"/>
                  </a:lnTo>
                  <a:lnTo>
                    <a:pt x="963" y="1516"/>
                  </a:lnTo>
                  <a:lnTo>
                    <a:pt x="700" y="2141"/>
                  </a:lnTo>
                  <a:lnTo>
                    <a:pt x="569" y="2660"/>
                  </a:lnTo>
                  <a:lnTo>
                    <a:pt x="484" y="3010"/>
                  </a:lnTo>
                  <a:lnTo>
                    <a:pt x="443" y="3181"/>
                  </a:lnTo>
                  <a:lnTo>
                    <a:pt x="0" y="3181"/>
                  </a:lnTo>
                  <a:lnTo>
                    <a:pt x="230" y="2345"/>
                  </a:lnTo>
                  <a:lnTo>
                    <a:pt x="577" y="1433"/>
                  </a:lnTo>
                  <a:lnTo>
                    <a:pt x="880" y="443"/>
                  </a:lnTo>
                  <a:lnTo>
                    <a:pt x="1012" y="337"/>
                  </a:lnTo>
                  <a:lnTo>
                    <a:pt x="970" y="185"/>
                  </a:lnTo>
                  <a:lnTo>
                    <a:pt x="963" y="0"/>
                  </a:lnTo>
                  <a:lnTo>
                    <a:pt x="1174" y="0"/>
                  </a:lnTo>
                  <a:lnTo>
                    <a:pt x="1246" y="23"/>
                  </a:lnTo>
                  <a:lnTo>
                    <a:pt x="1266"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7" name="Freeform 2056">
              <a:extLst>
                <a:ext uri="{FF2B5EF4-FFF2-40B4-BE49-F238E27FC236}">
                  <a16:creationId xmlns:a16="http://schemas.microsoft.com/office/drawing/2014/main" id="{081DF61A-5F37-5C73-586F-9CF5C1949499}"/>
                </a:ext>
              </a:extLst>
            </p:cNvPr>
            <p:cNvSpPr>
              <a:spLocks/>
            </p:cNvSpPr>
            <p:nvPr/>
          </p:nvSpPr>
          <p:spPr bwMode="auto">
            <a:xfrm>
              <a:off x="1251" y="2398"/>
              <a:ext cx="291" cy="797"/>
            </a:xfrm>
            <a:custGeom>
              <a:avLst/>
              <a:gdLst>
                <a:gd name="T0" fmla="*/ 0 w 1167"/>
                <a:gd name="T1" fmla="*/ 0 h 3188"/>
                <a:gd name="T2" fmla="*/ 0 w 1167"/>
                <a:gd name="T3" fmla="*/ 0 h 3188"/>
                <a:gd name="T4" fmla="*/ 0 w 1167"/>
                <a:gd name="T5" fmla="*/ 0 h 3188"/>
                <a:gd name="T6" fmla="*/ 0 w 1167"/>
                <a:gd name="T7" fmla="*/ 0 h 3188"/>
                <a:gd name="T8" fmla="*/ 0 w 1167"/>
                <a:gd name="T9" fmla="*/ 0 h 3188"/>
                <a:gd name="T10" fmla="*/ 0 w 1167"/>
                <a:gd name="T11" fmla="*/ 0 h 3188"/>
                <a:gd name="T12" fmla="*/ 0 w 1167"/>
                <a:gd name="T13" fmla="*/ 0 h 3188"/>
                <a:gd name="T14" fmla="*/ 0 w 1167"/>
                <a:gd name="T15" fmla="*/ 0 h 3188"/>
                <a:gd name="T16" fmla="*/ 0 w 1167"/>
                <a:gd name="T17" fmla="*/ 0 h 3188"/>
                <a:gd name="T18" fmla="*/ 0 w 1167"/>
                <a:gd name="T19" fmla="*/ 0 h 3188"/>
                <a:gd name="T20" fmla="*/ 0 w 1167"/>
                <a:gd name="T21" fmla="*/ 0 h 3188"/>
                <a:gd name="T22" fmla="*/ 0 w 1167"/>
                <a:gd name="T23" fmla="*/ 0 h 3188"/>
                <a:gd name="T24" fmla="*/ 0 w 1167"/>
                <a:gd name="T25" fmla="*/ 0 h 3188"/>
                <a:gd name="T26" fmla="*/ 0 w 1167"/>
                <a:gd name="T27" fmla="*/ 0 h 3188"/>
                <a:gd name="T28" fmla="*/ 0 w 1167"/>
                <a:gd name="T29" fmla="*/ 0 h 3188"/>
                <a:gd name="T30" fmla="*/ 0 w 1167"/>
                <a:gd name="T31" fmla="*/ 0 h 3188"/>
                <a:gd name="T32" fmla="*/ 0 w 1167"/>
                <a:gd name="T33" fmla="*/ 0 h 3188"/>
                <a:gd name="T34" fmla="*/ 0 w 1167"/>
                <a:gd name="T35" fmla="*/ 0 h 3188"/>
                <a:gd name="T36" fmla="*/ 0 w 1167"/>
                <a:gd name="T37" fmla="*/ 0 h 3188"/>
                <a:gd name="T38" fmla="*/ 0 w 1167"/>
                <a:gd name="T39" fmla="*/ 0 h 3188"/>
                <a:gd name="T40" fmla="*/ 0 w 1167"/>
                <a:gd name="T41" fmla="*/ 0 h 3188"/>
                <a:gd name="T42" fmla="*/ 0 w 1167"/>
                <a:gd name="T43" fmla="*/ 0 h 3188"/>
                <a:gd name="T44" fmla="*/ 0 w 1167"/>
                <a:gd name="T45" fmla="*/ 0 h 3188"/>
                <a:gd name="T46" fmla="*/ 0 w 1167"/>
                <a:gd name="T47" fmla="*/ 0 h 3188"/>
                <a:gd name="T48" fmla="*/ 0 w 1167"/>
                <a:gd name="T49" fmla="*/ 0 h 3188"/>
                <a:gd name="T50" fmla="*/ 0 w 1167"/>
                <a:gd name="T51" fmla="*/ 0 h 3188"/>
                <a:gd name="T52" fmla="*/ 0 w 1167"/>
                <a:gd name="T53" fmla="*/ 0 h 31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67"/>
                <a:gd name="T82" fmla="*/ 0 h 3188"/>
                <a:gd name="T83" fmla="*/ 1167 w 1167"/>
                <a:gd name="T84" fmla="*/ 3188 h 31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67" h="3188">
                  <a:moveTo>
                    <a:pt x="1153" y="20"/>
                  </a:moveTo>
                  <a:lnTo>
                    <a:pt x="1108" y="67"/>
                  </a:lnTo>
                  <a:lnTo>
                    <a:pt x="1090" y="152"/>
                  </a:lnTo>
                  <a:lnTo>
                    <a:pt x="1100" y="238"/>
                  </a:lnTo>
                  <a:lnTo>
                    <a:pt x="1167" y="242"/>
                  </a:lnTo>
                  <a:lnTo>
                    <a:pt x="1127" y="307"/>
                  </a:lnTo>
                  <a:lnTo>
                    <a:pt x="1153" y="474"/>
                  </a:lnTo>
                  <a:lnTo>
                    <a:pt x="1127" y="816"/>
                  </a:lnTo>
                  <a:lnTo>
                    <a:pt x="923" y="1665"/>
                  </a:lnTo>
                  <a:lnTo>
                    <a:pt x="1071" y="805"/>
                  </a:lnTo>
                  <a:lnTo>
                    <a:pt x="1070" y="640"/>
                  </a:lnTo>
                  <a:lnTo>
                    <a:pt x="1007" y="563"/>
                  </a:lnTo>
                  <a:lnTo>
                    <a:pt x="958" y="579"/>
                  </a:lnTo>
                  <a:lnTo>
                    <a:pt x="851" y="901"/>
                  </a:lnTo>
                  <a:lnTo>
                    <a:pt x="666" y="1602"/>
                  </a:lnTo>
                  <a:lnTo>
                    <a:pt x="452" y="2188"/>
                  </a:lnTo>
                  <a:lnTo>
                    <a:pt x="248" y="2871"/>
                  </a:lnTo>
                  <a:lnTo>
                    <a:pt x="176" y="3188"/>
                  </a:lnTo>
                  <a:lnTo>
                    <a:pt x="0" y="3188"/>
                  </a:lnTo>
                  <a:lnTo>
                    <a:pt x="165" y="2631"/>
                  </a:lnTo>
                  <a:lnTo>
                    <a:pt x="564" y="1326"/>
                  </a:lnTo>
                  <a:lnTo>
                    <a:pt x="890" y="450"/>
                  </a:lnTo>
                  <a:lnTo>
                    <a:pt x="1007" y="352"/>
                  </a:lnTo>
                  <a:lnTo>
                    <a:pt x="995" y="267"/>
                  </a:lnTo>
                  <a:lnTo>
                    <a:pt x="923" y="20"/>
                  </a:lnTo>
                  <a:lnTo>
                    <a:pt x="1063" y="0"/>
                  </a:lnTo>
                  <a:lnTo>
                    <a:pt x="1153" y="20"/>
                  </a:lnTo>
                  <a:close/>
                </a:path>
              </a:pathLst>
            </a:custGeom>
            <a:solidFill>
              <a:srgbClr val="70230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8" name="Freeform 2057">
              <a:extLst>
                <a:ext uri="{FF2B5EF4-FFF2-40B4-BE49-F238E27FC236}">
                  <a16:creationId xmlns:a16="http://schemas.microsoft.com/office/drawing/2014/main" id="{A93CAC12-5C5E-A4D1-D76D-DDEA2652FB42}"/>
                </a:ext>
              </a:extLst>
            </p:cNvPr>
            <p:cNvSpPr>
              <a:spLocks/>
            </p:cNvSpPr>
            <p:nvPr/>
          </p:nvSpPr>
          <p:spPr bwMode="auto">
            <a:xfrm>
              <a:off x="1343" y="1247"/>
              <a:ext cx="526" cy="360"/>
            </a:xfrm>
            <a:custGeom>
              <a:avLst/>
              <a:gdLst>
                <a:gd name="T0" fmla="*/ 0 w 2101"/>
                <a:gd name="T1" fmla="*/ 0 h 1441"/>
                <a:gd name="T2" fmla="*/ 0 w 2101"/>
                <a:gd name="T3" fmla="*/ 0 h 1441"/>
                <a:gd name="T4" fmla="*/ 0 w 2101"/>
                <a:gd name="T5" fmla="*/ 0 h 1441"/>
                <a:gd name="T6" fmla="*/ 0 w 2101"/>
                <a:gd name="T7" fmla="*/ 0 h 1441"/>
                <a:gd name="T8" fmla="*/ 0 w 2101"/>
                <a:gd name="T9" fmla="*/ 0 h 1441"/>
                <a:gd name="T10" fmla="*/ 0 w 2101"/>
                <a:gd name="T11" fmla="*/ 0 h 1441"/>
                <a:gd name="T12" fmla="*/ 0 w 2101"/>
                <a:gd name="T13" fmla="*/ 0 h 1441"/>
                <a:gd name="T14" fmla="*/ 0 w 2101"/>
                <a:gd name="T15" fmla="*/ 0 h 1441"/>
                <a:gd name="T16" fmla="*/ 0 w 2101"/>
                <a:gd name="T17" fmla="*/ 0 h 1441"/>
                <a:gd name="T18" fmla="*/ 0 w 2101"/>
                <a:gd name="T19" fmla="*/ 0 h 1441"/>
                <a:gd name="T20" fmla="*/ 0 w 2101"/>
                <a:gd name="T21" fmla="*/ 0 h 1441"/>
                <a:gd name="T22" fmla="*/ 0 w 2101"/>
                <a:gd name="T23" fmla="*/ 0 h 1441"/>
                <a:gd name="T24" fmla="*/ 0 w 2101"/>
                <a:gd name="T25" fmla="*/ 0 h 1441"/>
                <a:gd name="T26" fmla="*/ 0 w 2101"/>
                <a:gd name="T27" fmla="*/ 0 h 14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01"/>
                <a:gd name="T43" fmla="*/ 0 h 1441"/>
                <a:gd name="T44" fmla="*/ 2101 w 2101"/>
                <a:gd name="T45" fmla="*/ 1441 h 14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01" h="1441">
                  <a:moveTo>
                    <a:pt x="972" y="0"/>
                  </a:moveTo>
                  <a:lnTo>
                    <a:pt x="298" y="276"/>
                  </a:lnTo>
                  <a:lnTo>
                    <a:pt x="0" y="1441"/>
                  </a:lnTo>
                  <a:lnTo>
                    <a:pt x="1964" y="1068"/>
                  </a:lnTo>
                  <a:lnTo>
                    <a:pt x="2092" y="907"/>
                  </a:lnTo>
                  <a:lnTo>
                    <a:pt x="2101" y="798"/>
                  </a:lnTo>
                  <a:lnTo>
                    <a:pt x="2003" y="685"/>
                  </a:lnTo>
                  <a:lnTo>
                    <a:pt x="1933" y="513"/>
                  </a:lnTo>
                  <a:lnTo>
                    <a:pt x="1838" y="400"/>
                  </a:lnTo>
                  <a:lnTo>
                    <a:pt x="1690" y="220"/>
                  </a:lnTo>
                  <a:lnTo>
                    <a:pt x="1506" y="165"/>
                  </a:lnTo>
                  <a:lnTo>
                    <a:pt x="1441" y="181"/>
                  </a:lnTo>
                  <a:lnTo>
                    <a:pt x="1167" y="40"/>
                  </a:lnTo>
                  <a:lnTo>
                    <a:pt x="972" y="0"/>
                  </a:lnTo>
                  <a:close/>
                </a:path>
              </a:pathLst>
            </a:custGeom>
            <a:solidFill>
              <a:srgbClr val="70230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9" name="Freeform 2058">
              <a:extLst>
                <a:ext uri="{FF2B5EF4-FFF2-40B4-BE49-F238E27FC236}">
                  <a16:creationId xmlns:a16="http://schemas.microsoft.com/office/drawing/2014/main" id="{103598BE-F359-0ADF-B801-7512FCB9A095}"/>
                </a:ext>
              </a:extLst>
            </p:cNvPr>
            <p:cNvSpPr>
              <a:spLocks/>
            </p:cNvSpPr>
            <p:nvPr/>
          </p:nvSpPr>
          <p:spPr bwMode="auto">
            <a:xfrm>
              <a:off x="2219" y="2535"/>
              <a:ext cx="296" cy="181"/>
            </a:xfrm>
            <a:custGeom>
              <a:avLst/>
              <a:gdLst>
                <a:gd name="T0" fmla="*/ 0 w 1187"/>
                <a:gd name="T1" fmla="*/ 0 h 723"/>
                <a:gd name="T2" fmla="*/ 0 w 1187"/>
                <a:gd name="T3" fmla="*/ 0 h 723"/>
                <a:gd name="T4" fmla="*/ 0 w 1187"/>
                <a:gd name="T5" fmla="*/ 0 h 723"/>
                <a:gd name="T6" fmla="*/ 0 w 1187"/>
                <a:gd name="T7" fmla="*/ 0 h 723"/>
                <a:gd name="T8" fmla="*/ 0 w 1187"/>
                <a:gd name="T9" fmla="*/ 0 h 723"/>
                <a:gd name="T10" fmla="*/ 0 w 1187"/>
                <a:gd name="T11" fmla="*/ 0 h 723"/>
                <a:gd name="T12" fmla="*/ 0 w 1187"/>
                <a:gd name="T13" fmla="*/ 0 h 723"/>
                <a:gd name="T14" fmla="*/ 0 w 1187"/>
                <a:gd name="T15" fmla="*/ 0 h 723"/>
                <a:gd name="T16" fmla="*/ 0 w 1187"/>
                <a:gd name="T17" fmla="*/ 0 h 723"/>
                <a:gd name="T18" fmla="*/ 0 w 1187"/>
                <a:gd name="T19" fmla="*/ 0 h 723"/>
                <a:gd name="T20" fmla="*/ 0 w 1187"/>
                <a:gd name="T21" fmla="*/ 0 h 723"/>
                <a:gd name="T22" fmla="*/ 0 w 1187"/>
                <a:gd name="T23" fmla="*/ 0 h 723"/>
                <a:gd name="T24" fmla="*/ 0 w 1187"/>
                <a:gd name="T25" fmla="*/ 0 h 723"/>
                <a:gd name="T26" fmla="*/ 0 w 1187"/>
                <a:gd name="T27" fmla="*/ 0 h 723"/>
                <a:gd name="T28" fmla="*/ 0 w 1187"/>
                <a:gd name="T29" fmla="*/ 0 h 723"/>
                <a:gd name="T30" fmla="*/ 0 w 1187"/>
                <a:gd name="T31" fmla="*/ 0 h 723"/>
                <a:gd name="T32" fmla="*/ 0 w 1187"/>
                <a:gd name="T33" fmla="*/ 0 h 723"/>
                <a:gd name="T34" fmla="*/ 0 w 1187"/>
                <a:gd name="T35" fmla="*/ 0 h 723"/>
                <a:gd name="T36" fmla="*/ 0 w 1187"/>
                <a:gd name="T37" fmla="*/ 0 h 723"/>
                <a:gd name="T38" fmla="*/ 0 w 1187"/>
                <a:gd name="T39" fmla="*/ 0 h 7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87"/>
                <a:gd name="T61" fmla="*/ 0 h 723"/>
                <a:gd name="T62" fmla="*/ 1187 w 1187"/>
                <a:gd name="T63" fmla="*/ 723 h 7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87" h="723">
                  <a:moveTo>
                    <a:pt x="0" y="542"/>
                  </a:moveTo>
                  <a:lnTo>
                    <a:pt x="219" y="431"/>
                  </a:lnTo>
                  <a:lnTo>
                    <a:pt x="425" y="312"/>
                  </a:lnTo>
                  <a:lnTo>
                    <a:pt x="581" y="272"/>
                  </a:lnTo>
                  <a:lnTo>
                    <a:pt x="716" y="290"/>
                  </a:lnTo>
                  <a:lnTo>
                    <a:pt x="873" y="371"/>
                  </a:lnTo>
                  <a:lnTo>
                    <a:pt x="1052" y="549"/>
                  </a:lnTo>
                  <a:lnTo>
                    <a:pt x="1158" y="723"/>
                  </a:lnTo>
                  <a:lnTo>
                    <a:pt x="1187" y="559"/>
                  </a:lnTo>
                  <a:lnTo>
                    <a:pt x="1167" y="371"/>
                  </a:lnTo>
                  <a:lnTo>
                    <a:pt x="1095" y="296"/>
                  </a:lnTo>
                  <a:lnTo>
                    <a:pt x="997" y="246"/>
                  </a:lnTo>
                  <a:lnTo>
                    <a:pt x="970" y="184"/>
                  </a:lnTo>
                  <a:lnTo>
                    <a:pt x="954" y="96"/>
                  </a:lnTo>
                  <a:lnTo>
                    <a:pt x="892" y="39"/>
                  </a:lnTo>
                  <a:lnTo>
                    <a:pt x="790" y="0"/>
                  </a:lnTo>
                  <a:lnTo>
                    <a:pt x="286" y="164"/>
                  </a:lnTo>
                  <a:lnTo>
                    <a:pt x="200" y="263"/>
                  </a:lnTo>
                  <a:lnTo>
                    <a:pt x="44" y="360"/>
                  </a:lnTo>
                  <a:lnTo>
                    <a:pt x="0" y="542"/>
                  </a:lnTo>
                  <a:close/>
                </a:path>
              </a:pathLst>
            </a:custGeom>
            <a:solidFill>
              <a:srgbClr val="FFC9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0" name="Freeform 2059">
              <a:extLst>
                <a:ext uri="{FF2B5EF4-FFF2-40B4-BE49-F238E27FC236}">
                  <a16:creationId xmlns:a16="http://schemas.microsoft.com/office/drawing/2014/main" id="{39ECF9DA-507A-009E-283F-C60FCDCEF884}"/>
                </a:ext>
              </a:extLst>
            </p:cNvPr>
            <p:cNvSpPr>
              <a:spLocks/>
            </p:cNvSpPr>
            <p:nvPr/>
          </p:nvSpPr>
          <p:spPr bwMode="auto">
            <a:xfrm>
              <a:off x="2197" y="2742"/>
              <a:ext cx="227" cy="253"/>
            </a:xfrm>
            <a:custGeom>
              <a:avLst/>
              <a:gdLst>
                <a:gd name="T0" fmla="*/ 0 w 908"/>
                <a:gd name="T1" fmla="*/ 0 h 1013"/>
                <a:gd name="T2" fmla="*/ 0 w 908"/>
                <a:gd name="T3" fmla="*/ 0 h 1013"/>
                <a:gd name="T4" fmla="*/ 0 w 908"/>
                <a:gd name="T5" fmla="*/ 0 h 1013"/>
                <a:gd name="T6" fmla="*/ 0 w 908"/>
                <a:gd name="T7" fmla="*/ 0 h 1013"/>
                <a:gd name="T8" fmla="*/ 0 w 908"/>
                <a:gd name="T9" fmla="*/ 0 h 1013"/>
                <a:gd name="T10" fmla="*/ 0 w 908"/>
                <a:gd name="T11" fmla="*/ 0 h 1013"/>
                <a:gd name="T12" fmla="*/ 0 w 908"/>
                <a:gd name="T13" fmla="*/ 0 h 1013"/>
                <a:gd name="T14" fmla="*/ 0 w 908"/>
                <a:gd name="T15" fmla="*/ 0 h 1013"/>
                <a:gd name="T16" fmla="*/ 0 w 908"/>
                <a:gd name="T17" fmla="*/ 0 h 1013"/>
                <a:gd name="T18" fmla="*/ 0 w 908"/>
                <a:gd name="T19" fmla="*/ 0 h 1013"/>
                <a:gd name="T20" fmla="*/ 0 w 908"/>
                <a:gd name="T21" fmla="*/ 0 h 1013"/>
                <a:gd name="T22" fmla="*/ 0 w 908"/>
                <a:gd name="T23" fmla="*/ 0 h 1013"/>
                <a:gd name="T24" fmla="*/ 0 w 908"/>
                <a:gd name="T25" fmla="*/ 0 h 1013"/>
                <a:gd name="T26" fmla="*/ 0 w 908"/>
                <a:gd name="T27" fmla="*/ 0 h 1013"/>
                <a:gd name="T28" fmla="*/ 0 w 908"/>
                <a:gd name="T29" fmla="*/ 0 h 1013"/>
                <a:gd name="T30" fmla="*/ 0 w 908"/>
                <a:gd name="T31" fmla="*/ 0 h 1013"/>
                <a:gd name="T32" fmla="*/ 0 w 908"/>
                <a:gd name="T33" fmla="*/ 0 h 1013"/>
                <a:gd name="T34" fmla="*/ 0 w 908"/>
                <a:gd name="T35" fmla="*/ 0 h 10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8"/>
                <a:gd name="T55" fmla="*/ 0 h 1013"/>
                <a:gd name="T56" fmla="*/ 908 w 908"/>
                <a:gd name="T57" fmla="*/ 1013 h 10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8" h="1013">
                  <a:moveTo>
                    <a:pt x="559" y="944"/>
                  </a:moveTo>
                  <a:lnTo>
                    <a:pt x="392" y="731"/>
                  </a:lnTo>
                  <a:lnTo>
                    <a:pt x="329" y="444"/>
                  </a:lnTo>
                  <a:lnTo>
                    <a:pt x="240" y="398"/>
                  </a:lnTo>
                  <a:lnTo>
                    <a:pt x="198" y="324"/>
                  </a:lnTo>
                  <a:lnTo>
                    <a:pt x="0" y="276"/>
                  </a:lnTo>
                  <a:lnTo>
                    <a:pt x="13" y="165"/>
                  </a:lnTo>
                  <a:lnTo>
                    <a:pt x="76" y="113"/>
                  </a:lnTo>
                  <a:lnTo>
                    <a:pt x="456" y="0"/>
                  </a:lnTo>
                  <a:lnTo>
                    <a:pt x="666" y="0"/>
                  </a:lnTo>
                  <a:lnTo>
                    <a:pt x="746" y="126"/>
                  </a:lnTo>
                  <a:lnTo>
                    <a:pt x="845" y="382"/>
                  </a:lnTo>
                  <a:lnTo>
                    <a:pt x="882" y="607"/>
                  </a:lnTo>
                  <a:lnTo>
                    <a:pt x="907" y="740"/>
                  </a:lnTo>
                  <a:lnTo>
                    <a:pt x="908" y="869"/>
                  </a:lnTo>
                  <a:lnTo>
                    <a:pt x="875" y="954"/>
                  </a:lnTo>
                  <a:lnTo>
                    <a:pt x="701" y="1013"/>
                  </a:lnTo>
                  <a:lnTo>
                    <a:pt x="559" y="944"/>
                  </a:lnTo>
                  <a:close/>
                </a:path>
              </a:pathLst>
            </a:custGeom>
            <a:solidFill>
              <a:srgbClr val="FFC9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1" name="Freeform 2060">
              <a:extLst>
                <a:ext uri="{FF2B5EF4-FFF2-40B4-BE49-F238E27FC236}">
                  <a16:creationId xmlns:a16="http://schemas.microsoft.com/office/drawing/2014/main" id="{D1F5F46D-011C-BBE4-89F3-B95C85C3FFAC}"/>
                </a:ext>
              </a:extLst>
            </p:cNvPr>
            <p:cNvSpPr>
              <a:spLocks/>
            </p:cNvSpPr>
            <p:nvPr/>
          </p:nvSpPr>
          <p:spPr bwMode="auto">
            <a:xfrm>
              <a:off x="1251" y="1485"/>
              <a:ext cx="578" cy="876"/>
            </a:xfrm>
            <a:custGeom>
              <a:avLst/>
              <a:gdLst>
                <a:gd name="T0" fmla="*/ 0 w 2312"/>
                <a:gd name="T1" fmla="*/ 0 h 3504"/>
                <a:gd name="T2" fmla="*/ 0 w 2312"/>
                <a:gd name="T3" fmla="*/ 0 h 3504"/>
                <a:gd name="T4" fmla="*/ 0 w 2312"/>
                <a:gd name="T5" fmla="*/ 0 h 3504"/>
                <a:gd name="T6" fmla="*/ 0 w 2312"/>
                <a:gd name="T7" fmla="*/ 0 h 3504"/>
                <a:gd name="T8" fmla="*/ 0 w 2312"/>
                <a:gd name="T9" fmla="*/ 0 h 3504"/>
                <a:gd name="T10" fmla="*/ 0 w 2312"/>
                <a:gd name="T11" fmla="*/ 0 h 3504"/>
                <a:gd name="T12" fmla="*/ 0 w 2312"/>
                <a:gd name="T13" fmla="*/ 0 h 3504"/>
                <a:gd name="T14" fmla="*/ 0 w 2312"/>
                <a:gd name="T15" fmla="*/ 0 h 3504"/>
                <a:gd name="T16" fmla="*/ 0 w 2312"/>
                <a:gd name="T17" fmla="*/ 0 h 3504"/>
                <a:gd name="T18" fmla="*/ 0 w 2312"/>
                <a:gd name="T19" fmla="*/ 0 h 3504"/>
                <a:gd name="T20" fmla="*/ 0 w 2312"/>
                <a:gd name="T21" fmla="*/ 0 h 3504"/>
                <a:gd name="T22" fmla="*/ 0 w 2312"/>
                <a:gd name="T23" fmla="*/ 0 h 3504"/>
                <a:gd name="T24" fmla="*/ 0 w 2312"/>
                <a:gd name="T25" fmla="*/ 0 h 3504"/>
                <a:gd name="T26" fmla="*/ 0 w 2312"/>
                <a:gd name="T27" fmla="*/ 0 h 3504"/>
                <a:gd name="T28" fmla="*/ 0 w 2312"/>
                <a:gd name="T29" fmla="*/ 0 h 3504"/>
                <a:gd name="T30" fmla="*/ 0 w 2312"/>
                <a:gd name="T31" fmla="*/ 0 h 3504"/>
                <a:gd name="T32" fmla="*/ 0 w 2312"/>
                <a:gd name="T33" fmla="*/ 0 h 3504"/>
                <a:gd name="T34" fmla="*/ 0 w 2312"/>
                <a:gd name="T35" fmla="*/ 0 h 3504"/>
                <a:gd name="T36" fmla="*/ 0 w 2312"/>
                <a:gd name="T37" fmla="*/ 0 h 3504"/>
                <a:gd name="T38" fmla="*/ 0 w 2312"/>
                <a:gd name="T39" fmla="*/ 0 h 3504"/>
                <a:gd name="T40" fmla="*/ 0 w 2312"/>
                <a:gd name="T41" fmla="*/ 0 h 3504"/>
                <a:gd name="T42" fmla="*/ 0 w 2312"/>
                <a:gd name="T43" fmla="*/ 0 h 3504"/>
                <a:gd name="T44" fmla="*/ 0 w 2312"/>
                <a:gd name="T45" fmla="*/ 0 h 3504"/>
                <a:gd name="T46" fmla="*/ 0 w 2312"/>
                <a:gd name="T47" fmla="*/ 0 h 3504"/>
                <a:gd name="T48" fmla="*/ 0 w 2312"/>
                <a:gd name="T49" fmla="*/ 0 h 3504"/>
                <a:gd name="T50" fmla="*/ 0 w 2312"/>
                <a:gd name="T51" fmla="*/ 0 h 3504"/>
                <a:gd name="T52" fmla="*/ 0 w 2312"/>
                <a:gd name="T53" fmla="*/ 0 h 3504"/>
                <a:gd name="T54" fmla="*/ 0 w 2312"/>
                <a:gd name="T55" fmla="*/ 0 h 3504"/>
                <a:gd name="T56" fmla="*/ 0 w 2312"/>
                <a:gd name="T57" fmla="*/ 0 h 3504"/>
                <a:gd name="T58" fmla="*/ 0 w 2312"/>
                <a:gd name="T59" fmla="*/ 0 h 3504"/>
                <a:gd name="T60" fmla="*/ 0 w 2312"/>
                <a:gd name="T61" fmla="*/ 0 h 3504"/>
                <a:gd name="T62" fmla="*/ 0 w 2312"/>
                <a:gd name="T63" fmla="*/ 0 h 3504"/>
                <a:gd name="T64" fmla="*/ 0 w 2312"/>
                <a:gd name="T65" fmla="*/ 0 h 3504"/>
                <a:gd name="T66" fmla="*/ 0 w 2312"/>
                <a:gd name="T67" fmla="*/ 0 h 3504"/>
                <a:gd name="T68" fmla="*/ 0 w 2312"/>
                <a:gd name="T69" fmla="*/ 0 h 3504"/>
                <a:gd name="T70" fmla="*/ 0 w 2312"/>
                <a:gd name="T71" fmla="*/ 0 h 3504"/>
                <a:gd name="T72" fmla="*/ 0 w 2312"/>
                <a:gd name="T73" fmla="*/ 0 h 3504"/>
                <a:gd name="T74" fmla="*/ 0 w 2312"/>
                <a:gd name="T75" fmla="*/ 0 h 3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12"/>
                <a:gd name="T115" fmla="*/ 0 h 3504"/>
                <a:gd name="T116" fmla="*/ 2312 w 2312"/>
                <a:gd name="T117" fmla="*/ 3504 h 3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12" h="3504">
                  <a:moveTo>
                    <a:pt x="1167" y="143"/>
                  </a:moveTo>
                  <a:lnTo>
                    <a:pt x="935" y="202"/>
                  </a:lnTo>
                  <a:lnTo>
                    <a:pt x="816" y="295"/>
                  </a:lnTo>
                  <a:lnTo>
                    <a:pt x="609" y="368"/>
                  </a:lnTo>
                  <a:lnTo>
                    <a:pt x="347" y="706"/>
                  </a:lnTo>
                  <a:lnTo>
                    <a:pt x="200" y="685"/>
                  </a:lnTo>
                  <a:lnTo>
                    <a:pt x="107" y="696"/>
                  </a:lnTo>
                  <a:lnTo>
                    <a:pt x="12" y="746"/>
                  </a:lnTo>
                  <a:lnTo>
                    <a:pt x="0" y="845"/>
                  </a:lnTo>
                  <a:lnTo>
                    <a:pt x="40" y="1095"/>
                  </a:lnTo>
                  <a:lnTo>
                    <a:pt x="169" y="1391"/>
                  </a:lnTo>
                  <a:lnTo>
                    <a:pt x="265" y="1496"/>
                  </a:lnTo>
                  <a:lnTo>
                    <a:pt x="364" y="1496"/>
                  </a:lnTo>
                  <a:lnTo>
                    <a:pt x="390" y="1712"/>
                  </a:lnTo>
                  <a:lnTo>
                    <a:pt x="390" y="2302"/>
                  </a:lnTo>
                  <a:lnTo>
                    <a:pt x="492" y="2653"/>
                  </a:lnTo>
                  <a:lnTo>
                    <a:pt x="827" y="3098"/>
                  </a:lnTo>
                  <a:lnTo>
                    <a:pt x="1087" y="3412"/>
                  </a:lnTo>
                  <a:lnTo>
                    <a:pt x="1106" y="3504"/>
                  </a:lnTo>
                  <a:lnTo>
                    <a:pt x="1214" y="3175"/>
                  </a:lnTo>
                  <a:lnTo>
                    <a:pt x="1511" y="2986"/>
                  </a:lnTo>
                  <a:lnTo>
                    <a:pt x="1633" y="2951"/>
                  </a:lnTo>
                  <a:lnTo>
                    <a:pt x="1715" y="2774"/>
                  </a:lnTo>
                  <a:lnTo>
                    <a:pt x="1708" y="2692"/>
                  </a:lnTo>
                  <a:lnTo>
                    <a:pt x="1708" y="2607"/>
                  </a:lnTo>
                  <a:lnTo>
                    <a:pt x="1820" y="2466"/>
                  </a:lnTo>
                  <a:lnTo>
                    <a:pt x="1955" y="2235"/>
                  </a:lnTo>
                  <a:lnTo>
                    <a:pt x="2040" y="2037"/>
                  </a:lnTo>
                  <a:lnTo>
                    <a:pt x="2142" y="1759"/>
                  </a:lnTo>
                  <a:lnTo>
                    <a:pt x="2225" y="1453"/>
                  </a:lnTo>
                  <a:lnTo>
                    <a:pt x="2270" y="1216"/>
                  </a:lnTo>
                  <a:lnTo>
                    <a:pt x="2270" y="1029"/>
                  </a:lnTo>
                  <a:lnTo>
                    <a:pt x="2270" y="685"/>
                  </a:lnTo>
                  <a:lnTo>
                    <a:pt x="2312" y="82"/>
                  </a:lnTo>
                  <a:lnTo>
                    <a:pt x="2230" y="0"/>
                  </a:lnTo>
                  <a:lnTo>
                    <a:pt x="1258" y="246"/>
                  </a:lnTo>
                  <a:lnTo>
                    <a:pt x="1153" y="246"/>
                  </a:lnTo>
                  <a:lnTo>
                    <a:pt x="1167" y="143"/>
                  </a:lnTo>
                  <a:close/>
                </a:path>
              </a:pathLst>
            </a:custGeom>
            <a:solidFill>
              <a:srgbClr val="FFC9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2" name="Freeform 2061">
              <a:extLst>
                <a:ext uri="{FF2B5EF4-FFF2-40B4-BE49-F238E27FC236}">
                  <a16:creationId xmlns:a16="http://schemas.microsoft.com/office/drawing/2014/main" id="{FB6C82D7-2ECF-CEDC-885F-5A86EC85383C}"/>
                </a:ext>
              </a:extLst>
            </p:cNvPr>
            <p:cNvSpPr>
              <a:spLocks/>
            </p:cNvSpPr>
            <p:nvPr/>
          </p:nvSpPr>
          <p:spPr bwMode="auto">
            <a:xfrm>
              <a:off x="685" y="1975"/>
              <a:ext cx="153" cy="218"/>
            </a:xfrm>
            <a:custGeom>
              <a:avLst/>
              <a:gdLst>
                <a:gd name="T0" fmla="*/ 0 w 610"/>
                <a:gd name="T1" fmla="*/ 0 h 870"/>
                <a:gd name="T2" fmla="*/ 0 w 610"/>
                <a:gd name="T3" fmla="*/ 0 h 870"/>
                <a:gd name="T4" fmla="*/ 0 w 610"/>
                <a:gd name="T5" fmla="*/ 0 h 870"/>
                <a:gd name="T6" fmla="*/ 0 w 610"/>
                <a:gd name="T7" fmla="*/ 0 h 870"/>
                <a:gd name="T8" fmla="*/ 0 w 610"/>
                <a:gd name="T9" fmla="*/ 0 h 870"/>
                <a:gd name="T10" fmla="*/ 0 w 610"/>
                <a:gd name="T11" fmla="*/ 0 h 870"/>
                <a:gd name="T12" fmla="*/ 0 w 610"/>
                <a:gd name="T13" fmla="*/ 0 h 870"/>
                <a:gd name="T14" fmla="*/ 0 w 610"/>
                <a:gd name="T15" fmla="*/ 0 h 870"/>
                <a:gd name="T16" fmla="*/ 0 w 610"/>
                <a:gd name="T17" fmla="*/ 0 h 870"/>
                <a:gd name="T18" fmla="*/ 0 w 610"/>
                <a:gd name="T19" fmla="*/ 0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0"/>
                <a:gd name="T31" fmla="*/ 0 h 870"/>
                <a:gd name="T32" fmla="*/ 610 w 610"/>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0" h="870">
                  <a:moveTo>
                    <a:pt x="610" y="0"/>
                  </a:moveTo>
                  <a:lnTo>
                    <a:pt x="526" y="59"/>
                  </a:lnTo>
                  <a:lnTo>
                    <a:pt x="332" y="348"/>
                  </a:lnTo>
                  <a:lnTo>
                    <a:pt x="227" y="444"/>
                  </a:lnTo>
                  <a:lnTo>
                    <a:pt x="68" y="662"/>
                  </a:lnTo>
                  <a:lnTo>
                    <a:pt x="0" y="870"/>
                  </a:lnTo>
                  <a:lnTo>
                    <a:pt x="158" y="792"/>
                  </a:lnTo>
                  <a:lnTo>
                    <a:pt x="303" y="644"/>
                  </a:lnTo>
                  <a:lnTo>
                    <a:pt x="582" y="172"/>
                  </a:lnTo>
                  <a:lnTo>
                    <a:pt x="610" y="0"/>
                  </a:lnTo>
                  <a:close/>
                </a:path>
              </a:pathLst>
            </a:custGeom>
            <a:solidFill>
              <a:srgbClr val="FFC9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3" name="Freeform 2062">
              <a:extLst>
                <a:ext uri="{FF2B5EF4-FFF2-40B4-BE49-F238E27FC236}">
                  <a16:creationId xmlns:a16="http://schemas.microsoft.com/office/drawing/2014/main" id="{59FE41BB-7417-6216-CFB3-85E74DB1045D}"/>
                </a:ext>
              </a:extLst>
            </p:cNvPr>
            <p:cNvSpPr>
              <a:spLocks/>
            </p:cNvSpPr>
            <p:nvPr/>
          </p:nvSpPr>
          <p:spPr bwMode="auto">
            <a:xfrm>
              <a:off x="927" y="1236"/>
              <a:ext cx="682" cy="592"/>
            </a:xfrm>
            <a:custGeom>
              <a:avLst/>
              <a:gdLst>
                <a:gd name="T0" fmla="*/ 0 w 2728"/>
                <a:gd name="T1" fmla="*/ 0 h 2366"/>
                <a:gd name="T2" fmla="*/ 0 w 2728"/>
                <a:gd name="T3" fmla="*/ 0 h 2366"/>
                <a:gd name="T4" fmla="*/ 0 w 2728"/>
                <a:gd name="T5" fmla="*/ 0 h 2366"/>
                <a:gd name="T6" fmla="*/ 0 w 2728"/>
                <a:gd name="T7" fmla="*/ 0 h 2366"/>
                <a:gd name="T8" fmla="*/ 0 w 2728"/>
                <a:gd name="T9" fmla="*/ 0 h 2366"/>
                <a:gd name="T10" fmla="*/ 0 w 2728"/>
                <a:gd name="T11" fmla="*/ 0 h 2366"/>
                <a:gd name="T12" fmla="*/ 0 w 2728"/>
                <a:gd name="T13" fmla="*/ 0 h 2366"/>
                <a:gd name="T14" fmla="*/ 0 w 2728"/>
                <a:gd name="T15" fmla="*/ 0 h 2366"/>
                <a:gd name="T16" fmla="*/ 0 w 2728"/>
                <a:gd name="T17" fmla="*/ 0 h 2366"/>
                <a:gd name="T18" fmla="*/ 0 w 2728"/>
                <a:gd name="T19" fmla="*/ 0 h 2366"/>
                <a:gd name="T20" fmla="*/ 0 w 2728"/>
                <a:gd name="T21" fmla="*/ 0 h 2366"/>
                <a:gd name="T22" fmla="*/ 0 w 2728"/>
                <a:gd name="T23" fmla="*/ 0 h 2366"/>
                <a:gd name="T24" fmla="*/ 0 w 2728"/>
                <a:gd name="T25" fmla="*/ 0 h 2366"/>
                <a:gd name="T26" fmla="*/ 0 w 2728"/>
                <a:gd name="T27" fmla="*/ 0 h 2366"/>
                <a:gd name="T28" fmla="*/ 0 w 2728"/>
                <a:gd name="T29" fmla="*/ 0 h 2366"/>
                <a:gd name="T30" fmla="*/ 0 w 2728"/>
                <a:gd name="T31" fmla="*/ 0 h 2366"/>
                <a:gd name="T32" fmla="*/ 0 w 2728"/>
                <a:gd name="T33" fmla="*/ 0 h 2366"/>
                <a:gd name="T34" fmla="*/ 0 w 2728"/>
                <a:gd name="T35" fmla="*/ 0 h 2366"/>
                <a:gd name="T36" fmla="*/ 0 w 2728"/>
                <a:gd name="T37" fmla="*/ 0 h 2366"/>
                <a:gd name="T38" fmla="*/ 0 w 2728"/>
                <a:gd name="T39" fmla="*/ 0 h 2366"/>
                <a:gd name="T40" fmla="*/ 0 w 2728"/>
                <a:gd name="T41" fmla="*/ 0 h 2366"/>
                <a:gd name="T42" fmla="*/ 0 w 2728"/>
                <a:gd name="T43" fmla="*/ 0 h 2366"/>
                <a:gd name="T44" fmla="*/ 0 w 2728"/>
                <a:gd name="T45" fmla="*/ 0 h 2366"/>
                <a:gd name="T46" fmla="*/ 0 w 2728"/>
                <a:gd name="T47" fmla="*/ 0 h 2366"/>
                <a:gd name="T48" fmla="*/ 0 w 2728"/>
                <a:gd name="T49" fmla="*/ 0 h 2366"/>
                <a:gd name="T50" fmla="*/ 0 w 2728"/>
                <a:gd name="T51" fmla="*/ 0 h 236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28"/>
                <a:gd name="T79" fmla="*/ 0 h 2366"/>
                <a:gd name="T80" fmla="*/ 2728 w 2728"/>
                <a:gd name="T81" fmla="*/ 2366 h 236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28" h="2366">
                  <a:moveTo>
                    <a:pt x="610" y="2229"/>
                  </a:moveTo>
                  <a:lnTo>
                    <a:pt x="756" y="1864"/>
                  </a:lnTo>
                  <a:lnTo>
                    <a:pt x="980" y="1611"/>
                  </a:lnTo>
                  <a:lnTo>
                    <a:pt x="1235" y="1525"/>
                  </a:lnTo>
                  <a:lnTo>
                    <a:pt x="1377" y="1449"/>
                  </a:lnTo>
                  <a:lnTo>
                    <a:pt x="1518" y="1275"/>
                  </a:lnTo>
                  <a:lnTo>
                    <a:pt x="1750" y="1361"/>
                  </a:lnTo>
                  <a:lnTo>
                    <a:pt x="1897" y="1202"/>
                  </a:lnTo>
                  <a:lnTo>
                    <a:pt x="2218" y="1036"/>
                  </a:lnTo>
                  <a:lnTo>
                    <a:pt x="2421" y="725"/>
                  </a:lnTo>
                  <a:lnTo>
                    <a:pt x="2728" y="566"/>
                  </a:lnTo>
                  <a:lnTo>
                    <a:pt x="2638" y="309"/>
                  </a:lnTo>
                  <a:lnTo>
                    <a:pt x="2238" y="0"/>
                  </a:lnTo>
                  <a:lnTo>
                    <a:pt x="2110" y="0"/>
                  </a:lnTo>
                  <a:lnTo>
                    <a:pt x="1925" y="35"/>
                  </a:lnTo>
                  <a:lnTo>
                    <a:pt x="1606" y="157"/>
                  </a:lnTo>
                  <a:lnTo>
                    <a:pt x="1547" y="201"/>
                  </a:lnTo>
                  <a:lnTo>
                    <a:pt x="1496" y="285"/>
                  </a:lnTo>
                  <a:lnTo>
                    <a:pt x="1124" y="732"/>
                  </a:lnTo>
                  <a:lnTo>
                    <a:pt x="887" y="927"/>
                  </a:lnTo>
                  <a:lnTo>
                    <a:pt x="524" y="1160"/>
                  </a:lnTo>
                  <a:lnTo>
                    <a:pt x="368" y="1309"/>
                  </a:lnTo>
                  <a:lnTo>
                    <a:pt x="0" y="1818"/>
                  </a:lnTo>
                  <a:lnTo>
                    <a:pt x="187" y="2366"/>
                  </a:lnTo>
                  <a:lnTo>
                    <a:pt x="354" y="2366"/>
                  </a:lnTo>
                  <a:lnTo>
                    <a:pt x="610" y="2229"/>
                  </a:lnTo>
                  <a:close/>
                </a:path>
              </a:pathLst>
            </a:custGeom>
            <a:solidFill>
              <a:srgbClr val="FFC9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4" name="Freeform 2063">
              <a:extLst>
                <a:ext uri="{FF2B5EF4-FFF2-40B4-BE49-F238E27FC236}">
                  <a16:creationId xmlns:a16="http://schemas.microsoft.com/office/drawing/2014/main" id="{7D52F5B6-BBEC-FAED-1343-EEBD03ABA57A}"/>
                </a:ext>
              </a:extLst>
            </p:cNvPr>
            <p:cNvSpPr>
              <a:spLocks/>
            </p:cNvSpPr>
            <p:nvPr/>
          </p:nvSpPr>
          <p:spPr bwMode="auto">
            <a:xfrm>
              <a:off x="1500" y="1746"/>
              <a:ext cx="162" cy="100"/>
            </a:xfrm>
            <a:custGeom>
              <a:avLst/>
              <a:gdLst>
                <a:gd name="T0" fmla="*/ 0 w 647"/>
                <a:gd name="T1" fmla="*/ 0 h 398"/>
                <a:gd name="T2" fmla="*/ 0 w 647"/>
                <a:gd name="T3" fmla="*/ 0 h 398"/>
                <a:gd name="T4" fmla="*/ 0 w 647"/>
                <a:gd name="T5" fmla="*/ 0 h 398"/>
                <a:gd name="T6" fmla="*/ 0 w 647"/>
                <a:gd name="T7" fmla="*/ 0 h 398"/>
                <a:gd name="T8" fmla="*/ 0 w 647"/>
                <a:gd name="T9" fmla="*/ 0 h 398"/>
                <a:gd name="T10" fmla="*/ 0 w 647"/>
                <a:gd name="T11" fmla="*/ 0 h 398"/>
                <a:gd name="T12" fmla="*/ 0 w 647"/>
                <a:gd name="T13" fmla="*/ 0 h 398"/>
                <a:gd name="T14" fmla="*/ 0 w 647"/>
                <a:gd name="T15" fmla="*/ 0 h 398"/>
                <a:gd name="T16" fmla="*/ 0 w 647"/>
                <a:gd name="T17" fmla="*/ 0 h 398"/>
                <a:gd name="T18" fmla="*/ 0 w 647"/>
                <a:gd name="T19" fmla="*/ 0 h 398"/>
                <a:gd name="T20" fmla="*/ 0 w 647"/>
                <a:gd name="T21" fmla="*/ 0 h 398"/>
                <a:gd name="T22" fmla="*/ 0 w 647"/>
                <a:gd name="T23" fmla="*/ 0 h 398"/>
                <a:gd name="T24" fmla="*/ 0 w 647"/>
                <a:gd name="T25" fmla="*/ 0 h 398"/>
                <a:gd name="T26" fmla="*/ 0 w 647"/>
                <a:gd name="T27" fmla="*/ 0 h 398"/>
                <a:gd name="T28" fmla="*/ 0 w 647"/>
                <a:gd name="T29" fmla="*/ 0 h 398"/>
                <a:gd name="T30" fmla="*/ 0 w 647"/>
                <a:gd name="T31" fmla="*/ 0 h 398"/>
                <a:gd name="T32" fmla="*/ 0 w 647"/>
                <a:gd name="T33" fmla="*/ 0 h 398"/>
                <a:gd name="T34" fmla="*/ 0 w 647"/>
                <a:gd name="T35" fmla="*/ 0 h 398"/>
                <a:gd name="T36" fmla="*/ 0 w 647"/>
                <a:gd name="T37" fmla="*/ 0 h 3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7"/>
                <a:gd name="T58" fmla="*/ 0 h 398"/>
                <a:gd name="T59" fmla="*/ 647 w 647"/>
                <a:gd name="T60" fmla="*/ 398 h 3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7" h="398">
                  <a:moveTo>
                    <a:pt x="45" y="0"/>
                  </a:moveTo>
                  <a:lnTo>
                    <a:pt x="227" y="0"/>
                  </a:lnTo>
                  <a:lnTo>
                    <a:pt x="331" y="60"/>
                  </a:lnTo>
                  <a:lnTo>
                    <a:pt x="581" y="60"/>
                  </a:lnTo>
                  <a:lnTo>
                    <a:pt x="647" y="223"/>
                  </a:lnTo>
                  <a:lnTo>
                    <a:pt x="542" y="398"/>
                  </a:lnTo>
                  <a:lnTo>
                    <a:pt x="588" y="250"/>
                  </a:lnTo>
                  <a:lnTo>
                    <a:pt x="542" y="195"/>
                  </a:lnTo>
                  <a:lnTo>
                    <a:pt x="363" y="329"/>
                  </a:lnTo>
                  <a:lnTo>
                    <a:pt x="317" y="329"/>
                  </a:lnTo>
                  <a:lnTo>
                    <a:pt x="173" y="269"/>
                  </a:lnTo>
                  <a:lnTo>
                    <a:pt x="84" y="250"/>
                  </a:lnTo>
                  <a:lnTo>
                    <a:pt x="0" y="181"/>
                  </a:lnTo>
                  <a:lnTo>
                    <a:pt x="126" y="241"/>
                  </a:lnTo>
                  <a:lnTo>
                    <a:pt x="258" y="241"/>
                  </a:lnTo>
                  <a:lnTo>
                    <a:pt x="403" y="195"/>
                  </a:lnTo>
                  <a:lnTo>
                    <a:pt x="279" y="148"/>
                  </a:lnTo>
                  <a:lnTo>
                    <a:pt x="84" y="32"/>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5" name="Freeform 2064">
              <a:extLst>
                <a:ext uri="{FF2B5EF4-FFF2-40B4-BE49-F238E27FC236}">
                  <a16:creationId xmlns:a16="http://schemas.microsoft.com/office/drawing/2014/main" id="{5564B3A0-8993-5032-6858-352C95AD5694}"/>
                </a:ext>
              </a:extLst>
            </p:cNvPr>
            <p:cNvSpPr>
              <a:spLocks/>
            </p:cNvSpPr>
            <p:nvPr/>
          </p:nvSpPr>
          <p:spPr bwMode="auto">
            <a:xfrm>
              <a:off x="1473" y="1761"/>
              <a:ext cx="39" cy="11"/>
            </a:xfrm>
            <a:custGeom>
              <a:avLst/>
              <a:gdLst>
                <a:gd name="T0" fmla="*/ 0 w 154"/>
                <a:gd name="T1" fmla="*/ 0 h 42"/>
                <a:gd name="T2" fmla="*/ 0 w 154"/>
                <a:gd name="T3" fmla="*/ 0 h 42"/>
                <a:gd name="T4" fmla="*/ 0 w 154"/>
                <a:gd name="T5" fmla="*/ 0 h 42"/>
                <a:gd name="T6" fmla="*/ 0 w 154"/>
                <a:gd name="T7" fmla="*/ 0 h 42"/>
                <a:gd name="T8" fmla="*/ 0 w 154"/>
                <a:gd name="T9" fmla="*/ 0 h 42"/>
                <a:gd name="T10" fmla="*/ 0 60000 65536"/>
                <a:gd name="T11" fmla="*/ 0 60000 65536"/>
                <a:gd name="T12" fmla="*/ 0 60000 65536"/>
                <a:gd name="T13" fmla="*/ 0 60000 65536"/>
                <a:gd name="T14" fmla="*/ 0 60000 65536"/>
                <a:gd name="T15" fmla="*/ 0 w 154"/>
                <a:gd name="T16" fmla="*/ 0 h 42"/>
                <a:gd name="T17" fmla="*/ 154 w 154"/>
                <a:gd name="T18" fmla="*/ 42 h 42"/>
              </a:gdLst>
              <a:ahLst/>
              <a:cxnLst>
                <a:cxn ang="T10">
                  <a:pos x="T0" y="T1"/>
                </a:cxn>
                <a:cxn ang="T11">
                  <a:pos x="T2" y="T3"/>
                </a:cxn>
                <a:cxn ang="T12">
                  <a:pos x="T4" y="T5"/>
                </a:cxn>
                <a:cxn ang="T13">
                  <a:pos x="T6" y="T7"/>
                </a:cxn>
                <a:cxn ang="T14">
                  <a:pos x="T8" y="T9"/>
                </a:cxn>
              </a:cxnLst>
              <a:rect l="T15" t="T16" r="T17" b="T18"/>
              <a:pathLst>
                <a:path w="154" h="42">
                  <a:moveTo>
                    <a:pt x="154" y="0"/>
                  </a:moveTo>
                  <a:lnTo>
                    <a:pt x="85" y="42"/>
                  </a:lnTo>
                  <a:lnTo>
                    <a:pt x="0" y="42"/>
                  </a:lnTo>
                  <a:lnTo>
                    <a:pt x="65" y="0"/>
                  </a:ln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6" name="Freeform 2065">
              <a:extLst>
                <a:ext uri="{FF2B5EF4-FFF2-40B4-BE49-F238E27FC236}">
                  <a16:creationId xmlns:a16="http://schemas.microsoft.com/office/drawing/2014/main" id="{14EBD2B0-EE5E-C32C-C602-47617595819E}"/>
                </a:ext>
              </a:extLst>
            </p:cNvPr>
            <p:cNvSpPr>
              <a:spLocks/>
            </p:cNvSpPr>
            <p:nvPr/>
          </p:nvSpPr>
          <p:spPr bwMode="auto">
            <a:xfrm>
              <a:off x="1705" y="1721"/>
              <a:ext cx="108" cy="92"/>
            </a:xfrm>
            <a:custGeom>
              <a:avLst/>
              <a:gdLst>
                <a:gd name="T0" fmla="*/ 0 w 436"/>
                <a:gd name="T1" fmla="*/ 0 h 370"/>
                <a:gd name="T2" fmla="*/ 0 w 436"/>
                <a:gd name="T3" fmla="*/ 0 h 370"/>
                <a:gd name="T4" fmla="*/ 0 w 436"/>
                <a:gd name="T5" fmla="*/ 0 h 370"/>
                <a:gd name="T6" fmla="*/ 0 w 436"/>
                <a:gd name="T7" fmla="*/ 0 h 370"/>
                <a:gd name="T8" fmla="*/ 0 w 436"/>
                <a:gd name="T9" fmla="*/ 0 h 370"/>
                <a:gd name="T10" fmla="*/ 0 w 436"/>
                <a:gd name="T11" fmla="*/ 0 h 370"/>
                <a:gd name="T12" fmla="*/ 0 w 436"/>
                <a:gd name="T13" fmla="*/ 0 h 370"/>
                <a:gd name="T14" fmla="*/ 0 w 436"/>
                <a:gd name="T15" fmla="*/ 0 h 370"/>
                <a:gd name="T16" fmla="*/ 0 w 436"/>
                <a:gd name="T17" fmla="*/ 0 h 370"/>
                <a:gd name="T18" fmla="*/ 0 w 436"/>
                <a:gd name="T19" fmla="*/ 0 h 370"/>
                <a:gd name="T20" fmla="*/ 0 w 436"/>
                <a:gd name="T21" fmla="*/ 0 h 370"/>
                <a:gd name="T22" fmla="*/ 0 w 436"/>
                <a:gd name="T23" fmla="*/ 0 h 370"/>
                <a:gd name="T24" fmla="*/ 0 w 436"/>
                <a:gd name="T25" fmla="*/ 0 h 370"/>
                <a:gd name="T26" fmla="*/ 0 w 436"/>
                <a:gd name="T27" fmla="*/ 0 h 370"/>
                <a:gd name="T28" fmla="*/ 0 w 436"/>
                <a:gd name="T29" fmla="*/ 0 h 3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6"/>
                <a:gd name="T46" fmla="*/ 0 h 370"/>
                <a:gd name="T47" fmla="*/ 436 w 436"/>
                <a:gd name="T48" fmla="*/ 370 h 3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6" h="370">
                  <a:moveTo>
                    <a:pt x="0" y="324"/>
                  </a:moveTo>
                  <a:lnTo>
                    <a:pt x="7" y="203"/>
                  </a:lnTo>
                  <a:lnTo>
                    <a:pt x="146" y="101"/>
                  </a:lnTo>
                  <a:lnTo>
                    <a:pt x="325" y="62"/>
                  </a:lnTo>
                  <a:lnTo>
                    <a:pt x="436" y="0"/>
                  </a:lnTo>
                  <a:lnTo>
                    <a:pt x="386" y="120"/>
                  </a:lnTo>
                  <a:lnTo>
                    <a:pt x="229" y="161"/>
                  </a:lnTo>
                  <a:lnTo>
                    <a:pt x="123" y="203"/>
                  </a:lnTo>
                  <a:lnTo>
                    <a:pt x="146" y="249"/>
                  </a:lnTo>
                  <a:lnTo>
                    <a:pt x="249" y="249"/>
                  </a:lnTo>
                  <a:lnTo>
                    <a:pt x="360" y="222"/>
                  </a:lnTo>
                  <a:lnTo>
                    <a:pt x="199" y="342"/>
                  </a:lnTo>
                  <a:lnTo>
                    <a:pt x="68" y="296"/>
                  </a:lnTo>
                  <a:lnTo>
                    <a:pt x="0" y="370"/>
                  </a:lnTo>
                  <a:lnTo>
                    <a:pt x="0"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7" name="Freeform 2066">
              <a:extLst>
                <a:ext uri="{FF2B5EF4-FFF2-40B4-BE49-F238E27FC236}">
                  <a16:creationId xmlns:a16="http://schemas.microsoft.com/office/drawing/2014/main" id="{53CEB6E7-E7D0-D26F-B797-36BEAC0286A0}"/>
                </a:ext>
              </a:extLst>
            </p:cNvPr>
            <p:cNvSpPr>
              <a:spLocks/>
            </p:cNvSpPr>
            <p:nvPr/>
          </p:nvSpPr>
          <p:spPr bwMode="auto">
            <a:xfrm>
              <a:off x="1532" y="1901"/>
              <a:ext cx="198" cy="140"/>
            </a:xfrm>
            <a:custGeom>
              <a:avLst/>
              <a:gdLst>
                <a:gd name="T0" fmla="*/ 0 w 793"/>
                <a:gd name="T1" fmla="*/ 0 h 562"/>
                <a:gd name="T2" fmla="*/ 0 w 793"/>
                <a:gd name="T3" fmla="*/ 0 h 562"/>
                <a:gd name="T4" fmla="*/ 0 w 793"/>
                <a:gd name="T5" fmla="*/ 0 h 562"/>
                <a:gd name="T6" fmla="*/ 0 w 793"/>
                <a:gd name="T7" fmla="*/ 0 h 562"/>
                <a:gd name="T8" fmla="*/ 0 w 793"/>
                <a:gd name="T9" fmla="*/ 0 h 562"/>
                <a:gd name="T10" fmla="*/ 0 w 793"/>
                <a:gd name="T11" fmla="*/ 0 h 562"/>
                <a:gd name="T12" fmla="*/ 0 w 793"/>
                <a:gd name="T13" fmla="*/ 0 h 562"/>
                <a:gd name="T14" fmla="*/ 0 w 793"/>
                <a:gd name="T15" fmla="*/ 0 h 562"/>
                <a:gd name="T16" fmla="*/ 0 w 793"/>
                <a:gd name="T17" fmla="*/ 0 h 562"/>
                <a:gd name="T18" fmla="*/ 0 w 793"/>
                <a:gd name="T19" fmla="*/ 0 h 562"/>
                <a:gd name="T20" fmla="*/ 0 w 793"/>
                <a:gd name="T21" fmla="*/ 0 h 562"/>
                <a:gd name="T22" fmla="*/ 0 w 793"/>
                <a:gd name="T23" fmla="*/ 0 h 562"/>
                <a:gd name="T24" fmla="*/ 0 w 793"/>
                <a:gd name="T25" fmla="*/ 0 h 562"/>
                <a:gd name="T26" fmla="*/ 0 w 793"/>
                <a:gd name="T27" fmla="*/ 0 h 562"/>
                <a:gd name="T28" fmla="*/ 0 w 793"/>
                <a:gd name="T29" fmla="*/ 0 h 562"/>
                <a:gd name="T30" fmla="*/ 0 w 793"/>
                <a:gd name="T31" fmla="*/ 0 h 562"/>
                <a:gd name="T32" fmla="*/ 0 w 793"/>
                <a:gd name="T33" fmla="*/ 0 h 562"/>
                <a:gd name="T34" fmla="*/ 0 w 793"/>
                <a:gd name="T35" fmla="*/ 0 h 562"/>
                <a:gd name="T36" fmla="*/ 0 w 793"/>
                <a:gd name="T37" fmla="*/ 0 h 562"/>
                <a:gd name="T38" fmla="*/ 0 w 793"/>
                <a:gd name="T39" fmla="*/ 0 h 562"/>
                <a:gd name="T40" fmla="*/ 0 w 793"/>
                <a:gd name="T41" fmla="*/ 0 h 562"/>
                <a:gd name="T42" fmla="*/ 0 w 793"/>
                <a:gd name="T43" fmla="*/ 0 h 562"/>
                <a:gd name="T44" fmla="*/ 0 w 793"/>
                <a:gd name="T45" fmla="*/ 0 h 5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93"/>
                <a:gd name="T70" fmla="*/ 0 h 562"/>
                <a:gd name="T71" fmla="*/ 793 w 793"/>
                <a:gd name="T72" fmla="*/ 562 h 56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93" h="562">
                  <a:moveTo>
                    <a:pt x="107" y="434"/>
                  </a:moveTo>
                  <a:lnTo>
                    <a:pt x="217" y="402"/>
                  </a:lnTo>
                  <a:lnTo>
                    <a:pt x="331" y="402"/>
                  </a:lnTo>
                  <a:lnTo>
                    <a:pt x="521" y="460"/>
                  </a:lnTo>
                  <a:lnTo>
                    <a:pt x="623" y="460"/>
                  </a:lnTo>
                  <a:lnTo>
                    <a:pt x="745" y="443"/>
                  </a:lnTo>
                  <a:lnTo>
                    <a:pt x="793" y="434"/>
                  </a:lnTo>
                  <a:lnTo>
                    <a:pt x="793" y="483"/>
                  </a:lnTo>
                  <a:lnTo>
                    <a:pt x="745" y="476"/>
                  </a:lnTo>
                  <a:lnTo>
                    <a:pt x="631" y="504"/>
                  </a:lnTo>
                  <a:lnTo>
                    <a:pt x="501" y="504"/>
                  </a:lnTo>
                  <a:lnTo>
                    <a:pt x="338" y="443"/>
                  </a:lnTo>
                  <a:lnTo>
                    <a:pt x="237" y="443"/>
                  </a:lnTo>
                  <a:lnTo>
                    <a:pt x="123" y="504"/>
                  </a:lnTo>
                  <a:lnTo>
                    <a:pt x="107" y="562"/>
                  </a:lnTo>
                  <a:lnTo>
                    <a:pt x="24" y="535"/>
                  </a:lnTo>
                  <a:lnTo>
                    <a:pt x="0" y="374"/>
                  </a:lnTo>
                  <a:lnTo>
                    <a:pt x="89" y="138"/>
                  </a:lnTo>
                  <a:lnTo>
                    <a:pt x="271" y="0"/>
                  </a:lnTo>
                  <a:lnTo>
                    <a:pt x="149" y="147"/>
                  </a:lnTo>
                  <a:lnTo>
                    <a:pt x="101" y="283"/>
                  </a:lnTo>
                  <a:lnTo>
                    <a:pt x="24" y="382"/>
                  </a:lnTo>
                  <a:lnTo>
                    <a:pt x="107" y="4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8" name="Freeform 2067">
              <a:extLst>
                <a:ext uri="{FF2B5EF4-FFF2-40B4-BE49-F238E27FC236}">
                  <a16:creationId xmlns:a16="http://schemas.microsoft.com/office/drawing/2014/main" id="{8ECE6DD7-93B4-80F5-9E6A-1CE1C62FC142}"/>
                </a:ext>
              </a:extLst>
            </p:cNvPr>
            <p:cNvSpPr>
              <a:spLocks/>
            </p:cNvSpPr>
            <p:nvPr/>
          </p:nvSpPr>
          <p:spPr bwMode="auto">
            <a:xfrm>
              <a:off x="1580" y="2056"/>
              <a:ext cx="126" cy="41"/>
            </a:xfrm>
            <a:custGeom>
              <a:avLst/>
              <a:gdLst>
                <a:gd name="T0" fmla="*/ 0 w 506"/>
                <a:gd name="T1" fmla="*/ 0 h 163"/>
                <a:gd name="T2" fmla="*/ 0 w 506"/>
                <a:gd name="T3" fmla="*/ 0 h 163"/>
                <a:gd name="T4" fmla="*/ 0 w 506"/>
                <a:gd name="T5" fmla="*/ 0 h 163"/>
                <a:gd name="T6" fmla="*/ 0 w 506"/>
                <a:gd name="T7" fmla="*/ 0 h 163"/>
                <a:gd name="T8" fmla="*/ 0 w 506"/>
                <a:gd name="T9" fmla="*/ 0 h 163"/>
                <a:gd name="T10" fmla="*/ 0 w 506"/>
                <a:gd name="T11" fmla="*/ 0 h 163"/>
                <a:gd name="T12" fmla="*/ 0 w 506"/>
                <a:gd name="T13" fmla="*/ 0 h 163"/>
                <a:gd name="T14" fmla="*/ 0 w 506"/>
                <a:gd name="T15" fmla="*/ 0 h 163"/>
                <a:gd name="T16" fmla="*/ 0 w 506"/>
                <a:gd name="T17" fmla="*/ 0 h 163"/>
                <a:gd name="T18" fmla="*/ 0 w 506"/>
                <a:gd name="T19" fmla="*/ 0 h 163"/>
                <a:gd name="T20" fmla="*/ 0 w 506"/>
                <a:gd name="T21" fmla="*/ 0 h 163"/>
                <a:gd name="T22" fmla="*/ 0 w 506"/>
                <a:gd name="T23" fmla="*/ 0 h 163"/>
                <a:gd name="T24" fmla="*/ 0 w 506"/>
                <a:gd name="T25" fmla="*/ 0 h 163"/>
                <a:gd name="T26" fmla="*/ 0 w 506"/>
                <a:gd name="T27" fmla="*/ 0 h 1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6"/>
                <a:gd name="T43" fmla="*/ 0 h 163"/>
                <a:gd name="T44" fmla="*/ 506 w 506"/>
                <a:gd name="T45" fmla="*/ 163 h 1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6" h="163">
                  <a:moveTo>
                    <a:pt x="478" y="18"/>
                  </a:moveTo>
                  <a:lnTo>
                    <a:pt x="381" y="44"/>
                  </a:lnTo>
                  <a:lnTo>
                    <a:pt x="271" y="62"/>
                  </a:lnTo>
                  <a:lnTo>
                    <a:pt x="181" y="27"/>
                  </a:lnTo>
                  <a:lnTo>
                    <a:pt x="80" y="0"/>
                  </a:lnTo>
                  <a:lnTo>
                    <a:pt x="0" y="0"/>
                  </a:lnTo>
                  <a:lnTo>
                    <a:pt x="116" y="44"/>
                  </a:lnTo>
                  <a:lnTo>
                    <a:pt x="147" y="86"/>
                  </a:lnTo>
                  <a:lnTo>
                    <a:pt x="116" y="103"/>
                  </a:lnTo>
                  <a:lnTo>
                    <a:pt x="195" y="163"/>
                  </a:lnTo>
                  <a:lnTo>
                    <a:pt x="310" y="163"/>
                  </a:lnTo>
                  <a:lnTo>
                    <a:pt x="419" y="119"/>
                  </a:lnTo>
                  <a:lnTo>
                    <a:pt x="506" y="44"/>
                  </a:lnTo>
                  <a:lnTo>
                    <a:pt x="47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9" name="Freeform 2068">
              <a:extLst>
                <a:ext uri="{FF2B5EF4-FFF2-40B4-BE49-F238E27FC236}">
                  <a16:creationId xmlns:a16="http://schemas.microsoft.com/office/drawing/2014/main" id="{C19E33A8-AF59-2ED6-3E16-18FA56B1AE64}"/>
                </a:ext>
              </a:extLst>
            </p:cNvPr>
            <p:cNvSpPr>
              <a:spLocks/>
            </p:cNvSpPr>
            <p:nvPr/>
          </p:nvSpPr>
          <p:spPr bwMode="auto">
            <a:xfrm>
              <a:off x="1601" y="1817"/>
              <a:ext cx="131" cy="170"/>
            </a:xfrm>
            <a:custGeom>
              <a:avLst/>
              <a:gdLst>
                <a:gd name="T0" fmla="*/ 0 w 522"/>
                <a:gd name="T1" fmla="*/ 0 h 680"/>
                <a:gd name="T2" fmla="*/ 0 w 522"/>
                <a:gd name="T3" fmla="*/ 0 h 680"/>
                <a:gd name="T4" fmla="*/ 0 w 522"/>
                <a:gd name="T5" fmla="*/ 0 h 680"/>
                <a:gd name="T6" fmla="*/ 0 w 522"/>
                <a:gd name="T7" fmla="*/ 0 h 680"/>
                <a:gd name="T8" fmla="*/ 0 w 522"/>
                <a:gd name="T9" fmla="*/ 0 h 680"/>
                <a:gd name="T10" fmla="*/ 0 w 522"/>
                <a:gd name="T11" fmla="*/ 0 h 680"/>
                <a:gd name="T12" fmla="*/ 0 w 522"/>
                <a:gd name="T13" fmla="*/ 0 h 680"/>
                <a:gd name="T14" fmla="*/ 0 w 522"/>
                <a:gd name="T15" fmla="*/ 0 h 680"/>
                <a:gd name="T16" fmla="*/ 0 w 522"/>
                <a:gd name="T17" fmla="*/ 0 h 680"/>
                <a:gd name="T18" fmla="*/ 0 w 522"/>
                <a:gd name="T19" fmla="*/ 0 h 680"/>
                <a:gd name="T20" fmla="*/ 0 w 522"/>
                <a:gd name="T21" fmla="*/ 0 h 680"/>
                <a:gd name="T22" fmla="*/ 0 w 522"/>
                <a:gd name="T23" fmla="*/ 0 h 680"/>
                <a:gd name="T24" fmla="*/ 0 w 522"/>
                <a:gd name="T25" fmla="*/ 0 h 680"/>
                <a:gd name="T26" fmla="*/ 0 w 522"/>
                <a:gd name="T27" fmla="*/ 0 h 680"/>
                <a:gd name="T28" fmla="*/ 0 w 522"/>
                <a:gd name="T29" fmla="*/ 0 h 680"/>
                <a:gd name="T30" fmla="*/ 0 w 522"/>
                <a:gd name="T31" fmla="*/ 0 h 680"/>
                <a:gd name="T32" fmla="*/ 0 w 522"/>
                <a:gd name="T33" fmla="*/ 0 h 680"/>
                <a:gd name="T34" fmla="*/ 0 w 522"/>
                <a:gd name="T35" fmla="*/ 0 h 680"/>
                <a:gd name="T36" fmla="*/ 0 w 522"/>
                <a:gd name="T37" fmla="*/ 0 h 680"/>
                <a:gd name="T38" fmla="*/ 0 w 522"/>
                <a:gd name="T39" fmla="*/ 0 h 680"/>
                <a:gd name="T40" fmla="*/ 0 w 522"/>
                <a:gd name="T41" fmla="*/ 0 h 680"/>
                <a:gd name="T42" fmla="*/ 0 w 522"/>
                <a:gd name="T43" fmla="*/ 0 h 680"/>
                <a:gd name="T44" fmla="*/ 0 w 522"/>
                <a:gd name="T45" fmla="*/ 0 h 680"/>
                <a:gd name="T46" fmla="*/ 0 w 522"/>
                <a:gd name="T47" fmla="*/ 0 h 6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22"/>
                <a:gd name="T73" fmla="*/ 0 h 680"/>
                <a:gd name="T74" fmla="*/ 522 w 522"/>
                <a:gd name="T75" fmla="*/ 680 h 6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22" h="680">
                  <a:moveTo>
                    <a:pt x="61" y="319"/>
                  </a:moveTo>
                  <a:lnTo>
                    <a:pt x="30" y="382"/>
                  </a:lnTo>
                  <a:lnTo>
                    <a:pt x="36" y="428"/>
                  </a:lnTo>
                  <a:lnTo>
                    <a:pt x="95" y="454"/>
                  </a:lnTo>
                  <a:lnTo>
                    <a:pt x="148" y="482"/>
                  </a:lnTo>
                  <a:lnTo>
                    <a:pt x="244" y="572"/>
                  </a:lnTo>
                  <a:lnTo>
                    <a:pt x="374" y="586"/>
                  </a:lnTo>
                  <a:lnTo>
                    <a:pt x="468" y="572"/>
                  </a:lnTo>
                  <a:lnTo>
                    <a:pt x="500" y="513"/>
                  </a:lnTo>
                  <a:lnTo>
                    <a:pt x="500" y="441"/>
                  </a:lnTo>
                  <a:lnTo>
                    <a:pt x="434" y="165"/>
                  </a:lnTo>
                  <a:lnTo>
                    <a:pt x="413" y="0"/>
                  </a:lnTo>
                  <a:lnTo>
                    <a:pt x="468" y="236"/>
                  </a:lnTo>
                  <a:lnTo>
                    <a:pt x="522" y="441"/>
                  </a:lnTo>
                  <a:lnTo>
                    <a:pt x="522" y="496"/>
                  </a:lnTo>
                  <a:lnTo>
                    <a:pt x="489" y="586"/>
                  </a:lnTo>
                  <a:lnTo>
                    <a:pt x="420" y="631"/>
                  </a:lnTo>
                  <a:lnTo>
                    <a:pt x="307" y="680"/>
                  </a:lnTo>
                  <a:lnTo>
                    <a:pt x="178" y="660"/>
                  </a:lnTo>
                  <a:lnTo>
                    <a:pt x="109" y="572"/>
                  </a:lnTo>
                  <a:lnTo>
                    <a:pt x="76" y="513"/>
                  </a:lnTo>
                  <a:lnTo>
                    <a:pt x="16" y="454"/>
                  </a:lnTo>
                  <a:lnTo>
                    <a:pt x="0" y="382"/>
                  </a:lnTo>
                  <a:lnTo>
                    <a:pt x="61" y="3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0" name="Freeform 2069">
              <a:extLst>
                <a:ext uri="{FF2B5EF4-FFF2-40B4-BE49-F238E27FC236}">
                  <a16:creationId xmlns:a16="http://schemas.microsoft.com/office/drawing/2014/main" id="{E289EFA2-B31A-91BB-7BB1-A9A605C0E8DB}"/>
                </a:ext>
              </a:extLst>
            </p:cNvPr>
            <p:cNvSpPr>
              <a:spLocks/>
            </p:cNvSpPr>
            <p:nvPr/>
          </p:nvSpPr>
          <p:spPr bwMode="auto">
            <a:xfrm>
              <a:off x="1432" y="1231"/>
              <a:ext cx="397" cy="374"/>
            </a:xfrm>
            <a:custGeom>
              <a:avLst/>
              <a:gdLst>
                <a:gd name="T0" fmla="*/ 0 w 1587"/>
                <a:gd name="T1" fmla="*/ 0 h 1497"/>
                <a:gd name="T2" fmla="*/ 0 w 1587"/>
                <a:gd name="T3" fmla="*/ 0 h 1497"/>
                <a:gd name="T4" fmla="*/ 0 w 1587"/>
                <a:gd name="T5" fmla="*/ 0 h 1497"/>
                <a:gd name="T6" fmla="*/ 0 w 1587"/>
                <a:gd name="T7" fmla="*/ 0 h 1497"/>
                <a:gd name="T8" fmla="*/ 0 w 1587"/>
                <a:gd name="T9" fmla="*/ 0 h 1497"/>
                <a:gd name="T10" fmla="*/ 0 w 1587"/>
                <a:gd name="T11" fmla="*/ 0 h 1497"/>
                <a:gd name="T12" fmla="*/ 0 w 1587"/>
                <a:gd name="T13" fmla="*/ 0 h 1497"/>
                <a:gd name="T14" fmla="*/ 0 w 1587"/>
                <a:gd name="T15" fmla="*/ 0 h 1497"/>
                <a:gd name="T16" fmla="*/ 0 w 1587"/>
                <a:gd name="T17" fmla="*/ 0 h 1497"/>
                <a:gd name="T18" fmla="*/ 0 w 1587"/>
                <a:gd name="T19" fmla="*/ 0 h 1497"/>
                <a:gd name="T20" fmla="*/ 0 w 1587"/>
                <a:gd name="T21" fmla="*/ 0 h 1497"/>
                <a:gd name="T22" fmla="*/ 0 w 1587"/>
                <a:gd name="T23" fmla="*/ 0 h 1497"/>
                <a:gd name="T24" fmla="*/ 0 w 1587"/>
                <a:gd name="T25" fmla="*/ 0 h 1497"/>
                <a:gd name="T26" fmla="*/ 0 w 1587"/>
                <a:gd name="T27" fmla="*/ 0 h 1497"/>
                <a:gd name="T28" fmla="*/ 0 w 1587"/>
                <a:gd name="T29" fmla="*/ 0 h 1497"/>
                <a:gd name="T30" fmla="*/ 0 w 1587"/>
                <a:gd name="T31" fmla="*/ 0 h 1497"/>
                <a:gd name="T32" fmla="*/ 0 w 1587"/>
                <a:gd name="T33" fmla="*/ 0 h 1497"/>
                <a:gd name="T34" fmla="*/ 0 w 1587"/>
                <a:gd name="T35" fmla="*/ 0 h 1497"/>
                <a:gd name="T36" fmla="*/ 0 w 1587"/>
                <a:gd name="T37" fmla="*/ 0 h 1497"/>
                <a:gd name="T38" fmla="*/ 0 w 1587"/>
                <a:gd name="T39" fmla="*/ 0 h 1497"/>
                <a:gd name="T40" fmla="*/ 0 w 1587"/>
                <a:gd name="T41" fmla="*/ 0 h 1497"/>
                <a:gd name="T42" fmla="*/ 0 w 1587"/>
                <a:gd name="T43" fmla="*/ 0 h 1497"/>
                <a:gd name="T44" fmla="*/ 0 w 1587"/>
                <a:gd name="T45" fmla="*/ 0 h 1497"/>
                <a:gd name="T46" fmla="*/ 0 w 1587"/>
                <a:gd name="T47" fmla="*/ 0 h 1497"/>
                <a:gd name="T48" fmla="*/ 0 w 1587"/>
                <a:gd name="T49" fmla="*/ 0 h 1497"/>
                <a:gd name="T50" fmla="*/ 0 w 1587"/>
                <a:gd name="T51" fmla="*/ 0 h 1497"/>
                <a:gd name="T52" fmla="*/ 0 w 1587"/>
                <a:gd name="T53" fmla="*/ 0 h 1497"/>
                <a:gd name="T54" fmla="*/ 0 w 1587"/>
                <a:gd name="T55" fmla="*/ 0 h 1497"/>
                <a:gd name="T56" fmla="*/ 0 w 1587"/>
                <a:gd name="T57" fmla="*/ 0 h 1497"/>
                <a:gd name="T58" fmla="*/ 0 w 1587"/>
                <a:gd name="T59" fmla="*/ 0 h 1497"/>
                <a:gd name="T60" fmla="*/ 0 w 1587"/>
                <a:gd name="T61" fmla="*/ 0 h 1497"/>
                <a:gd name="T62" fmla="*/ 0 w 1587"/>
                <a:gd name="T63" fmla="*/ 0 h 1497"/>
                <a:gd name="T64" fmla="*/ 0 w 1587"/>
                <a:gd name="T65" fmla="*/ 0 h 1497"/>
                <a:gd name="T66" fmla="*/ 0 w 1587"/>
                <a:gd name="T67" fmla="*/ 0 h 1497"/>
                <a:gd name="T68" fmla="*/ 0 w 1587"/>
                <a:gd name="T69" fmla="*/ 0 h 1497"/>
                <a:gd name="T70" fmla="*/ 0 w 1587"/>
                <a:gd name="T71" fmla="*/ 0 h 1497"/>
                <a:gd name="T72" fmla="*/ 0 w 1587"/>
                <a:gd name="T73" fmla="*/ 0 h 1497"/>
                <a:gd name="T74" fmla="*/ 0 w 1587"/>
                <a:gd name="T75" fmla="*/ 0 h 1497"/>
                <a:gd name="T76" fmla="*/ 0 w 1587"/>
                <a:gd name="T77" fmla="*/ 0 h 1497"/>
                <a:gd name="T78" fmla="*/ 0 w 1587"/>
                <a:gd name="T79" fmla="*/ 0 h 1497"/>
                <a:gd name="T80" fmla="*/ 0 w 1587"/>
                <a:gd name="T81" fmla="*/ 0 h 1497"/>
                <a:gd name="T82" fmla="*/ 0 w 1587"/>
                <a:gd name="T83" fmla="*/ 0 h 1497"/>
                <a:gd name="T84" fmla="*/ 0 w 1587"/>
                <a:gd name="T85" fmla="*/ 0 h 1497"/>
                <a:gd name="T86" fmla="*/ 0 w 1587"/>
                <a:gd name="T87" fmla="*/ 0 h 1497"/>
                <a:gd name="T88" fmla="*/ 0 w 1587"/>
                <a:gd name="T89" fmla="*/ 0 h 1497"/>
                <a:gd name="T90" fmla="*/ 0 w 1587"/>
                <a:gd name="T91" fmla="*/ 0 h 1497"/>
                <a:gd name="T92" fmla="*/ 0 w 1587"/>
                <a:gd name="T93" fmla="*/ 0 h 1497"/>
                <a:gd name="T94" fmla="*/ 0 w 1587"/>
                <a:gd name="T95" fmla="*/ 0 h 1497"/>
                <a:gd name="T96" fmla="*/ 0 w 1587"/>
                <a:gd name="T97" fmla="*/ 0 h 1497"/>
                <a:gd name="T98" fmla="*/ 0 w 1587"/>
                <a:gd name="T99" fmla="*/ 0 h 1497"/>
                <a:gd name="T100" fmla="*/ 0 w 1587"/>
                <a:gd name="T101" fmla="*/ 0 h 1497"/>
                <a:gd name="T102" fmla="*/ 0 w 1587"/>
                <a:gd name="T103" fmla="*/ 0 h 1497"/>
                <a:gd name="T104" fmla="*/ 0 w 1587"/>
                <a:gd name="T105" fmla="*/ 0 h 1497"/>
                <a:gd name="T106" fmla="*/ 0 w 1587"/>
                <a:gd name="T107" fmla="*/ 0 h 1497"/>
                <a:gd name="T108" fmla="*/ 0 w 1587"/>
                <a:gd name="T109" fmla="*/ 0 h 1497"/>
                <a:gd name="T110" fmla="*/ 0 w 1587"/>
                <a:gd name="T111" fmla="*/ 0 h 1497"/>
                <a:gd name="T112" fmla="*/ 0 w 1587"/>
                <a:gd name="T113" fmla="*/ 0 h 1497"/>
                <a:gd name="T114" fmla="*/ 0 w 1587"/>
                <a:gd name="T115" fmla="*/ 0 h 1497"/>
                <a:gd name="T116" fmla="*/ 0 w 1587"/>
                <a:gd name="T117" fmla="*/ 0 h 1497"/>
                <a:gd name="T118" fmla="*/ 0 w 1587"/>
                <a:gd name="T119" fmla="*/ 0 h 149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87"/>
                <a:gd name="T181" fmla="*/ 0 h 1497"/>
                <a:gd name="T182" fmla="*/ 1587 w 1587"/>
                <a:gd name="T183" fmla="*/ 1497 h 149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87" h="1497">
                  <a:moveTo>
                    <a:pt x="1545" y="1079"/>
                  </a:moveTo>
                  <a:lnTo>
                    <a:pt x="1398" y="1270"/>
                  </a:lnTo>
                  <a:lnTo>
                    <a:pt x="963" y="1497"/>
                  </a:lnTo>
                  <a:lnTo>
                    <a:pt x="816" y="1497"/>
                  </a:lnTo>
                  <a:lnTo>
                    <a:pt x="1006" y="1351"/>
                  </a:lnTo>
                  <a:lnTo>
                    <a:pt x="776" y="1351"/>
                  </a:lnTo>
                  <a:lnTo>
                    <a:pt x="1107" y="1179"/>
                  </a:lnTo>
                  <a:lnTo>
                    <a:pt x="583" y="1276"/>
                  </a:lnTo>
                  <a:lnTo>
                    <a:pt x="435" y="1276"/>
                  </a:lnTo>
                  <a:lnTo>
                    <a:pt x="489" y="1168"/>
                  </a:lnTo>
                  <a:lnTo>
                    <a:pt x="467" y="1251"/>
                  </a:lnTo>
                  <a:lnTo>
                    <a:pt x="591" y="1251"/>
                  </a:lnTo>
                  <a:lnTo>
                    <a:pt x="1158" y="1096"/>
                  </a:lnTo>
                  <a:lnTo>
                    <a:pt x="805" y="1055"/>
                  </a:lnTo>
                  <a:lnTo>
                    <a:pt x="1086" y="977"/>
                  </a:lnTo>
                  <a:lnTo>
                    <a:pt x="1398" y="977"/>
                  </a:lnTo>
                  <a:lnTo>
                    <a:pt x="984" y="861"/>
                  </a:lnTo>
                  <a:lnTo>
                    <a:pt x="1377" y="875"/>
                  </a:lnTo>
                  <a:lnTo>
                    <a:pt x="1301" y="777"/>
                  </a:lnTo>
                  <a:lnTo>
                    <a:pt x="1062" y="667"/>
                  </a:lnTo>
                  <a:lnTo>
                    <a:pt x="992" y="524"/>
                  </a:lnTo>
                  <a:lnTo>
                    <a:pt x="1236" y="608"/>
                  </a:lnTo>
                  <a:lnTo>
                    <a:pt x="1071" y="409"/>
                  </a:lnTo>
                  <a:lnTo>
                    <a:pt x="816" y="326"/>
                  </a:lnTo>
                  <a:lnTo>
                    <a:pt x="1012" y="278"/>
                  </a:lnTo>
                  <a:lnTo>
                    <a:pt x="832" y="141"/>
                  </a:lnTo>
                  <a:lnTo>
                    <a:pt x="654" y="126"/>
                  </a:lnTo>
                  <a:lnTo>
                    <a:pt x="532" y="182"/>
                  </a:lnTo>
                  <a:lnTo>
                    <a:pt x="903" y="596"/>
                  </a:lnTo>
                  <a:lnTo>
                    <a:pt x="738" y="524"/>
                  </a:lnTo>
                  <a:lnTo>
                    <a:pt x="832" y="733"/>
                  </a:lnTo>
                  <a:lnTo>
                    <a:pt x="718" y="710"/>
                  </a:lnTo>
                  <a:lnTo>
                    <a:pt x="855" y="875"/>
                  </a:lnTo>
                  <a:lnTo>
                    <a:pt x="568" y="894"/>
                  </a:lnTo>
                  <a:lnTo>
                    <a:pt x="309" y="994"/>
                  </a:lnTo>
                  <a:lnTo>
                    <a:pt x="359" y="608"/>
                  </a:lnTo>
                  <a:lnTo>
                    <a:pt x="309" y="510"/>
                  </a:lnTo>
                  <a:lnTo>
                    <a:pt x="0" y="383"/>
                  </a:lnTo>
                  <a:lnTo>
                    <a:pt x="228" y="365"/>
                  </a:lnTo>
                  <a:lnTo>
                    <a:pt x="602" y="583"/>
                  </a:lnTo>
                  <a:lnTo>
                    <a:pt x="697" y="583"/>
                  </a:lnTo>
                  <a:lnTo>
                    <a:pt x="625" y="350"/>
                  </a:lnTo>
                  <a:lnTo>
                    <a:pt x="241" y="41"/>
                  </a:lnTo>
                  <a:lnTo>
                    <a:pt x="82" y="41"/>
                  </a:lnTo>
                  <a:lnTo>
                    <a:pt x="262" y="0"/>
                  </a:lnTo>
                  <a:lnTo>
                    <a:pt x="882" y="67"/>
                  </a:lnTo>
                  <a:lnTo>
                    <a:pt x="1134" y="250"/>
                  </a:lnTo>
                  <a:lnTo>
                    <a:pt x="1114" y="350"/>
                  </a:lnTo>
                  <a:lnTo>
                    <a:pt x="1377" y="484"/>
                  </a:lnTo>
                  <a:lnTo>
                    <a:pt x="1301" y="534"/>
                  </a:lnTo>
                  <a:lnTo>
                    <a:pt x="1417" y="549"/>
                  </a:lnTo>
                  <a:lnTo>
                    <a:pt x="1352" y="583"/>
                  </a:lnTo>
                  <a:lnTo>
                    <a:pt x="1476" y="667"/>
                  </a:lnTo>
                  <a:lnTo>
                    <a:pt x="1398" y="684"/>
                  </a:lnTo>
                  <a:lnTo>
                    <a:pt x="1508" y="793"/>
                  </a:lnTo>
                  <a:lnTo>
                    <a:pt x="1500" y="875"/>
                  </a:lnTo>
                  <a:lnTo>
                    <a:pt x="1417" y="894"/>
                  </a:lnTo>
                  <a:lnTo>
                    <a:pt x="1454" y="970"/>
                  </a:lnTo>
                  <a:lnTo>
                    <a:pt x="1587" y="1010"/>
                  </a:lnTo>
                  <a:lnTo>
                    <a:pt x="1545" y="10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1" name="Freeform 2070">
              <a:extLst>
                <a:ext uri="{FF2B5EF4-FFF2-40B4-BE49-F238E27FC236}">
                  <a16:creationId xmlns:a16="http://schemas.microsoft.com/office/drawing/2014/main" id="{24AF3CFA-D15B-BF2A-0142-17126654D562}"/>
                </a:ext>
              </a:extLst>
            </p:cNvPr>
            <p:cNvSpPr>
              <a:spLocks/>
            </p:cNvSpPr>
            <p:nvPr/>
          </p:nvSpPr>
          <p:spPr bwMode="auto">
            <a:xfrm>
              <a:off x="1741" y="1294"/>
              <a:ext cx="144" cy="379"/>
            </a:xfrm>
            <a:custGeom>
              <a:avLst/>
              <a:gdLst>
                <a:gd name="T0" fmla="*/ 0 w 576"/>
                <a:gd name="T1" fmla="*/ 0 h 1517"/>
                <a:gd name="T2" fmla="*/ 0 w 576"/>
                <a:gd name="T3" fmla="*/ 0 h 1517"/>
                <a:gd name="T4" fmla="*/ 0 w 576"/>
                <a:gd name="T5" fmla="*/ 0 h 1517"/>
                <a:gd name="T6" fmla="*/ 0 w 576"/>
                <a:gd name="T7" fmla="*/ 0 h 1517"/>
                <a:gd name="T8" fmla="*/ 0 w 576"/>
                <a:gd name="T9" fmla="*/ 0 h 1517"/>
                <a:gd name="T10" fmla="*/ 0 w 576"/>
                <a:gd name="T11" fmla="*/ 0 h 1517"/>
                <a:gd name="T12" fmla="*/ 0 w 576"/>
                <a:gd name="T13" fmla="*/ 0 h 1517"/>
                <a:gd name="T14" fmla="*/ 0 w 576"/>
                <a:gd name="T15" fmla="*/ 0 h 1517"/>
                <a:gd name="T16" fmla="*/ 0 w 576"/>
                <a:gd name="T17" fmla="*/ 0 h 1517"/>
                <a:gd name="T18" fmla="*/ 0 w 576"/>
                <a:gd name="T19" fmla="*/ 0 h 1517"/>
                <a:gd name="T20" fmla="*/ 0 w 576"/>
                <a:gd name="T21" fmla="*/ 0 h 1517"/>
                <a:gd name="T22" fmla="*/ 0 w 576"/>
                <a:gd name="T23" fmla="*/ 0 h 1517"/>
                <a:gd name="T24" fmla="*/ 0 w 576"/>
                <a:gd name="T25" fmla="*/ 0 h 1517"/>
                <a:gd name="T26" fmla="*/ 0 w 576"/>
                <a:gd name="T27" fmla="*/ 0 h 1517"/>
                <a:gd name="T28" fmla="*/ 0 w 576"/>
                <a:gd name="T29" fmla="*/ 0 h 1517"/>
                <a:gd name="T30" fmla="*/ 0 w 576"/>
                <a:gd name="T31" fmla="*/ 0 h 1517"/>
                <a:gd name="T32" fmla="*/ 0 w 576"/>
                <a:gd name="T33" fmla="*/ 0 h 1517"/>
                <a:gd name="T34" fmla="*/ 0 w 576"/>
                <a:gd name="T35" fmla="*/ 0 h 1517"/>
                <a:gd name="T36" fmla="*/ 0 w 576"/>
                <a:gd name="T37" fmla="*/ 0 h 1517"/>
                <a:gd name="T38" fmla="*/ 0 w 576"/>
                <a:gd name="T39" fmla="*/ 0 h 1517"/>
                <a:gd name="T40" fmla="*/ 0 w 576"/>
                <a:gd name="T41" fmla="*/ 0 h 1517"/>
                <a:gd name="T42" fmla="*/ 0 w 576"/>
                <a:gd name="T43" fmla="*/ 0 h 1517"/>
                <a:gd name="T44" fmla="*/ 0 w 576"/>
                <a:gd name="T45" fmla="*/ 0 h 1517"/>
                <a:gd name="T46" fmla="*/ 0 w 576"/>
                <a:gd name="T47" fmla="*/ 0 h 15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76"/>
                <a:gd name="T73" fmla="*/ 0 h 1517"/>
                <a:gd name="T74" fmla="*/ 576 w 576"/>
                <a:gd name="T75" fmla="*/ 1517 h 15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76" h="1517">
                  <a:moveTo>
                    <a:pt x="0" y="0"/>
                  </a:moveTo>
                  <a:lnTo>
                    <a:pt x="162" y="41"/>
                  </a:lnTo>
                  <a:lnTo>
                    <a:pt x="381" y="315"/>
                  </a:lnTo>
                  <a:lnTo>
                    <a:pt x="483" y="519"/>
                  </a:lnTo>
                  <a:lnTo>
                    <a:pt x="576" y="657"/>
                  </a:lnTo>
                  <a:lnTo>
                    <a:pt x="568" y="790"/>
                  </a:lnTo>
                  <a:lnTo>
                    <a:pt x="464" y="898"/>
                  </a:lnTo>
                  <a:lnTo>
                    <a:pt x="460" y="1085"/>
                  </a:lnTo>
                  <a:lnTo>
                    <a:pt x="359" y="1414"/>
                  </a:lnTo>
                  <a:lnTo>
                    <a:pt x="338" y="1517"/>
                  </a:lnTo>
                  <a:lnTo>
                    <a:pt x="338" y="1132"/>
                  </a:lnTo>
                  <a:lnTo>
                    <a:pt x="338" y="898"/>
                  </a:lnTo>
                  <a:lnTo>
                    <a:pt x="316" y="790"/>
                  </a:lnTo>
                  <a:lnTo>
                    <a:pt x="460" y="790"/>
                  </a:lnTo>
                  <a:lnTo>
                    <a:pt x="525" y="685"/>
                  </a:lnTo>
                  <a:lnTo>
                    <a:pt x="412" y="644"/>
                  </a:lnTo>
                  <a:lnTo>
                    <a:pt x="489" y="611"/>
                  </a:lnTo>
                  <a:lnTo>
                    <a:pt x="328" y="483"/>
                  </a:lnTo>
                  <a:lnTo>
                    <a:pt x="424" y="460"/>
                  </a:lnTo>
                  <a:lnTo>
                    <a:pt x="272" y="299"/>
                  </a:lnTo>
                  <a:lnTo>
                    <a:pt x="283" y="234"/>
                  </a:lnTo>
                  <a:lnTo>
                    <a:pt x="141" y="133"/>
                  </a:lnTo>
                  <a:lnTo>
                    <a:pt x="116" y="6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2" name="Freeform 2071">
              <a:extLst>
                <a:ext uri="{FF2B5EF4-FFF2-40B4-BE49-F238E27FC236}">
                  <a16:creationId xmlns:a16="http://schemas.microsoft.com/office/drawing/2014/main" id="{E57C20E7-B1BF-83BE-3460-53F5FF80EFF2}"/>
                </a:ext>
              </a:extLst>
            </p:cNvPr>
            <p:cNvSpPr>
              <a:spLocks/>
            </p:cNvSpPr>
            <p:nvPr/>
          </p:nvSpPr>
          <p:spPr bwMode="auto">
            <a:xfrm>
              <a:off x="1365" y="1409"/>
              <a:ext cx="155" cy="160"/>
            </a:xfrm>
            <a:custGeom>
              <a:avLst/>
              <a:gdLst>
                <a:gd name="T0" fmla="*/ 0 w 622"/>
                <a:gd name="T1" fmla="*/ 0 h 641"/>
                <a:gd name="T2" fmla="*/ 0 w 622"/>
                <a:gd name="T3" fmla="*/ 0 h 641"/>
                <a:gd name="T4" fmla="*/ 0 w 622"/>
                <a:gd name="T5" fmla="*/ 0 h 641"/>
                <a:gd name="T6" fmla="*/ 0 w 622"/>
                <a:gd name="T7" fmla="*/ 0 h 641"/>
                <a:gd name="T8" fmla="*/ 0 w 622"/>
                <a:gd name="T9" fmla="*/ 0 h 641"/>
                <a:gd name="T10" fmla="*/ 0 w 622"/>
                <a:gd name="T11" fmla="*/ 0 h 641"/>
                <a:gd name="T12" fmla="*/ 0 w 622"/>
                <a:gd name="T13" fmla="*/ 0 h 641"/>
                <a:gd name="T14" fmla="*/ 0 w 622"/>
                <a:gd name="T15" fmla="*/ 0 h 641"/>
                <a:gd name="T16" fmla="*/ 0 w 622"/>
                <a:gd name="T17" fmla="*/ 0 h 641"/>
                <a:gd name="T18" fmla="*/ 0 w 622"/>
                <a:gd name="T19" fmla="*/ 0 h 6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2"/>
                <a:gd name="T31" fmla="*/ 0 h 641"/>
                <a:gd name="T32" fmla="*/ 622 w 622"/>
                <a:gd name="T33" fmla="*/ 641 h 6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2" h="641">
                  <a:moveTo>
                    <a:pt x="622" y="0"/>
                  </a:moveTo>
                  <a:lnTo>
                    <a:pt x="454" y="345"/>
                  </a:lnTo>
                  <a:lnTo>
                    <a:pt x="333" y="426"/>
                  </a:lnTo>
                  <a:lnTo>
                    <a:pt x="113" y="528"/>
                  </a:lnTo>
                  <a:lnTo>
                    <a:pt x="0" y="641"/>
                  </a:lnTo>
                  <a:lnTo>
                    <a:pt x="148" y="560"/>
                  </a:lnTo>
                  <a:lnTo>
                    <a:pt x="378" y="498"/>
                  </a:lnTo>
                  <a:lnTo>
                    <a:pt x="511" y="386"/>
                  </a:lnTo>
                  <a:lnTo>
                    <a:pt x="583" y="284"/>
                  </a:lnTo>
                  <a:lnTo>
                    <a:pt x="6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3" name="Freeform 2072">
              <a:extLst>
                <a:ext uri="{FF2B5EF4-FFF2-40B4-BE49-F238E27FC236}">
                  <a16:creationId xmlns:a16="http://schemas.microsoft.com/office/drawing/2014/main" id="{FA909262-79A3-F66F-6730-C160F861A8C8}"/>
                </a:ext>
              </a:extLst>
            </p:cNvPr>
            <p:cNvSpPr>
              <a:spLocks/>
            </p:cNvSpPr>
            <p:nvPr/>
          </p:nvSpPr>
          <p:spPr bwMode="auto">
            <a:xfrm>
              <a:off x="1188" y="1434"/>
              <a:ext cx="242" cy="281"/>
            </a:xfrm>
            <a:custGeom>
              <a:avLst/>
              <a:gdLst>
                <a:gd name="T0" fmla="*/ 0 w 967"/>
                <a:gd name="T1" fmla="*/ 0 h 1125"/>
                <a:gd name="T2" fmla="*/ 0 w 967"/>
                <a:gd name="T3" fmla="*/ 0 h 1125"/>
                <a:gd name="T4" fmla="*/ 0 w 967"/>
                <a:gd name="T5" fmla="*/ 0 h 1125"/>
                <a:gd name="T6" fmla="*/ 0 w 967"/>
                <a:gd name="T7" fmla="*/ 0 h 1125"/>
                <a:gd name="T8" fmla="*/ 0 w 967"/>
                <a:gd name="T9" fmla="*/ 0 h 1125"/>
                <a:gd name="T10" fmla="*/ 0 w 967"/>
                <a:gd name="T11" fmla="*/ 0 h 1125"/>
                <a:gd name="T12" fmla="*/ 0 w 967"/>
                <a:gd name="T13" fmla="*/ 0 h 1125"/>
                <a:gd name="T14" fmla="*/ 0 w 967"/>
                <a:gd name="T15" fmla="*/ 0 h 1125"/>
                <a:gd name="T16" fmla="*/ 0 w 967"/>
                <a:gd name="T17" fmla="*/ 0 h 1125"/>
                <a:gd name="T18" fmla="*/ 0 w 967"/>
                <a:gd name="T19" fmla="*/ 0 h 1125"/>
                <a:gd name="T20" fmla="*/ 0 w 967"/>
                <a:gd name="T21" fmla="*/ 0 h 1125"/>
                <a:gd name="T22" fmla="*/ 0 w 967"/>
                <a:gd name="T23" fmla="*/ 0 h 1125"/>
                <a:gd name="T24" fmla="*/ 0 w 967"/>
                <a:gd name="T25" fmla="*/ 0 h 1125"/>
                <a:gd name="T26" fmla="*/ 0 w 967"/>
                <a:gd name="T27" fmla="*/ 0 h 1125"/>
                <a:gd name="T28" fmla="*/ 0 w 967"/>
                <a:gd name="T29" fmla="*/ 0 h 1125"/>
                <a:gd name="T30" fmla="*/ 0 w 967"/>
                <a:gd name="T31" fmla="*/ 0 h 1125"/>
                <a:gd name="T32" fmla="*/ 0 w 967"/>
                <a:gd name="T33" fmla="*/ 0 h 1125"/>
                <a:gd name="T34" fmla="*/ 0 w 967"/>
                <a:gd name="T35" fmla="*/ 0 h 1125"/>
                <a:gd name="T36" fmla="*/ 0 w 967"/>
                <a:gd name="T37" fmla="*/ 0 h 1125"/>
                <a:gd name="T38" fmla="*/ 0 w 967"/>
                <a:gd name="T39" fmla="*/ 0 h 1125"/>
                <a:gd name="T40" fmla="*/ 0 w 967"/>
                <a:gd name="T41" fmla="*/ 0 h 1125"/>
                <a:gd name="T42" fmla="*/ 0 w 967"/>
                <a:gd name="T43" fmla="*/ 0 h 1125"/>
                <a:gd name="T44" fmla="*/ 0 w 967"/>
                <a:gd name="T45" fmla="*/ 0 h 1125"/>
                <a:gd name="T46" fmla="*/ 0 w 967"/>
                <a:gd name="T47" fmla="*/ 0 h 1125"/>
                <a:gd name="T48" fmla="*/ 0 w 967"/>
                <a:gd name="T49" fmla="*/ 0 h 1125"/>
                <a:gd name="T50" fmla="*/ 0 w 967"/>
                <a:gd name="T51" fmla="*/ 0 h 1125"/>
                <a:gd name="T52" fmla="*/ 0 w 967"/>
                <a:gd name="T53" fmla="*/ 0 h 1125"/>
                <a:gd name="T54" fmla="*/ 0 w 967"/>
                <a:gd name="T55" fmla="*/ 0 h 1125"/>
                <a:gd name="T56" fmla="*/ 0 w 967"/>
                <a:gd name="T57" fmla="*/ 0 h 1125"/>
                <a:gd name="T58" fmla="*/ 0 w 967"/>
                <a:gd name="T59" fmla="*/ 0 h 1125"/>
                <a:gd name="T60" fmla="*/ 0 w 967"/>
                <a:gd name="T61" fmla="*/ 0 h 1125"/>
                <a:gd name="T62" fmla="*/ 0 w 967"/>
                <a:gd name="T63" fmla="*/ 0 h 1125"/>
                <a:gd name="T64" fmla="*/ 0 w 967"/>
                <a:gd name="T65" fmla="*/ 0 h 1125"/>
                <a:gd name="T66" fmla="*/ 0 w 967"/>
                <a:gd name="T67" fmla="*/ 0 h 1125"/>
                <a:gd name="T68" fmla="*/ 0 w 967"/>
                <a:gd name="T69" fmla="*/ 0 h 11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67"/>
                <a:gd name="T106" fmla="*/ 0 h 1125"/>
                <a:gd name="T107" fmla="*/ 967 w 967"/>
                <a:gd name="T108" fmla="*/ 1125 h 11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67" h="1125">
                  <a:moveTo>
                    <a:pt x="854" y="0"/>
                  </a:moveTo>
                  <a:lnTo>
                    <a:pt x="854" y="85"/>
                  </a:lnTo>
                  <a:lnTo>
                    <a:pt x="877" y="126"/>
                  </a:lnTo>
                  <a:lnTo>
                    <a:pt x="967" y="185"/>
                  </a:lnTo>
                  <a:lnTo>
                    <a:pt x="888" y="185"/>
                  </a:lnTo>
                  <a:lnTo>
                    <a:pt x="789" y="246"/>
                  </a:lnTo>
                  <a:lnTo>
                    <a:pt x="686" y="359"/>
                  </a:lnTo>
                  <a:lnTo>
                    <a:pt x="660" y="442"/>
                  </a:lnTo>
                  <a:lnTo>
                    <a:pt x="660" y="514"/>
                  </a:lnTo>
                  <a:lnTo>
                    <a:pt x="706" y="542"/>
                  </a:lnTo>
                  <a:lnTo>
                    <a:pt x="888" y="442"/>
                  </a:lnTo>
                  <a:lnTo>
                    <a:pt x="809" y="602"/>
                  </a:lnTo>
                  <a:lnTo>
                    <a:pt x="917" y="573"/>
                  </a:lnTo>
                  <a:lnTo>
                    <a:pt x="888" y="705"/>
                  </a:lnTo>
                  <a:lnTo>
                    <a:pt x="888" y="838"/>
                  </a:lnTo>
                  <a:lnTo>
                    <a:pt x="755" y="958"/>
                  </a:lnTo>
                  <a:lnTo>
                    <a:pt x="746" y="1125"/>
                  </a:lnTo>
                  <a:lnTo>
                    <a:pt x="686" y="1113"/>
                  </a:lnTo>
                  <a:lnTo>
                    <a:pt x="538" y="941"/>
                  </a:lnTo>
                  <a:lnTo>
                    <a:pt x="470" y="899"/>
                  </a:lnTo>
                  <a:lnTo>
                    <a:pt x="400" y="899"/>
                  </a:lnTo>
                  <a:lnTo>
                    <a:pt x="480" y="869"/>
                  </a:lnTo>
                  <a:lnTo>
                    <a:pt x="522" y="855"/>
                  </a:lnTo>
                  <a:lnTo>
                    <a:pt x="480" y="542"/>
                  </a:lnTo>
                  <a:lnTo>
                    <a:pt x="355" y="710"/>
                  </a:lnTo>
                  <a:lnTo>
                    <a:pt x="173" y="789"/>
                  </a:lnTo>
                  <a:lnTo>
                    <a:pt x="0" y="813"/>
                  </a:lnTo>
                  <a:lnTo>
                    <a:pt x="203" y="744"/>
                  </a:lnTo>
                  <a:lnTo>
                    <a:pt x="341" y="671"/>
                  </a:lnTo>
                  <a:lnTo>
                    <a:pt x="427" y="542"/>
                  </a:lnTo>
                  <a:lnTo>
                    <a:pt x="569" y="359"/>
                  </a:lnTo>
                  <a:lnTo>
                    <a:pt x="723" y="201"/>
                  </a:lnTo>
                  <a:lnTo>
                    <a:pt x="819" y="145"/>
                  </a:lnTo>
                  <a:lnTo>
                    <a:pt x="828" y="98"/>
                  </a:lnTo>
                  <a:lnTo>
                    <a:pt x="8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4" name="Freeform 2073">
              <a:extLst>
                <a:ext uri="{FF2B5EF4-FFF2-40B4-BE49-F238E27FC236}">
                  <a16:creationId xmlns:a16="http://schemas.microsoft.com/office/drawing/2014/main" id="{6959D16E-95D8-7C4B-C6AB-2CDF3DB0F452}"/>
                </a:ext>
              </a:extLst>
            </p:cNvPr>
            <p:cNvSpPr>
              <a:spLocks/>
            </p:cNvSpPr>
            <p:nvPr/>
          </p:nvSpPr>
          <p:spPr bwMode="auto">
            <a:xfrm>
              <a:off x="1412" y="1368"/>
              <a:ext cx="75" cy="45"/>
            </a:xfrm>
            <a:custGeom>
              <a:avLst/>
              <a:gdLst>
                <a:gd name="T0" fmla="*/ 0 w 298"/>
                <a:gd name="T1" fmla="*/ 0 h 177"/>
                <a:gd name="T2" fmla="*/ 0 w 298"/>
                <a:gd name="T3" fmla="*/ 0 h 177"/>
                <a:gd name="T4" fmla="*/ 0 w 298"/>
                <a:gd name="T5" fmla="*/ 0 h 177"/>
                <a:gd name="T6" fmla="*/ 0 w 298"/>
                <a:gd name="T7" fmla="*/ 0 h 177"/>
                <a:gd name="T8" fmla="*/ 0 w 298"/>
                <a:gd name="T9" fmla="*/ 0 h 177"/>
                <a:gd name="T10" fmla="*/ 0 w 298"/>
                <a:gd name="T11" fmla="*/ 0 h 177"/>
                <a:gd name="T12" fmla="*/ 0 60000 65536"/>
                <a:gd name="T13" fmla="*/ 0 60000 65536"/>
                <a:gd name="T14" fmla="*/ 0 60000 65536"/>
                <a:gd name="T15" fmla="*/ 0 60000 65536"/>
                <a:gd name="T16" fmla="*/ 0 60000 65536"/>
                <a:gd name="T17" fmla="*/ 0 60000 65536"/>
                <a:gd name="T18" fmla="*/ 0 w 298"/>
                <a:gd name="T19" fmla="*/ 0 h 177"/>
                <a:gd name="T20" fmla="*/ 298 w 298"/>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298" h="177">
                  <a:moveTo>
                    <a:pt x="223" y="177"/>
                  </a:moveTo>
                  <a:lnTo>
                    <a:pt x="298" y="101"/>
                  </a:lnTo>
                  <a:lnTo>
                    <a:pt x="205" y="101"/>
                  </a:lnTo>
                  <a:lnTo>
                    <a:pt x="0" y="0"/>
                  </a:lnTo>
                  <a:lnTo>
                    <a:pt x="0" y="47"/>
                  </a:lnTo>
                  <a:lnTo>
                    <a:pt x="223" y="1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5" name="Freeform 2074">
              <a:extLst>
                <a:ext uri="{FF2B5EF4-FFF2-40B4-BE49-F238E27FC236}">
                  <a16:creationId xmlns:a16="http://schemas.microsoft.com/office/drawing/2014/main" id="{7A7A8E77-89E0-7A57-F3E3-09748B766EA6}"/>
                </a:ext>
              </a:extLst>
            </p:cNvPr>
            <p:cNvSpPr>
              <a:spLocks/>
            </p:cNvSpPr>
            <p:nvPr/>
          </p:nvSpPr>
          <p:spPr bwMode="auto">
            <a:xfrm>
              <a:off x="1342" y="1244"/>
              <a:ext cx="88" cy="33"/>
            </a:xfrm>
            <a:custGeom>
              <a:avLst/>
              <a:gdLst>
                <a:gd name="T0" fmla="*/ 0 w 352"/>
                <a:gd name="T1" fmla="*/ 0 h 133"/>
                <a:gd name="T2" fmla="*/ 0 w 352"/>
                <a:gd name="T3" fmla="*/ 0 h 133"/>
                <a:gd name="T4" fmla="*/ 0 w 352"/>
                <a:gd name="T5" fmla="*/ 0 h 133"/>
                <a:gd name="T6" fmla="*/ 0 w 352"/>
                <a:gd name="T7" fmla="*/ 0 h 133"/>
                <a:gd name="T8" fmla="*/ 0 60000 65536"/>
                <a:gd name="T9" fmla="*/ 0 60000 65536"/>
                <a:gd name="T10" fmla="*/ 0 60000 65536"/>
                <a:gd name="T11" fmla="*/ 0 60000 65536"/>
                <a:gd name="T12" fmla="*/ 0 w 352"/>
                <a:gd name="T13" fmla="*/ 0 h 133"/>
                <a:gd name="T14" fmla="*/ 352 w 352"/>
                <a:gd name="T15" fmla="*/ 133 h 133"/>
              </a:gdLst>
              <a:ahLst/>
              <a:cxnLst>
                <a:cxn ang="T8">
                  <a:pos x="T0" y="T1"/>
                </a:cxn>
                <a:cxn ang="T9">
                  <a:pos x="T2" y="T3"/>
                </a:cxn>
                <a:cxn ang="T10">
                  <a:pos x="T4" y="T5"/>
                </a:cxn>
                <a:cxn ang="T11">
                  <a:pos x="T6" y="T7"/>
                </a:cxn>
              </a:cxnLst>
              <a:rect l="T12" t="T13" r="T14" b="T15"/>
              <a:pathLst>
                <a:path w="352" h="133">
                  <a:moveTo>
                    <a:pt x="352" y="0"/>
                  </a:moveTo>
                  <a:lnTo>
                    <a:pt x="0" y="133"/>
                  </a:lnTo>
                  <a:lnTo>
                    <a:pt x="282" y="0"/>
                  </a:lnTo>
                  <a:lnTo>
                    <a:pt x="3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6" name="Freeform 2075">
              <a:extLst>
                <a:ext uri="{FF2B5EF4-FFF2-40B4-BE49-F238E27FC236}">
                  <a16:creationId xmlns:a16="http://schemas.microsoft.com/office/drawing/2014/main" id="{DD1C48E3-6A95-FF9D-D45C-EBD7AC94912D}"/>
                </a:ext>
              </a:extLst>
            </p:cNvPr>
            <p:cNvSpPr>
              <a:spLocks/>
            </p:cNvSpPr>
            <p:nvPr/>
          </p:nvSpPr>
          <p:spPr bwMode="auto">
            <a:xfrm>
              <a:off x="937" y="1301"/>
              <a:ext cx="376" cy="388"/>
            </a:xfrm>
            <a:custGeom>
              <a:avLst/>
              <a:gdLst>
                <a:gd name="T0" fmla="*/ 0 w 1506"/>
                <a:gd name="T1" fmla="*/ 0 h 1554"/>
                <a:gd name="T2" fmla="*/ 0 w 1506"/>
                <a:gd name="T3" fmla="*/ 0 h 1554"/>
                <a:gd name="T4" fmla="*/ 0 w 1506"/>
                <a:gd name="T5" fmla="*/ 0 h 1554"/>
                <a:gd name="T6" fmla="*/ 0 w 1506"/>
                <a:gd name="T7" fmla="*/ 0 h 1554"/>
                <a:gd name="T8" fmla="*/ 0 w 1506"/>
                <a:gd name="T9" fmla="*/ 0 h 1554"/>
                <a:gd name="T10" fmla="*/ 0 w 1506"/>
                <a:gd name="T11" fmla="*/ 0 h 1554"/>
                <a:gd name="T12" fmla="*/ 0 w 1506"/>
                <a:gd name="T13" fmla="*/ 0 h 1554"/>
                <a:gd name="T14" fmla="*/ 0 w 1506"/>
                <a:gd name="T15" fmla="*/ 0 h 1554"/>
                <a:gd name="T16" fmla="*/ 0 w 1506"/>
                <a:gd name="T17" fmla="*/ 0 h 1554"/>
                <a:gd name="T18" fmla="*/ 0 w 1506"/>
                <a:gd name="T19" fmla="*/ 0 h 1554"/>
                <a:gd name="T20" fmla="*/ 0 w 1506"/>
                <a:gd name="T21" fmla="*/ 0 h 1554"/>
                <a:gd name="T22" fmla="*/ 0 w 1506"/>
                <a:gd name="T23" fmla="*/ 0 h 1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06"/>
                <a:gd name="T37" fmla="*/ 0 h 1554"/>
                <a:gd name="T38" fmla="*/ 1506 w 1506"/>
                <a:gd name="T39" fmla="*/ 1554 h 15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06" h="1554">
                  <a:moveTo>
                    <a:pt x="1506" y="0"/>
                  </a:moveTo>
                  <a:lnTo>
                    <a:pt x="1125" y="472"/>
                  </a:lnTo>
                  <a:lnTo>
                    <a:pt x="897" y="699"/>
                  </a:lnTo>
                  <a:lnTo>
                    <a:pt x="545" y="930"/>
                  </a:lnTo>
                  <a:lnTo>
                    <a:pt x="414" y="1057"/>
                  </a:lnTo>
                  <a:lnTo>
                    <a:pt x="0" y="1554"/>
                  </a:lnTo>
                  <a:lnTo>
                    <a:pt x="347" y="1045"/>
                  </a:lnTo>
                  <a:lnTo>
                    <a:pt x="511" y="870"/>
                  </a:lnTo>
                  <a:lnTo>
                    <a:pt x="730" y="748"/>
                  </a:lnTo>
                  <a:lnTo>
                    <a:pt x="961" y="583"/>
                  </a:lnTo>
                  <a:lnTo>
                    <a:pt x="1125" y="448"/>
                  </a:lnTo>
                  <a:lnTo>
                    <a:pt x="150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7" name="Freeform 2076">
              <a:extLst>
                <a:ext uri="{FF2B5EF4-FFF2-40B4-BE49-F238E27FC236}">
                  <a16:creationId xmlns:a16="http://schemas.microsoft.com/office/drawing/2014/main" id="{C5467F96-EFA5-D68E-990D-5F14249EA9D1}"/>
                </a:ext>
              </a:extLst>
            </p:cNvPr>
            <p:cNvSpPr>
              <a:spLocks/>
            </p:cNvSpPr>
            <p:nvPr/>
          </p:nvSpPr>
          <p:spPr bwMode="auto">
            <a:xfrm>
              <a:off x="1390" y="1733"/>
              <a:ext cx="441" cy="442"/>
            </a:xfrm>
            <a:custGeom>
              <a:avLst/>
              <a:gdLst>
                <a:gd name="T0" fmla="*/ 0 w 1762"/>
                <a:gd name="T1" fmla="*/ 0 h 1769"/>
                <a:gd name="T2" fmla="*/ 0 w 1762"/>
                <a:gd name="T3" fmla="*/ 0 h 1769"/>
                <a:gd name="T4" fmla="*/ 0 w 1762"/>
                <a:gd name="T5" fmla="*/ 0 h 1769"/>
                <a:gd name="T6" fmla="*/ 0 w 1762"/>
                <a:gd name="T7" fmla="*/ 0 h 1769"/>
                <a:gd name="T8" fmla="*/ 0 w 1762"/>
                <a:gd name="T9" fmla="*/ 0 h 1769"/>
                <a:gd name="T10" fmla="*/ 0 w 1762"/>
                <a:gd name="T11" fmla="*/ 0 h 1769"/>
                <a:gd name="T12" fmla="*/ 0 w 1762"/>
                <a:gd name="T13" fmla="*/ 0 h 1769"/>
                <a:gd name="T14" fmla="*/ 0 w 1762"/>
                <a:gd name="T15" fmla="*/ 0 h 1769"/>
                <a:gd name="T16" fmla="*/ 0 w 1762"/>
                <a:gd name="T17" fmla="*/ 0 h 1769"/>
                <a:gd name="T18" fmla="*/ 0 w 1762"/>
                <a:gd name="T19" fmla="*/ 0 h 1769"/>
                <a:gd name="T20" fmla="*/ 0 w 1762"/>
                <a:gd name="T21" fmla="*/ 0 h 1769"/>
                <a:gd name="T22" fmla="*/ 0 w 1762"/>
                <a:gd name="T23" fmla="*/ 0 h 1769"/>
                <a:gd name="T24" fmla="*/ 0 w 1762"/>
                <a:gd name="T25" fmla="*/ 0 h 1769"/>
                <a:gd name="T26" fmla="*/ 0 w 1762"/>
                <a:gd name="T27" fmla="*/ 0 h 1769"/>
                <a:gd name="T28" fmla="*/ 0 w 1762"/>
                <a:gd name="T29" fmla="*/ 0 h 1769"/>
                <a:gd name="T30" fmla="*/ 0 w 1762"/>
                <a:gd name="T31" fmla="*/ 0 h 1769"/>
                <a:gd name="T32" fmla="*/ 0 w 1762"/>
                <a:gd name="T33" fmla="*/ 0 h 1769"/>
                <a:gd name="T34" fmla="*/ 0 w 1762"/>
                <a:gd name="T35" fmla="*/ 0 h 1769"/>
                <a:gd name="T36" fmla="*/ 0 w 1762"/>
                <a:gd name="T37" fmla="*/ 0 h 1769"/>
                <a:gd name="T38" fmla="*/ 0 w 1762"/>
                <a:gd name="T39" fmla="*/ 0 h 1769"/>
                <a:gd name="T40" fmla="*/ 0 w 1762"/>
                <a:gd name="T41" fmla="*/ 0 h 1769"/>
                <a:gd name="T42" fmla="*/ 0 w 1762"/>
                <a:gd name="T43" fmla="*/ 0 h 1769"/>
                <a:gd name="T44" fmla="*/ 0 w 1762"/>
                <a:gd name="T45" fmla="*/ 0 h 1769"/>
                <a:gd name="T46" fmla="*/ 0 w 1762"/>
                <a:gd name="T47" fmla="*/ 0 h 1769"/>
                <a:gd name="T48" fmla="*/ 0 w 1762"/>
                <a:gd name="T49" fmla="*/ 0 h 1769"/>
                <a:gd name="T50" fmla="*/ 0 w 1762"/>
                <a:gd name="T51" fmla="*/ 0 h 1769"/>
                <a:gd name="T52" fmla="*/ 0 w 1762"/>
                <a:gd name="T53" fmla="*/ 0 h 1769"/>
                <a:gd name="T54" fmla="*/ 0 w 1762"/>
                <a:gd name="T55" fmla="*/ 0 h 176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62"/>
                <a:gd name="T85" fmla="*/ 0 h 1769"/>
                <a:gd name="T86" fmla="*/ 1762 w 1762"/>
                <a:gd name="T87" fmla="*/ 1769 h 176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62" h="1769">
                  <a:moveTo>
                    <a:pt x="1762" y="0"/>
                  </a:moveTo>
                  <a:lnTo>
                    <a:pt x="1754" y="239"/>
                  </a:lnTo>
                  <a:lnTo>
                    <a:pt x="1693" y="561"/>
                  </a:lnTo>
                  <a:lnTo>
                    <a:pt x="1468" y="1227"/>
                  </a:lnTo>
                  <a:lnTo>
                    <a:pt x="1344" y="1414"/>
                  </a:lnTo>
                  <a:lnTo>
                    <a:pt x="1344" y="1758"/>
                  </a:lnTo>
                  <a:lnTo>
                    <a:pt x="1274" y="1769"/>
                  </a:lnTo>
                  <a:lnTo>
                    <a:pt x="1159" y="1646"/>
                  </a:lnTo>
                  <a:lnTo>
                    <a:pt x="1029" y="1710"/>
                  </a:lnTo>
                  <a:lnTo>
                    <a:pt x="964" y="1710"/>
                  </a:lnTo>
                  <a:lnTo>
                    <a:pt x="769" y="1703"/>
                  </a:lnTo>
                  <a:lnTo>
                    <a:pt x="539" y="1612"/>
                  </a:lnTo>
                  <a:lnTo>
                    <a:pt x="275" y="1430"/>
                  </a:lnTo>
                  <a:lnTo>
                    <a:pt x="99" y="1286"/>
                  </a:lnTo>
                  <a:lnTo>
                    <a:pt x="0" y="883"/>
                  </a:lnTo>
                  <a:lnTo>
                    <a:pt x="134" y="1286"/>
                  </a:lnTo>
                  <a:lnTo>
                    <a:pt x="500" y="1558"/>
                  </a:lnTo>
                  <a:lnTo>
                    <a:pt x="792" y="1671"/>
                  </a:lnTo>
                  <a:lnTo>
                    <a:pt x="983" y="1680"/>
                  </a:lnTo>
                  <a:lnTo>
                    <a:pt x="1159" y="1612"/>
                  </a:lnTo>
                  <a:lnTo>
                    <a:pt x="1274" y="1486"/>
                  </a:lnTo>
                  <a:lnTo>
                    <a:pt x="1380" y="1327"/>
                  </a:lnTo>
                  <a:lnTo>
                    <a:pt x="1468" y="1153"/>
                  </a:lnTo>
                  <a:lnTo>
                    <a:pt x="1584" y="831"/>
                  </a:lnTo>
                  <a:lnTo>
                    <a:pt x="1643" y="634"/>
                  </a:lnTo>
                  <a:lnTo>
                    <a:pt x="1686" y="417"/>
                  </a:lnTo>
                  <a:lnTo>
                    <a:pt x="1731" y="260"/>
                  </a:lnTo>
                  <a:lnTo>
                    <a:pt x="17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8" name="Freeform 2077">
              <a:extLst>
                <a:ext uri="{FF2B5EF4-FFF2-40B4-BE49-F238E27FC236}">
                  <a16:creationId xmlns:a16="http://schemas.microsoft.com/office/drawing/2014/main" id="{4AA7E7EB-9039-88F0-8BB5-005889DB6022}"/>
                </a:ext>
              </a:extLst>
            </p:cNvPr>
            <p:cNvSpPr>
              <a:spLocks/>
            </p:cNvSpPr>
            <p:nvPr/>
          </p:nvSpPr>
          <p:spPr bwMode="auto">
            <a:xfrm>
              <a:off x="1259" y="1693"/>
              <a:ext cx="271" cy="646"/>
            </a:xfrm>
            <a:custGeom>
              <a:avLst/>
              <a:gdLst>
                <a:gd name="T0" fmla="*/ 0 w 1083"/>
                <a:gd name="T1" fmla="*/ 0 h 2585"/>
                <a:gd name="T2" fmla="*/ 0 w 1083"/>
                <a:gd name="T3" fmla="*/ 0 h 2585"/>
                <a:gd name="T4" fmla="*/ 0 w 1083"/>
                <a:gd name="T5" fmla="*/ 0 h 2585"/>
                <a:gd name="T6" fmla="*/ 0 w 1083"/>
                <a:gd name="T7" fmla="*/ 0 h 2585"/>
                <a:gd name="T8" fmla="*/ 0 w 1083"/>
                <a:gd name="T9" fmla="*/ 0 h 2585"/>
                <a:gd name="T10" fmla="*/ 0 w 1083"/>
                <a:gd name="T11" fmla="*/ 0 h 2585"/>
                <a:gd name="T12" fmla="*/ 0 w 1083"/>
                <a:gd name="T13" fmla="*/ 0 h 2585"/>
                <a:gd name="T14" fmla="*/ 0 w 1083"/>
                <a:gd name="T15" fmla="*/ 0 h 2585"/>
                <a:gd name="T16" fmla="*/ 0 w 1083"/>
                <a:gd name="T17" fmla="*/ 0 h 2585"/>
                <a:gd name="T18" fmla="*/ 0 w 1083"/>
                <a:gd name="T19" fmla="*/ 0 h 2585"/>
                <a:gd name="T20" fmla="*/ 0 w 1083"/>
                <a:gd name="T21" fmla="*/ 0 h 2585"/>
                <a:gd name="T22" fmla="*/ 0 w 1083"/>
                <a:gd name="T23" fmla="*/ 0 h 2585"/>
                <a:gd name="T24" fmla="*/ 0 w 1083"/>
                <a:gd name="T25" fmla="*/ 0 h 2585"/>
                <a:gd name="T26" fmla="*/ 0 w 1083"/>
                <a:gd name="T27" fmla="*/ 0 h 2585"/>
                <a:gd name="T28" fmla="*/ 0 w 1083"/>
                <a:gd name="T29" fmla="*/ 0 h 2585"/>
                <a:gd name="T30" fmla="*/ 0 w 1083"/>
                <a:gd name="T31" fmla="*/ 0 h 2585"/>
                <a:gd name="T32" fmla="*/ 0 w 1083"/>
                <a:gd name="T33" fmla="*/ 0 h 2585"/>
                <a:gd name="T34" fmla="*/ 0 w 1083"/>
                <a:gd name="T35" fmla="*/ 0 h 2585"/>
                <a:gd name="T36" fmla="*/ 0 w 1083"/>
                <a:gd name="T37" fmla="*/ 0 h 2585"/>
                <a:gd name="T38" fmla="*/ 0 w 1083"/>
                <a:gd name="T39" fmla="*/ 0 h 2585"/>
                <a:gd name="T40" fmla="*/ 0 w 1083"/>
                <a:gd name="T41" fmla="*/ 0 h 2585"/>
                <a:gd name="T42" fmla="*/ 0 w 1083"/>
                <a:gd name="T43" fmla="*/ 0 h 25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83"/>
                <a:gd name="T67" fmla="*/ 0 h 2585"/>
                <a:gd name="T68" fmla="*/ 1083 w 1083"/>
                <a:gd name="T69" fmla="*/ 2585 h 258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83" h="2585">
                  <a:moveTo>
                    <a:pt x="395" y="578"/>
                  </a:moveTo>
                  <a:lnTo>
                    <a:pt x="461" y="914"/>
                  </a:lnTo>
                  <a:lnTo>
                    <a:pt x="401" y="900"/>
                  </a:lnTo>
                  <a:lnTo>
                    <a:pt x="401" y="1416"/>
                  </a:lnTo>
                  <a:lnTo>
                    <a:pt x="481" y="1734"/>
                  </a:lnTo>
                  <a:lnTo>
                    <a:pt x="777" y="2162"/>
                  </a:lnTo>
                  <a:lnTo>
                    <a:pt x="1020" y="2245"/>
                  </a:lnTo>
                  <a:lnTo>
                    <a:pt x="1083" y="2585"/>
                  </a:lnTo>
                  <a:lnTo>
                    <a:pt x="817" y="2344"/>
                  </a:lnTo>
                  <a:lnTo>
                    <a:pt x="461" y="1841"/>
                  </a:lnTo>
                  <a:lnTo>
                    <a:pt x="375" y="1518"/>
                  </a:lnTo>
                  <a:lnTo>
                    <a:pt x="375" y="861"/>
                  </a:lnTo>
                  <a:lnTo>
                    <a:pt x="335" y="690"/>
                  </a:lnTo>
                  <a:lnTo>
                    <a:pt x="253" y="690"/>
                  </a:lnTo>
                  <a:lnTo>
                    <a:pt x="152" y="564"/>
                  </a:lnTo>
                  <a:lnTo>
                    <a:pt x="30" y="293"/>
                  </a:lnTo>
                  <a:lnTo>
                    <a:pt x="0" y="0"/>
                  </a:lnTo>
                  <a:lnTo>
                    <a:pt x="30" y="250"/>
                  </a:lnTo>
                  <a:lnTo>
                    <a:pt x="178" y="564"/>
                  </a:lnTo>
                  <a:lnTo>
                    <a:pt x="271" y="663"/>
                  </a:lnTo>
                  <a:lnTo>
                    <a:pt x="335" y="663"/>
                  </a:lnTo>
                  <a:lnTo>
                    <a:pt x="395" y="5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9" name="Freeform 2078">
              <a:extLst>
                <a:ext uri="{FF2B5EF4-FFF2-40B4-BE49-F238E27FC236}">
                  <a16:creationId xmlns:a16="http://schemas.microsoft.com/office/drawing/2014/main" id="{26993D13-BE0B-75EF-B849-92F39D7669A6}"/>
                </a:ext>
              </a:extLst>
            </p:cNvPr>
            <p:cNvSpPr>
              <a:spLocks/>
            </p:cNvSpPr>
            <p:nvPr/>
          </p:nvSpPr>
          <p:spPr bwMode="auto">
            <a:xfrm>
              <a:off x="1261" y="1651"/>
              <a:ext cx="55" cy="22"/>
            </a:xfrm>
            <a:custGeom>
              <a:avLst/>
              <a:gdLst>
                <a:gd name="T0" fmla="*/ 0 w 219"/>
                <a:gd name="T1" fmla="*/ 0 h 89"/>
                <a:gd name="T2" fmla="*/ 0 w 219"/>
                <a:gd name="T3" fmla="*/ 0 h 89"/>
                <a:gd name="T4" fmla="*/ 0 w 219"/>
                <a:gd name="T5" fmla="*/ 0 h 89"/>
                <a:gd name="T6" fmla="*/ 0 w 219"/>
                <a:gd name="T7" fmla="*/ 0 h 89"/>
                <a:gd name="T8" fmla="*/ 0 w 219"/>
                <a:gd name="T9" fmla="*/ 0 h 89"/>
                <a:gd name="T10" fmla="*/ 0 w 219"/>
                <a:gd name="T11" fmla="*/ 0 h 89"/>
                <a:gd name="T12" fmla="*/ 0 60000 65536"/>
                <a:gd name="T13" fmla="*/ 0 60000 65536"/>
                <a:gd name="T14" fmla="*/ 0 60000 65536"/>
                <a:gd name="T15" fmla="*/ 0 60000 65536"/>
                <a:gd name="T16" fmla="*/ 0 60000 65536"/>
                <a:gd name="T17" fmla="*/ 0 60000 65536"/>
                <a:gd name="T18" fmla="*/ 0 w 219"/>
                <a:gd name="T19" fmla="*/ 0 h 89"/>
                <a:gd name="T20" fmla="*/ 219 w 219"/>
                <a:gd name="T21" fmla="*/ 89 h 89"/>
              </a:gdLst>
              <a:ahLst/>
              <a:cxnLst>
                <a:cxn ang="T12">
                  <a:pos x="T0" y="T1"/>
                </a:cxn>
                <a:cxn ang="T13">
                  <a:pos x="T2" y="T3"/>
                </a:cxn>
                <a:cxn ang="T14">
                  <a:pos x="T4" y="T5"/>
                </a:cxn>
                <a:cxn ang="T15">
                  <a:pos x="T6" y="T7"/>
                </a:cxn>
                <a:cxn ang="T16">
                  <a:pos x="T8" y="T9"/>
                </a:cxn>
                <a:cxn ang="T17">
                  <a:pos x="T10" y="T11"/>
                </a:cxn>
              </a:cxnLst>
              <a:rect l="T18" t="T19" r="T20" b="T21"/>
              <a:pathLst>
                <a:path w="219" h="89">
                  <a:moveTo>
                    <a:pt x="0" y="89"/>
                  </a:moveTo>
                  <a:lnTo>
                    <a:pt x="107" y="21"/>
                  </a:lnTo>
                  <a:lnTo>
                    <a:pt x="219" y="0"/>
                  </a:lnTo>
                  <a:lnTo>
                    <a:pt x="219" y="30"/>
                  </a:lnTo>
                  <a:lnTo>
                    <a:pt x="123" y="43"/>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0" name="Freeform 2079">
              <a:extLst>
                <a:ext uri="{FF2B5EF4-FFF2-40B4-BE49-F238E27FC236}">
                  <a16:creationId xmlns:a16="http://schemas.microsoft.com/office/drawing/2014/main" id="{344A4990-1372-7957-AAFE-6C29E14864F3}"/>
                </a:ext>
              </a:extLst>
            </p:cNvPr>
            <p:cNvSpPr>
              <a:spLocks/>
            </p:cNvSpPr>
            <p:nvPr/>
          </p:nvSpPr>
          <p:spPr bwMode="auto">
            <a:xfrm>
              <a:off x="1281" y="1687"/>
              <a:ext cx="68" cy="125"/>
            </a:xfrm>
            <a:custGeom>
              <a:avLst/>
              <a:gdLst>
                <a:gd name="T0" fmla="*/ 0 w 274"/>
                <a:gd name="T1" fmla="*/ 0 h 500"/>
                <a:gd name="T2" fmla="*/ 0 w 274"/>
                <a:gd name="T3" fmla="*/ 0 h 500"/>
                <a:gd name="T4" fmla="*/ 0 w 274"/>
                <a:gd name="T5" fmla="*/ 0 h 500"/>
                <a:gd name="T6" fmla="*/ 0 w 274"/>
                <a:gd name="T7" fmla="*/ 0 h 500"/>
                <a:gd name="T8" fmla="*/ 0 w 274"/>
                <a:gd name="T9" fmla="*/ 0 h 500"/>
                <a:gd name="T10" fmla="*/ 0 w 274"/>
                <a:gd name="T11" fmla="*/ 0 h 500"/>
                <a:gd name="T12" fmla="*/ 0 w 274"/>
                <a:gd name="T13" fmla="*/ 0 h 500"/>
                <a:gd name="T14" fmla="*/ 0 w 274"/>
                <a:gd name="T15" fmla="*/ 0 h 500"/>
                <a:gd name="T16" fmla="*/ 0 w 274"/>
                <a:gd name="T17" fmla="*/ 0 h 500"/>
                <a:gd name="T18" fmla="*/ 0 w 274"/>
                <a:gd name="T19" fmla="*/ 0 h 500"/>
                <a:gd name="T20" fmla="*/ 0 w 274"/>
                <a:gd name="T21" fmla="*/ 0 h 500"/>
                <a:gd name="T22" fmla="*/ 0 w 274"/>
                <a:gd name="T23" fmla="*/ 0 h 500"/>
                <a:gd name="T24" fmla="*/ 0 w 274"/>
                <a:gd name="T25" fmla="*/ 0 h 500"/>
                <a:gd name="T26" fmla="*/ 0 w 274"/>
                <a:gd name="T27" fmla="*/ 0 h 500"/>
                <a:gd name="T28" fmla="*/ 0 w 274"/>
                <a:gd name="T29" fmla="*/ 0 h 500"/>
                <a:gd name="T30" fmla="*/ 0 w 274"/>
                <a:gd name="T31" fmla="*/ 0 h 500"/>
                <a:gd name="T32" fmla="*/ 0 w 274"/>
                <a:gd name="T33" fmla="*/ 0 h 500"/>
                <a:gd name="T34" fmla="*/ 0 w 274"/>
                <a:gd name="T35" fmla="*/ 0 h 5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500"/>
                <a:gd name="T56" fmla="*/ 274 w 274"/>
                <a:gd name="T57" fmla="*/ 500 h 5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500">
                  <a:moveTo>
                    <a:pt x="274" y="500"/>
                  </a:moveTo>
                  <a:lnTo>
                    <a:pt x="132" y="382"/>
                  </a:lnTo>
                  <a:lnTo>
                    <a:pt x="132" y="297"/>
                  </a:lnTo>
                  <a:lnTo>
                    <a:pt x="199" y="172"/>
                  </a:lnTo>
                  <a:lnTo>
                    <a:pt x="199" y="125"/>
                  </a:lnTo>
                  <a:lnTo>
                    <a:pt x="100" y="38"/>
                  </a:lnTo>
                  <a:lnTo>
                    <a:pt x="46" y="38"/>
                  </a:lnTo>
                  <a:lnTo>
                    <a:pt x="11" y="195"/>
                  </a:lnTo>
                  <a:lnTo>
                    <a:pt x="67" y="395"/>
                  </a:lnTo>
                  <a:lnTo>
                    <a:pt x="0" y="224"/>
                  </a:lnTo>
                  <a:lnTo>
                    <a:pt x="0" y="155"/>
                  </a:lnTo>
                  <a:lnTo>
                    <a:pt x="24" y="7"/>
                  </a:lnTo>
                  <a:lnTo>
                    <a:pt x="77" y="0"/>
                  </a:lnTo>
                  <a:lnTo>
                    <a:pt x="218" y="109"/>
                  </a:lnTo>
                  <a:lnTo>
                    <a:pt x="250" y="211"/>
                  </a:lnTo>
                  <a:lnTo>
                    <a:pt x="228" y="336"/>
                  </a:lnTo>
                  <a:lnTo>
                    <a:pt x="228" y="408"/>
                  </a:lnTo>
                  <a:lnTo>
                    <a:pt x="274" y="5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1" name="Freeform 2080">
              <a:extLst>
                <a:ext uri="{FF2B5EF4-FFF2-40B4-BE49-F238E27FC236}">
                  <a16:creationId xmlns:a16="http://schemas.microsoft.com/office/drawing/2014/main" id="{A6DBCBB1-74DD-065D-DFB4-ABC726367C64}"/>
                </a:ext>
              </a:extLst>
            </p:cNvPr>
            <p:cNvSpPr>
              <a:spLocks/>
            </p:cNvSpPr>
            <p:nvPr/>
          </p:nvSpPr>
          <p:spPr bwMode="auto">
            <a:xfrm>
              <a:off x="1147" y="1935"/>
              <a:ext cx="196" cy="368"/>
            </a:xfrm>
            <a:custGeom>
              <a:avLst/>
              <a:gdLst>
                <a:gd name="T0" fmla="*/ 0 w 783"/>
                <a:gd name="T1" fmla="*/ 0 h 1473"/>
                <a:gd name="T2" fmla="*/ 0 w 783"/>
                <a:gd name="T3" fmla="*/ 0 h 1473"/>
                <a:gd name="T4" fmla="*/ 0 w 783"/>
                <a:gd name="T5" fmla="*/ 0 h 1473"/>
                <a:gd name="T6" fmla="*/ 0 w 783"/>
                <a:gd name="T7" fmla="*/ 0 h 1473"/>
                <a:gd name="T8" fmla="*/ 0 w 783"/>
                <a:gd name="T9" fmla="*/ 0 h 1473"/>
                <a:gd name="T10" fmla="*/ 0 w 783"/>
                <a:gd name="T11" fmla="*/ 0 h 1473"/>
                <a:gd name="T12" fmla="*/ 0 w 783"/>
                <a:gd name="T13" fmla="*/ 0 h 1473"/>
                <a:gd name="T14" fmla="*/ 0 w 783"/>
                <a:gd name="T15" fmla="*/ 0 h 1473"/>
                <a:gd name="T16" fmla="*/ 0 w 783"/>
                <a:gd name="T17" fmla="*/ 0 h 1473"/>
                <a:gd name="T18" fmla="*/ 0 w 783"/>
                <a:gd name="T19" fmla="*/ 0 h 1473"/>
                <a:gd name="T20" fmla="*/ 0 w 783"/>
                <a:gd name="T21" fmla="*/ 0 h 1473"/>
                <a:gd name="T22" fmla="*/ 0 w 783"/>
                <a:gd name="T23" fmla="*/ 0 h 1473"/>
                <a:gd name="T24" fmla="*/ 0 w 783"/>
                <a:gd name="T25" fmla="*/ 0 h 1473"/>
                <a:gd name="T26" fmla="*/ 0 w 783"/>
                <a:gd name="T27" fmla="*/ 0 h 1473"/>
                <a:gd name="T28" fmla="*/ 0 w 783"/>
                <a:gd name="T29" fmla="*/ 0 h 14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3"/>
                <a:gd name="T46" fmla="*/ 0 h 1473"/>
                <a:gd name="T47" fmla="*/ 783 w 783"/>
                <a:gd name="T48" fmla="*/ 1473 h 14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3" h="1473">
                  <a:moveTo>
                    <a:pt x="783" y="0"/>
                  </a:moveTo>
                  <a:lnTo>
                    <a:pt x="636" y="171"/>
                  </a:lnTo>
                  <a:lnTo>
                    <a:pt x="518" y="689"/>
                  </a:lnTo>
                  <a:lnTo>
                    <a:pt x="487" y="1473"/>
                  </a:lnTo>
                  <a:lnTo>
                    <a:pt x="487" y="710"/>
                  </a:lnTo>
                  <a:lnTo>
                    <a:pt x="405" y="626"/>
                  </a:lnTo>
                  <a:lnTo>
                    <a:pt x="355" y="322"/>
                  </a:lnTo>
                  <a:lnTo>
                    <a:pt x="405" y="194"/>
                  </a:lnTo>
                  <a:lnTo>
                    <a:pt x="287" y="194"/>
                  </a:lnTo>
                  <a:lnTo>
                    <a:pt x="203" y="171"/>
                  </a:lnTo>
                  <a:lnTo>
                    <a:pt x="0" y="257"/>
                  </a:lnTo>
                  <a:lnTo>
                    <a:pt x="203" y="128"/>
                  </a:lnTo>
                  <a:lnTo>
                    <a:pt x="456" y="128"/>
                  </a:lnTo>
                  <a:lnTo>
                    <a:pt x="672" y="83"/>
                  </a:lnTo>
                  <a:lnTo>
                    <a:pt x="7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2" name="Freeform 2081">
              <a:extLst>
                <a:ext uri="{FF2B5EF4-FFF2-40B4-BE49-F238E27FC236}">
                  <a16:creationId xmlns:a16="http://schemas.microsoft.com/office/drawing/2014/main" id="{633EC59E-1704-6F3F-8DDE-496811FE55EE}"/>
                </a:ext>
              </a:extLst>
            </p:cNvPr>
            <p:cNvSpPr>
              <a:spLocks/>
            </p:cNvSpPr>
            <p:nvPr/>
          </p:nvSpPr>
          <p:spPr bwMode="auto">
            <a:xfrm>
              <a:off x="970" y="1978"/>
              <a:ext cx="282" cy="244"/>
            </a:xfrm>
            <a:custGeom>
              <a:avLst/>
              <a:gdLst>
                <a:gd name="T0" fmla="*/ 0 w 1131"/>
                <a:gd name="T1" fmla="*/ 0 h 977"/>
                <a:gd name="T2" fmla="*/ 0 w 1131"/>
                <a:gd name="T3" fmla="*/ 0 h 977"/>
                <a:gd name="T4" fmla="*/ 0 w 1131"/>
                <a:gd name="T5" fmla="*/ 0 h 977"/>
                <a:gd name="T6" fmla="*/ 0 w 1131"/>
                <a:gd name="T7" fmla="*/ 0 h 977"/>
                <a:gd name="T8" fmla="*/ 0 w 1131"/>
                <a:gd name="T9" fmla="*/ 0 h 977"/>
                <a:gd name="T10" fmla="*/ 0 w 1131"/>
                <a:gd name="T11" fmla="*/ 0 h 977"/>
                <a:gd name="T12" fmla="*/ 0 w 1131"/>
                <a:gd name="T13" fmla="*/ 0 h 977"/>
                <a:gd name="T14" fmla="*/ 0 w 1131"/>
                <a:gd name="T15" fmla="*/ 0 h 977"/>
                <a:gd name="T16" fmla="*/ 0 w 1131"/>
                <a:gd name="T17" fmla="*/ 0 h 977"/>
                <a:gd name="T18" fmla="*/ 0 w 1131"/>
                <a:gd name="T19" fmla="*/ 0 h 9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31"/>
                <a:gd name="T31" fmla="*/ 0 h 977"/>
                <a:gd name="T32" fmla="*/ 1131 w 1131"/>
                <a:gd name="T33" fmla="*/ 977 h 9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31" h="977">
                  <a:moveTo>
                    <a:pt x="931" y="0"/>
                  </a:moveTo>
                  <a:lnTo>
                    <a:pt x="1131" y="977"/>
                  </a:lnTo>
                  <a:lnTo>
                    <a:pt x="969" y="475"/>
                  </a:lnTo>
                  <a:lnTo>
                    <a:pt x="552" y="23"/>
                  </a:lnTo>
                  <a:lnTo>
                    <a:pt x="0" y="236"/>
                  </a:lnTo>
                  <a:lnTo>
                    <a:pt x="452" y="0"/>
                  </a:lnTo>
                  <a:lnTo>
                    <a:pt x="600" y="0"/>
                  </a:lnTo>
                  <a:lnTo>
                    <a:pt x="914" y="348"/>
                  </a:lnTo>
                  <a:lnTo>
                    <a:pt x="871" y="0"/>
                  </a:lnTo>
                  <a:lnTo>
                    <a:pt x="9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3" name="Freeform 2082">
              <a:extLst>
                <a:ext uri="{FF2B5EF4-FFF2-40B4-BE49-F238E27FC236}">
                  <a16:creationId xmlns:a16="http://schemas.microsoft.com/office/drawing/2014/main" id="{E4741F80-A0D0-405B-A8A1-622F5334C3D4}"/>
                </a:ext>
              </a:extLst>
            </p:cNvPr>
            <p:cNvSpPr>
              <a:spLocks/>
            </p:cNvSpPr>
            <p:nvPr/>
          </p:nvSpPr>
          <p:spPr bwMode="auto">
            <a:xfrm>
              <a:off x="1286" y="2210"/>
              <a:ext cx="294" cy="368"/>
            </a:xfrm>
            <a:custGeom>
              <a:avLst/>
              <a:gdLst>
                <a:gd name="T0" fmla="*/ 0 w 1175"/>
                <a:gd name="T1" fmla="*/ 0 h 1470"/>
                <a:gd name="T2" fmla="*/ 0 w 1175"/>
                <a:gd name="T3" fmla="*/ 0 h 1470"/>
                <a:gd name="T4" fmla="*/ 0 w 1175"/>
                <a:gd name="T5" fmla="*/ 0 h 1470"/>
                <a:gd name="T6" fmla="*/ 0 w 1175"/>
                <a:gd name="T7" fmla="*/ 0 h 1470"/>
                <a:gd name="T8" fmla="*/ 0 w 1175"/>
                <a:gd name="T9" fmla="*/ 0 h 1470"/>
                <a:gd name="T10" fmla="*/ 0 w 1175"/>
                <a:gd name="T11" fmla="*/ 0 h 1470"/>
                <a:gd name="T12" fmla="*/ 0 w 1175"/>
                <a:gd name="T13" fmla="*/ 0 h 1470"/>
                <a:gd name="T14" fmla="*/ 0 w 1175"/>
                <a:gd name="T15" fmla="*/ 0 h 1470"/>
                <a:gd name="T16" fmla="*/ 0 w 1175"/>
                <a:gd name="T17" fmla="*/ 0 h 1470"/>
                <a:gd name="T18" fmla="*/ 0 w 1175"/>
                <a:gd name="T19" fmla="*/ 0 h 1470"/>
                <a:gd name="T20" fmla="*/ 0 w 1175"/>
                <a:gd name="T21" fmla="*/ 0 h 1470"/>
                <a:gd name="T22" fmla="*/ 0 w 1175"/>
                <a:gd name="T23" fmla="*/ 0 h 1470"/>
                <a:gd name="T24" fmla="*/ 0 w 1175"/>
                <a:gd name="T25" fmla="*/ 0 h 1470"/>
                <a:gd name="T26" fmla="*/ 0 w 1175"/>
                <a:gd name="T27" fmla="*/ 0 h 1470"/>
                <a:gd name="T28" fmla="*/ 0 w 1175"/>
                <a:gd name="T29" fmla="*/ 0 h 1470"/>
                <a:gd name="T30" fmla="*/ 0 w 1175"/>
                <a:gd name="T31" fmla="*/ 0 h 1470"/>
                <a:gd name="T32" fmla="*/ 0 w 1175"/>
                <a:gd name="T33" fmla="*/ 0 h 1470"/>
                <a:gd name="T34" fmla="*/ 0 w 1175"/>
                <a:gd name="T35" fmla="*/ 0 h 1470"/>
                <a:gd name="T36" fmla="*/ 0 w 1175"/>
                <a:gd name="T37" fmla="*/ 0 h 1470"/>
                <a:gd name="T38" fmla="*/ 0 w 1175"/>
                <a:gd name="T39" fmla="*/ 0 h 1470"/>
                <a:gd name="T40" fmla="*/ 0 w 1175"/>
                <a:gd name="T41" fmla="*/ 0 h 1470"/>
                <a:gd name="T42" fmla="*/ 0 w 1175"/>
                <a:gd name="T43" fmla="*/ 0 h 1470"/>
                <a:gd name="T44" fmla="*/ 0 w 1175"/>
                <a:gd name="T45" fmla="*/ 0 h 1470"/>
                <a:gd name="T46" fmla="*/ 0 w 1175"/>
                <a:gd name="T47" fmla="*/ 0 h 1470"/>
                <a:gd name="T48" fmla="*/ 0 w 1175"/>
                <a:gd name="T49" fmla="*/ 0 h 1470"/>
                <a:gd name="T50" fmla="*/ 0 w 1175"/>
                <a:gd name="T51" fmla="*/ 0 h 1470"/>
                <a:gd name="T52" fmla="*/ 0 w 1175"/>
                <a:gd name="T53" fmla="*/ 0 h 1470"/>
                <a:gd name="T54" fmla="*/ 0 w 1175"/>
                <a:gd name="T55" fmla="*/ 0 h 14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5"/>
                <a:gd name="T85" fmla="*/ 0 h 1470"/>
                <a:gd name="T86" fmla="*/ 1175 w 1175"/>
                <a:gd name="T87" fmla="*/ 1470 h 147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5" h="1470">
                  <a:moveTo>
                    <a:pt x="772" y="733"/>
                  </a:moveTo>
                  <a:lnTo>
                    <a:pt x="600" y="257"/>
                  </a:lnTo>
                  <a:lnTo>
                    <a:pt x="959" y="514"/>
                  </a:lnTo>
                  <a:lnTo>
                    <a:pt x="610" y="170"/>
                  </a:lnTo>
                  <a:lnTo>
                    <a:pt x="394" y="0"/>
                  </a:lnTo>
                  <a:lnTo>
                    <a:pt x="163" y="109"/>
                  </a:lnTo>
                  <a:lnTo>
                    <a:pt x="0" y="371"/>
                  </a:lnTo>
                  <a:lnTo>
                    <a:pt x="346" y="1470"/>
                  </a:lnTo>
                  <a:lnTo>
                    <a:pt x="130" y="668"/>
                  </a:lnTo>
                  <a:lnTo>
                    <a:pt x="163" y="627"/>
                  </a:lnTo>
                  <a:lnTo>
                    <a:pt x="100" y="344"/>
                  </a:lnTo>
                  <a:lnTo>
                    <a:pt x="146" y="303"/>
                  </a:lnTo>
                  <a:lnTo>
                    <a:pt x="709" y="1338"/>
                  </a:lnTo>
                  <a:lnTo>
                    <a:pt x="729" y="1254"/>
                  </a:lnTo>
                  <a:lnTo>
                    <a:pt x="259" y="344"/>
                  </a:lnTo>
                  <a:lnTo>
                    <a:pt x="259" y="234"/>
                  </a:lnTo>
                  <a:lnTo>
                    <a:pt x="331" y="146"/>
                  </a:lnTo>
                  <a:lnTo>
                    <a:pt x="673" y="711"/>
                  </a:lnTo>
                  <a:lnTo>
                    <a:pt x="812" y="838"/>
                  </a:lnTo>
                  <a:lnTo>
                    <a:pt x="896" y="1081"/>
                  </a:lnTo>
                  <a:lnTo>
                    <a:pt x="905" y="953"/>
                  </a:lnTo>
                  <a:lnTo>
                    <a:pt x="858" y="797"/>
                  </a:lnTo>
                  <a:lnTo>
                    <a:pt x="959" y="777"/>
                  </a:lnTo>
                  <a:lnTo>
                    <a:pt x="1091" y="777"/>
                  </a:lnTo>
                  <a:lnTo>
                    <a:pt x="1175" y="797"/>
                  </a:lnTo>
                  <a:lnTo>
                    <a:pt x="1107" y="733"/>
                  </a:lnTo>
                  <a:lnTo>
                    <a:pt x="896" y="711"/>
                  </a:lnTo>
                  <a:lnTo>
                    <a:pt x="772" y="7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4" name="Freeform 2083">
              <a:extLst>
                <a:ext uri="{FF2B5EF4-FFF2-40B4-BE49-F238E27FC236}">
                  <a16:creationId xmlns:a16="http://schemas.microsoft.com/office/drawing/2014/main" id="{19FD29F1-2039-988C-47A5-666E938D7EBE}"/>
                </a:ext>
              </a:extLst>
            </p:cNvPr>
            <p:cNvSpPr>
              <a:spLocks/>
            </p:cNvSpPr>
            <p:nvPr/>
          </p:nvSpPr>
          <p:spPr bwMode="auto">
            <a:xfrm>
              <a:off x="1534" y="2140"/>
              <a:ext cx="161" cy="222"/>
            </a:xfrm>
            <a:custGeom>
              <a:avLst/>
              <a:gdLst>
                <a:gd name="T0" fmla="*/ 0 w 644"/>
                <a:gd name="T1" fmla="*/ 0 h 886"/>
                <a:gd name="T2" fmla="*/ 0 w 644"/>
                <a:gd name="T3" fmla="*/ 0 h 886"/>
                <a:gd name="T4" fmla="*/ 0 w 644"/>
                <a:gd name="T5" fmla="*/ 0 h 886"/>
                <a:gd name="T6" fmla="*/ 0 w 644"/>
                <a:gd name="T7" fmla="*/ 0 h 886"/>
                <a:gd name="T8" fmla="*/ 0 w 644"/>
                <a:gd name="T9" fmla="*/ 0 h 886"/>
                <a:gd name="T10" fmla="*/ 0 w 644"/>
                <a:gd name="T11" fmla="*/ 0 h 886"/>
                <a:gd name="T12" fmla="*/ 0 w 644"/>
                <a:gd name="T13" fmla="*/ 0 h 886"/>
                <a:gd name="T14" fmla="*/ 0 w 644"/>
                <a:gd name="T15" fmla="*/ 0 h 886"/>
                <a:gd name="T16" fmla="*/ 0 w 644"/>
                <a:gd name="T17" fmla="*/ 0 h 886"/>
                <a:gd name="T18" fmla="*/ 0 w 644"/>
                <a:gd name="T19" fmla="*/ 0 h 886"/>
                <a:gd name="T20" fmla="*/ 0 w 644"/>
                <a:gd name="T21" fmla="*/ 0 h 8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4"/>
                <a:gd name="T34" fmla="*/ 0 h 886"/>
                <a:gd name="T35" fmla="*/ 644 w 644"/>
                <a:gd name="T36" fmla="*/ 886 h 8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4" h="886">
                  <a:moveTo>
                    <a:pt x="0" y="886"/>
                  </a:moveTo>
                  <a:lnTo>
                    <a:pt x="137" y="584"/>
                  </a:lnTo>
                  <a:lnTo>
                    <a:pt x="418" y="390"/>
                  </a:lnTo>
                  <a:lnTo>
                    <a:pt x="560" y="346"/>
                  </a:lnTo>
                  <a:lnTo>
                    <a:pt x="644" y="152"/>
                  </a:lnTo>
                  <a:lnTo>
                    <a:pt x="577" y="0"/>
                  </a:lnTo>
                  <a:lnTo>
                    <a:pt x="560" y="190"/>
                  </a:lnTo>
                  <a:lnTo>
                    <a:pt x="481" y="346"/>
                  </a:lnTo>
                  <a:lnTo>
                    <a:pt x="286" y="409"/>
                  </a:lnTo>
                  <a:lnTo>
                    <a:pt x="69" y="584"/>
                  </a:lnTo>
                  <a:lnTo>
                    <a:pt x="0" y="8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5" name="Freeform 2084">
              <a:extLst>
                <a:ext uri="{FF2B5EF4-FFF2-40B4-BE49-F238E27FC236}">
                  <a16:creationId xmlns:a16="http://schemas.microsoft.com/office/drawing/2014/main" id="{157972F5-E5A9-14BD-1E0B-C51B8344FAB4}"/>
                </a:ext>
              </a:extLst>
            </p:cNvPr>
            <p:cNvSpPr>
              <a:spLocks/>
            </p:cNvSpPr>
            <p:nvPr/>
          </p:nvSpPr>
          <p:spPr bwMode="auto">
            <a:xfrm>
              <a:off x="1534" y="2269"/>
              <a:ext cx="264" cy="217"/>
            </a:xfrm>
            <a:custGeom>
              <a:avLst/>
              <a:gdLst>
                <a:gd name="T0" fmla="*/ 0 w 1059"/>
                <a:gd name="T1" fmla="*/ 0 h 867"/>
                <a:gd name="T2" fmla="*/ 0 w 1059"/>
                <a:gd name="T3" fmla="*/ 0 h 867"/>
                <a:gd name="T4" fmla="*/ 0 w 1059"/>
                <a:gd name="T5" fmla="*/ 0 h 867"/>
                <a:gd name="T6" fmla="*/ 0 w 1059"/>
                <a:gd name="T7" fmla="*/ 0 h 867"/>
                <a:gd name="T8" fmla="*/ 0 w 1059"/>
                <a:gd name="T9" fmla="*/ 0 h 867"/>
                <a:gd name="T10" fmla="*/ 0 w 1059"/>
                <a:gd name="T11" fmla="*/ 0 h 867"/>
                <a:gd name="T12" fmla="*/ 0 w 1059"/>
                <a:gd name="T13" fmla="*/ 0 h 867"/>
                <a:gd name="T14" fmla="*/ 0 w 1059"/>
                <a:gd name="T15" fmla="*/ 0 h 867"/>
                <a:gd name="T16" fmla="*/ 0 w 1059"/>
                <a:gd name="T17" fmla="*/ 0 h 867"/>
                <a:gd name="T18" fmla="*/ 0 w 1059"/>
                <a:gd name="T19" fmla="*/ 0 h 867"/>
                <a:gd name="T20" fmla="*/ 0 w 1059"/>
                <a:gd name="T21" fmla="*/ 0 h 867"/>
                <a:gd name="T22" fmla="*/ 0 w 1059"/>
                <a:gd name="T23" fmla="*/ 0 h 867"/>
                <a:gd name="T24" fmla="*/ 0 w 1059"/>
                <a:gd name="T25" fmla="*/ 0 h 867"/>
                <a:gd name="T26" fmla="*/ 0 w 1059"/>
                <a:gd name="T27" fmla="*/ 0 h 867"/>
                <a:gd name="T28" fmla="*/ 0 w 1059"/>
                <a:gd name="T29" fmla="*/ 0 h 8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9"/>
                <a:gd name="T46" fmla="*/ 0 h 867"/>
                <a:gd name="T47" fmla="*/ 1059 w 1059"/>
                <a:gd name="T48" fmla="*/ 867 h 86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9" h="867">
                  <a:moveTo>
                    <a:pt x="69" y="393"/>
                  </a:moveTo>
                  <a:lnTo>
                    <a:pt x="387" y="173"/>
                  </a:lnTo>
                  <a:lnTo>
                    <a:pt x="664" y="0"/>
                  </a:lnTo>
                  <a:lnTo>
                    <a:pt x="899" y="153"/>
                  </a:lnTo>
                  <a:lnTo>
                    <a:pt x="1059" y="563"/>
                  </a:lnTo>
                  <a:lnTo>
                    <a:pt x="812" y="308"/>
                  </a:lnTo>
                  <a:lnTo>
                    <a:pt x="516" y="308"/>
                  </a:lnTo>
                  <a:lnTo>
                    <a:pt x="198" y="627"/>
                  </a:lnTo>
                  <a:lnTo>
                    <a:pt x="184" y="697"/>
                  </a:lnTo>
                  <a:lnTo>
                    <a:pt x="0" y="867"/>
                  </a:lnTo>
                  <a:lnTo>
                    <a:pt x="163" y="627"/>
                  </a:lnTo>
                  <a:lnTo>
                    <a:pt x="137" y="543"/>
                  </a:lnTo>
                  <a:lnTo>
                    <a:pt x="218" y="519"/>
                  </a:lnTo>
                  <a:lnTo>
                    <a:pt x="387" y="260"/>
                  </a:lnTo>
                  <a:lnTo>
                    <a:pt x="69" y="3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6" name="Freeform 2085">
              <a:extLst>
                <a:ext uri="{FF2B5EF4-FFF2-40B4-BE49-F238E27FC236}">
                  <a16:creationId xmlns:a16="http://schemas.microsoft.com/office/drawing/2014/main" id="{B9C21E3F-D99D-1FA4-4C9A-62A30F8AF869}"/>
                </a:ext>
              </a:extLst>
            </p:cNvPr>
            <p:cNvSpPr>
              <a:spLocks/>
            </p:cNvSpPr>
            <p:nvPr/>
          </p:nvSpPr>
          <p:spPr bwMode="auto">
            <a:xfrm>
              <a:off x="1568" y="2498"/>
              <a:ext cx="106" cy="155"/>
            </a:xfrm>
            <a:custGeom>
              <a:avLst/>
              <a:gdLst>
                <a:gd name="T0" fmla="*/ 0 w 423"/>
                <a:gd name="T1" fmla="*/ 0 h 618"/>
                <a:gd name="T2" fmla="*/ 0 w 423"/>
                <a:gd name="T3" fmla="*/ 0 h 618"/>
                <a:gd name="T4" fmla="*/ 0 w 423"/>
                <a:gd name="T5" fmla="*/ 0 h 618"/>
                <a:gd name="T6" fmla="*/ 0 w 423"/>
                <a:gd name="T7" fmla="*/ 0 h 618"/>
                <a:gd name="T8" fmla="*/ 0 w 423"/>
                <a:gd name="T9" fmla="*/ 0 h 618"/>
                <a:gd name="T10" fmla="*/ 0 60000 65536"/>
                <a:gd name="T11" fmla="*/ 0 60000 65536"/>
                <a:gd name="T12" fmla="*/ 0 60000 65536"/>
                <a:gd name="T13" fmla="*/ 0 60000 65536"/>
                <a:gd name="T14" fmla="*/ 0 60000 65536"/>
                <a:gd name="T15" fmla="*/ 0 w 423"/>
                <a:gd name="T16" fmla="*/ 0 h 618"/>
                <a:gd name="T17" fmla="*/ 423 w 423"/>
                <a:gd name="T18" fmla="*/ 618 h 618"/>
              </a:gdLst>
              <a:ahLst/>
              <a:cxnLst>
                <a:cxn ang="T10">
                  <a:pos x="T0" y="T1"/>
                </a:cxn>
                <a:cxn ang="T11">
                  <a:pos x="T2" y="T3"/>
                </a:cxn>
                <a:cxn ang="T12">
                  <a:pos x="T4" y="T5"/>
                </a:cxn>
                <a:cxn ang="T13">
                  <a:pos x="T6" y="T7"/>
                </a:cxn>
                <a:cxn ang="T14">
                  <a:pos x="T8" y="T9"/>
                </a:cxn>
              </a:cxnLst>
              <a:rect l="T15" t="T16" r="T17" b="T18"/>
              <a:pathLst>
                <a:path w="423" h="618">
                  <a:moveTo>
                    <a:pt x="0" y="0"/>
                  </a:moveTo>
                  <a:lnTo>
                    <a:pt x="261" y="338"/>
                  </a:lnTo>
                  <a:lnTo>
                    <a:pt x="423" y="618"/>
                  </a:lnTo>
                  <a:lnTo>
                    <a:pt x="250" y="38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7" name="Freeform 2086">
              <a:extLst>
                <a:ext uri="{FF2B5EF4-FFF2-40B4-BE49-F238E27FC236}">
                  <a16:creationId xmlns:a16="http://schemas.microsoft.com/office/drawing/2014/main" id="{B1A35653-72E4-BC22-0844-E6CB29B4FDD8}"/>
                </a:ext>
              </a:extLst>
            </p:cNvPr>
            <p:cNvSpPr>
              <a:spLocks/>
            </p:cNvSpPr>
            <p:nvPr/>
          </p:nvSpPr>
          <p:spPr bwMode="auto">
            <a:xfrm>
              <a:off x="1471" y="2498"/>
              <a:ext cx="97" cy="366"/>
            </a:xfrm>
            <a:custGeom>
              <a:avLst/>
              <a:gdLst>
                <a:gd name="T0" fmla="*/ 0 w 389"/>
                <a:gd name="T1" fmla="*/ 0 h 1463"/>
                <a:gd name="T2" fmla="*/ 0 w 389"/>
                <a:gd name="T3" fmla="*/ 0 h 1463"/>
                <a:gd name="T4" fmla="*/ 0 w 389"/>
                <a:gd name="T5" fmla="*/ 0 h 1463"/>
                <a:gd name="T6" fmla="*/ 0 w 389"/>
                <a:gd name="T7" fmla="*/ 0 h 1463"/>
                <a:gd name="T8" fmla="*/ 0 w 389"/>
                <a:gd name="T9" fmla="*/ 0 h 1463"/>
                <a:gd name="T10" fmla="*/ 0 w 389"/>
                <a:gd name="T11" fmla="*/ 0 h 1463"/>
                <a:gd name="T12" fmla="*/ 0 w 389"/>
                <a:gd name="T13" fmla="*/ 0 h 1463"/>
                <a:gd name="T14" fmla="*/ 0 w 389"/>
                <a:gd name="T15" fmla="*/ 0 h 1463"/>
                <a:gd name="T16" fmla="*/ 0 w 389"/>
                <a:gd name="T17" fmla="*/ 0 h 1463"/>
                <a:gd name="T18" fmla="*/ 0 w 389"/>
                <a:gd name="T19" fmla="*/ 0 h 1463"/>
                <a:gd name="T20" fmla="*/ 0 w 389"/>
                <a:gd name="T21" fmla="*/ 0 h 14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9"/>
                <a:gd name="T34" fmla="*/ 0 h 1463"/>
                <a:gd name="T35" fmla="*/ 389 w 389"/>
                <a:gd name="T36" fmla="*/ 1463 h 14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9" h="1463">
                  <a:moveTo>
                    <a:pt x="305" y="0"/>
                  </a:moveTo>
                  <a:lnTo>
                    <a:pt x="352" y="277"/>
                  </a:lnTo>
                  <a:lnTo>
                    <a:pt x="389" y="660"/>
                  </a:lnTo>
                  <a:lnTo>
                    <a:pt x="334" y="943"/>
                  </a:lnTo>
                  <a:lnTo>
                    <a:pt x="220" y="1139"/>
                  </a:lnTo>
                  <a:lnTo>
                    <a:pt x="0" y="1463"/>
                  </a:lnTo>
                  <a:lnTo>
                    <a:pt x="286" y="924"/>
                  </a:lnTo>
                  <a:lnTo>
                    <a:pt x="334" y="660"/>
                  </a:lnTo>
                  <a:lnTo>
                    <a:pt x="286" y="362"/>
                  </a:lnTo>
                  <a:lnTo>
                    <a:pt x="286" y="124"/>
                  </a:lnTo>
                  <a:lnTo>
                    <a:pt x="30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8" name="Freeform 2087">
              <a:extLst>
                <a:ext uri="{FF2B5EF4-FFF2-40B4-BE49-F238E27FC236}">
                  <a16:creationId xmlns:a16="http://schemas.microsoft.com/office/drawing/2014/main" id="{6370C898-3A6B-3001-AFB1-6FFBE0004F0E}"/>
                </a:ext>
              </a:extLst>
            </p:cNvPr>
            <p:cNvSpPr>
              <a:spLocks/>
            </p:cNvSpPr>
            <p:nvPr/>
          </p:nvSpPr>
          <p:spPr bwMode="auto">
            <a:xfrm>
              <a:off x="1373" y="2481"/>
              <a:ext cx="616" cy="718"/>
            </a:xfrm>
            <a:custGeom>
              <a:avLst/>
              <a:gdLst>
                <a:gd name="T0" fmla="*/ 0 w 2467"/>
                <a:gd name="T1" fmla="*/ 0 h 2874"/>
                <a:gd name="T2" fmla="*/ 0 w 2467"/>
                <a:gd name="T3" fmla="*/ 0 h 2874"/>
                <a:gd name="T4" fmla="*/ 0 w 2467"/>
                <a:gd name="T5" fmla="*/ 0 h 2874"/>
                <a:gd name="T6" fmla="*/ 0 w 2467"/>
                <a:gd name="T7" fmla="*/ 0 h 2874"/>
                <a:gd name="T8" fmla="*/ 0 w 2467"/>
                <a:gd name="T9" fmla="*/ 0 h 2874"/>
                <a:gd name="T10" fmla="*/ 0 w 2467"/>
                <a:gd name="T11" fmla="*/ 0 h 2874"/>
                <a:gd name="T12" fmla="*/ 0 w 2467"/>
                <a:gd name="T13" fmla="*/ 0 h 2874"/>
                <a:gd name="T14" fmla="*/ 0 w 2467"/>
                <a:gd name="T15" fmla="*/ 0 h 2874"/>
                <a:gd name="T16" fmla="*/ 0 w 2467"/>
                <a:gd name="T17" fmla="*/ 0 h 2874"/>
                <a:gd name="T18" fmla="*/ 0 w 2467"/>
                <a:gd name="T19" fmla="*/ 0 h 2874"/>
                <a:gd name="T20" fmla="*/ 0 w 2467"/>
                <a:gd name="T21" fmla="*/ 0 h 2874"/>
                <a:gd name="T22" fmla="*/ 0 w 2467"/>
                <a:gd name="T23" fmla="*/ 0 h 2874"/>
                <a:gd name="T24" fmla="*/ 0 w 2467"/>
                <a:gd name="T25" fmla="*/ 0 h 2874"/>
                <a:gd name="T26" fmla="*/ 0 w 2467"/>
                <a:gd name="T27" fmla="*/ 0 h 2874"/>
                <a:gd name="T28" fmla="*/ 0 w 2467"/>
                <a:gd name="T29" fmla="*/ 0 h 2874"/>
                <a:gd name="T30" fmla="*/ 0 w 2467"/>
                <a:gd name="T31" fmla="*/ 0 h 2874"/>
                <a:gd name="T32" fmla="*/ 0 w 2467"/>
                <a:gd name="T33" fmla="*/ 0 h 2874"/>
                <a:gd name="T34" fmla="*/ 0 w 2467"/>
                <a:gd name="T35" fmla="*/ 0 h 2874"/>
                <a:gd name="T36" fmla="*/ 0 w 2467"/>
                <a:gd name="T37" fmla="*/ 0 h 2874"/>
                <a:gd name="T38" fmla="*/ 0 w 2467"/>
                <a:gd name="T39" fmla="*/ 0 h 2874"/>
                <a:gd name="T40" fmla="*/ 0 w 2467"/>
                <a:gd name="T41" fmla="*/ 0 h 2874"/>
                <a:gd name="T42" fmla="*/ 0 w 2467"/>
                <a:gd name="T43" fmla="*/ 0 h 2874"/>
                <a:gd name="T44" fmla="*/ 0 w 2467"/>
                <a:gd name="T45" fmla="*/ 0 h 2874"/>
                <a:gd name="T46" fmla="*/ 0 w 2467"/>
                <a:gd name="T47" fmla="*/ 0 h 2874"/>
                <a:gd name="T48" fmla="*/ 0 w 2467"/>
                <a:gd name="T49" fmla="*/ 0 h 2874"/>
                <a:gd name="T50" fmla="*/ 0 w 2467"/>
                <a:gd name="T51" fmla="*/ 0 h 2874"/>
                <a:gd name="T52" fmla="*/ 0 w 2467"/>
                <a:gd name="T53" fmla="*/ 0 h 2874"/>
                <a:gd name="T54" fmla="*/ 0 w 2467"/>
                <a:gd name="T55" fmla="*/ 0 h 2874"/>
                <a:gd name="T56" fmla="*/ 0 w 2467"/>
                <a:gd name="T57" fmla="*/ 0 h 2874"/>
                <a:gd name="T58" fmla="*/ 0 w 2467"/>
                <a:gd name="T59" fmla="*/ 0 h 2874"/>
                <a:gd name="T60" fmla="*/ 0 w 2467"/>
                <a:gd name="T61" fmla="*/ 0 h 2874"/>
                <a:gd name="T62" fmla="*/ 0 w 2467"/>
                <a:gd name="T63" fmla="*/ 0 h 2874"/>
                <a:gd name="T64" fmla="*/ 0 w 2467"/>
                <a:gd name="T65" fmla="*/ 0 h 2874"/>
                <a:gd name="T66" fmla="*/ 0 w 2467"/>
                <a:gd name="T67" fmla="*/ 0 h 2874"/>
                <a:gd name="T68" fmla="*/ 0 w 2467"/>
                <a:gd name="T69" fmla="*/ 0 h 28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67"/>
                <a:gd name="T106" fmla="*/ 0 h 2874"/>
                <a:gd name="T107" fmla="*/ 2467 w 2467"/>
                <a:gd name="T108" fmla="*/ 2874 h 287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67" h="2874">
                  <a:moveTo>
                    <a:pt x="679" y="0"/>
                  </a:moveTo>
                  <a:lnTo>
                    <a:pt x="698" y="153"/>
                  </a:lnTo>
                  <a:lnTo>
                    <a:pt x="679" y="518"/>
                  </a:lnTo>
                  <a:lnTo>
                    <a:pt x="577" y="972"/>
                  </a:lnTo>
                  <a:lnTo>
                    <a:pt x="559" y="1102"/>
                  </a:lnTo>
                  <a:lnTo>
                    <a:pt x="791" y="1250"/>
                  </a:lnTo>
                  <a:lnTo>
                    <a:pt x="1126" y="1771"/>
                  </a:lnTo>
                  <a:lnTo>
                    <a:pt x="1309" y="1902"/>
                  </a:lnTo>
                  <a:lnTo>
                    <a:pt x="1557" y="2010"/>
                  </a:lnTo>
                  <a:lnTo>
                    <a:pt x="1624" y="1925"/>
                  </a:lnTo>
                  <a:lnTo>
                    <a:pt x="1590" y="1619"/>
                  </a:lnTo>
                  <a:lnTo>
                    <a:pt x="1457" y="1355"/>
                  </a:lnTo>
                  <a:lnTo>
                    <a:pt x="1328" y="840"/>
                  </a:lnTo>
                  <a:lnTo>
                    <a:pt x="1509" y="1313"/>
                  </a:lnTo>
                  <a:lnTo>
                    <a:pt x="1655" y="1428"/>
                  </a:lnTo>
                  <a:lnTo>
                    <a:pt x="1790" y="1428"/>
                  </a:lnTo>
                  <a:lnTo>
                    <a:pt x="1957" y="1342"/>
                  </a:lnTo>
                  <a:lnTo>
                    <a:pt x="2004" y="1167"/>
                  </a:lnTo>
                  <a:lnTo>
                    <a:pt x="1970" y="1378"/>
                  </a:lnTo>
                  <a:lnTo>
                    <a:pt x="1825" y="1533"/>
                  </a:lnTo>
                  <a:lnTo>
                    <a:pt x="1721" y="1619"/>
                  </a:lnTo>
                  <a:lnTo>
                    <a:pt x="1688" y="1792"/>
                  </a:lnTo>
                  <a:lnTo>
                    <a:pt x="1738" y="1902"/>
                  </a:lnTo>
                  <a:lnTo>
                    <a:pt x="1839" y="1902"/>
                  </a:lnTo>
                  <a:lnTo>
                    <a:pt x="2022" y="1812"/>
                  </a:lnTo>
                  <a:lnTo>
                    <a:pt x="2223" y="1533"/>
                  </a:lnTo>
                  <a:lnTo>
                    <a:pt x="2356" y="1167"/>
                  </a:lnTo>
                  <a:lnTo>
                    <a:pt x="2450" y="798"/>
                  </a:lnTo>
                  <a:lnTo>
                    <a:pt x="2450" y="1250"/>
                  </a:lnTo>
                  <a:lnTo>
                    <a:pt x="2418" y="1792"/>
                  </a:lnTo>
                  <a:lnTo>
                    <a:pt x="2467" y="2204"/>
                  </a:lnTo>
                  <a:lnTo>
                    <a:pt x="2450" y="2529"/>
                  </a:lnTo>
                  <a:lnTo>
                    <a:pt x="2369" y="2743"/>
                  </a:lnTo>
                  <a:lnTo>
                    <a:pt x="2240" y="2850"/>
                  </a:lnTo>
                  <a:lnTo>
                    <a:pt x="2171" y="2874"/>
                  </a:lnTo>
                  <a:lnTo>
                    <a:pt x="1921" y="2874"/>
                  </a:lnTo>
                  <a:lnTo>
                    <a:pt x="1721" y="2743"/>
                  </a:lnTo>
                  <a:lnTo>
                    <a:pt x="1373" y="2680"/>
                  </a:lnTo>
                  <a:lnTo>
                    <a:pt x="1141" y="2680"/>
                  </a:lnTo>
                  <a:lnTo>
                    <a:pt x="1474" y="2661"/>
                  </a:lnTo>
                  <a:lnTo>
                    <a:pt x="1757" y="2680"/>
                  </a:lnTo>
                  <a:lnTo>
                    <a:pt x="1957" y="2639"/>
                  </a:lnTo>
                  <a:lnTo>
                    <a:pt x="2053" y="2550"/>
                  </a:lnTo>
                  <a:lnTo>
                    <a:pt x="2136" y="2382"/>
                  </a:lnTo>
                  <a:lnTo>
                    <a:pt x="2136" y="2159"/>
                  </a:lnTo>
                  <a:lnTo>
                    <a:pt x="2072" y="2010"/>
                  </a:lnTo>
                  <a:lnTo>
                    <a:pt x="1988" y="1944"/>
                  </a:lnTo>
                  <a:lnTo>
                    <a:pt x="1757" y="2075"/>
                  </a:lnTo>
                  <a:lnTo>
                    <a:pt x="1988" y="2286"/>
                  </a:lnTo>
                  <a:lnTo>
                    <a:pt x="1988" y="2465"/>
                  </a:lnTo>
                  <a:lnTo>
                    <a:pt x="1790" y="2332"/>
                  </a:lnTo>
                  <a:lnTo>
                    <a:pt x="1418" y="2286"/>
                  </a:lnTo>
                  <a:lnTo>
                    <a:pt x="1126" y="2138"/>
                  </a:lnTo>
                  <a:lnTo>
                    <a:pt x="965" y="1944"/>
                  </a:lnTo>
                  <a:lnTo>
                    <a:pt x="843" y="1771"/>
                  </a:lnTo>
                  <a:lnTo>
                    <a:pt x="679" y="1701"/>
                  </a:lnTo>
                  <a:lnTo>
                    <a:pt x="528" y="1688"/>
                  </a:lnTo>
                  <a:lnTo>
                    <a:pt x="412" y="1727"/>
                  </a:lnTo>
                  <a:lnTo>
                    <a:pt x="281" y="1875"/>
                  </a:lnTo>
                  <a:lnTo>
                    <a:pt x="327" y="2445"/>
                  </a:lnTo>
                  <a:lnTo>
                    <a:pt x="466" y="2743"/>
                  </a:lnTo>
                  <a:lnTo>
                    <a:pt x="281" y="2415"/>
                  </a:lnTo>
                  <a:lnTo>
                    <a:pt x="199" y="2099"/>
                  </a:lnTo>
                  <a:lnTo>
                    <a:pt x="0" y="2874"/>
                  </a:lnTo>
                  <a:lnTo>
                    <a:pt x="63" y="2465"/>
                  </a:lnTo>
                  <a:lnTo>
                    <a:pt x="254" y="1792"/>
                  </a:lnTo>
                  <a:lnTo>
                    <a:pt x="479" y="1250"/>
                  </a:lnTo>
                  <a:lnTo>
                    <a:pt x="577" y="862"/>
                  </a:lnTo>
                  <a:lnTo>
                    <a:pt x="662" y="457"/>
                  </a:lnTo>
                  <a:lnTo>
                    <a:pt x="679" y="153"/>
                  </a:lnTo>
                  <a:lnTo>
                    <a:pt x="6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9" name="Freeform 2088">
              <a:extLst>
                <a:ext uri="{FF2B5EF4-FFF2-40B4-BE49-F238E27FC236}">
                  <a16:creationId xmlns:a16="http://schemas.microsoft.com/office/drawing/2014/main" id="{4FAD93D6-A272-B64B-9465-599D6F19817E}"/>
                </a:ext>
              </a:extLst>
            </p:cNvPr>
            <p:cNvSpPr>
              <a:spLocks/>
            </p:cNvSpPr>
            <p:nvPr/>
          </p:nvSpPr>
          <p:spPr bwMode="auto">
            <a:xfrm>
              <a:off x="1162" y="2312"/>
              <a:ext cx="380" cy="887"/>
            </a:xfrm>
            <a:custGeom>
              <a:avLst/>
              <a:gdLst>
                <a:gd name="T0" fmla="*/ 0 w 1522"/>
                <a:gd name="T1" fmla="*/ 0 h 3548"/>
                <a:gd name="T2" fmla="*/ 0 w 1522"/>
                <a:gd name="T3" fmla="*/ 0 h 3548"/>
                <a:gd name="T4" fmla="*/ 0 w 1522"/>
                <a:gd name="T5" fmla="*/ 0 h 3548"/>
                <a:gd name="T6" fmla="*/ 0 w 1522"/>
                <a:gd name="T7" fmla="*/ 0 h 3548"/>
                <a:gd name="T8" fmla="*/ 0 w 1522"/>
                <a:gd name="T9" fmla="*/ 0 h 3548"/>
                <a:gd name="T10" fmla="*/ 0 w 1522"/>
                <a:gd name="T11" fmla="*/ 0 h 3548"/>
                <a:gd name="T12" fmla="*/ 0 w 1522"/>
                <a:gd name="T13" fmla="*/ 0 h 3548"/>
                <a:gd name="T14" fmla="*/ 0 w 1522"/>
                <a:gd name="T15" fmla="*/ 0 h 3548"/>
                <a:gd name="T16" fmla="*/ 0 w 1522"/>
                <a:gd name="T17" fmla="*/ 0 h 3548"/>
                <a:gd name="T18" fmla="*/ 0 w 1522"/>
                <a:gd name="T19" fmla="*/ 0 h 3548"/>
                <a:gd name="T20" fmla="*/ 0 w 1522"/>
                <a:gd name="T21" fmla="*/ 0 h 3548"/>
                <a:gd name="T22" fmla="*/ 0 w 1522"/>
                <a:gd name="T23" fmla="*/ 0 h 3548"/>
                <a:gd name="T24" fmla="*/ 0 w 1522"/>
                <a:gd name="T25" fmla="*/ 0 h 3548"/>
                <a:gd name="T26" fmla="*/ 0 w 1522"/>
                <a:gd name="T27" fmla="*/ 0 h 3548"/>
                <a:gd name="T28" fmla="*/ 0 w 1522"/>
                <a:gd name="T29" fmla="*/ 0 h 3548"/>
                <a:gd name="T30" fmla="*/ 0 w 1522"/>
                <a:gd name="T31" fmla="*/ 0 h 3548"/>
                <a:gd name="T32" fmla="*/ 0 w 1522"/>
                <a:gd name="T33" fmla="*/ 0 h 3548"/>
                <a:gd name="T34" fmla="*/ 0 w 1522"/>
                <a:gd name="T35" fmla="*/ 0 h 3548"/>
                <a:gd name="T36" fmla="*/ 0 w 1522"/>
                <a:gd name="T37" fmla="*/ 0 h 3548"/>
                <a:gd name="T38" fmla="*/ 0 w 1522"/>
                <a:gd name="T39" fmla="*/ 0 h 3548"/>
                <a:gd name="T40" fmla="*/ 0 w 1522"/>
                <a:gd name="T41" fmla="*/ 0 h 3548"/>
                <a:gd name="T42" fmla="*/ 0 w 1522"/>
                <a:gd name="T43" fmla="*/ 0 h 3548"/>
                <a:gd name="T44" fmla="*/ 0 w 1522"/>
                <a:gd name="T45" fmla="*/ 0 h 3548"/>
                <a:gd name="T46" fmla="*/ 0 w 1522"/>
                <a:gd name="T47" fmla="*/ 0 h 3548"/>
                <a:gd name="T48" fmla="*/ 0 w 1522"/>
                <a:gd name="T49" fmla="*/ 0 h 3548"/>
                <a:gd name="T50" fmla="*/ 0 w 1522"/>
                <a:gd name="T51" fmla="*/ 0 h 3548"/>
                <a:gd name="T52" fmla="*/ 0 w 1522"/>
                <a:gd name="T53" fmla="*/ 0 h 3548"/>
                <a:gd name="T54" fmla="*/ 0 w 1522"/>
                <a:gd name="T55" fmla="*/ 0 h 3548"/>
                <a:gd name="T56" fmla="*/ 0 w 1522"/>
                <a:gd name="T57" fmla="*/ 0 h 3548"/>
                <a:gd name="T58" fmla="*/ 0 w 1522"/>
                <a:gd name="T59" fmla="*/ 0 h 3548"/>
                <a:gd name="T60" fmla="*/ 0 w 1522"/>
                <a:gd name="T61" fmla="*/ 0 h 3548"/>
                <a:gd name="T62" fmla="*/ 0 w 1522"/>
                <a:gd name="T63" fmla="*/ 0 h 3548"/>
                <a:gd name="T64" fmla="*/ 0 w 1522"/>
                <a:gd name="T65" fmla="*/ 0 h 35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2"/>
                <a:gd name="T100" fmla="*/ 0 h 3548"/>
                <a:gd name="T101" fmla="*/ 1522 w 1522"/>
                <a:gd name="T102" fmla="*/ 3548 h 35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2" h="3548">
                  <a:moveTo>
                    <a:pt x="1522" y="783"/>
                  </a:moveTo>
                  <a:lnTo>
                    <a:pt x="1473" y="716"/>
                  </a:lnTo>
                  <a:lnTo>
                    <a:pt x="1420" y="716"/>
                  </a:lnTo>
                  <a:lnTo>
                    <a:pt x="1269" y="827"/>
                  </a:lnTo>
                  <a:lnTo>
                    <a:pt x="1163" y="1237"/>
                  </a:lnTo>
                  <a:lnTo>
                    <a:pt x="810" y="2190"/>
                  </a:lnTo>
                  <a:lnTo>
                    <a:pt x="475" y="3243"/>
                  </a:lnTo>
                  <a:lnTo>
                    <a:pt x="398" y="3548"/>
                  </a:lnTo>
                  <a:lnTo>
                    <a:pt x="329" y="3548"/>
                  </a:lnTo>
                  <a:lnTo>
                    <a:pt x="398" y="3243"/>
                  </a:lnTo>
                  <a:lnTo>
                    <a:pt x="347" y="2466"/>
                  </a:lnTo>
                  <a:lnTo>
                    <a:pt x="362" y="1863"/>
                  </a:lnTo>
                  <a:lnTo>
                    <a:pt x="329" y="1404"/>
                  </a:lnTo>
                  <a:lnTo>
                    <a:pt x="200" y="649"/>
                  </a:lnTo>
                  <a:lnTo>
                    <a:pt x="0" y="0"/>
                  </a:lnTo>
                  <a:lnTo>
                    <a:pt x="213" y="454"/>
                  </a:lnTo>
                  <a:lnTo>
                    <a:pt x="278" y="783"/>
                  </a:lnTo>
                  <a:lnTo>
                    <a:pt x="410" y="1625"/>
                  </a:lnTo>
                  <a:lnTo>
                    <a:pt x="578" y="2164"/>
                  </a:lnTo>
                  <a:lnTo>
                    <a:pt x="660" y="2576"/>
                  </a:lnTo>
                  <a:lnTo>
                    <a:pt x="810" y="2052"/>
                  </a:lnTo>
                  <a:lnTo>
                    <a:pt x="860" y="1883"/>
                  </a:lnTo>
                  <a:lnTo>
                    <a:pt x="660" y="1342"/>
                  </a:lnTo>
                  <a:lnTo>
                    <a:pt x="597" y="953"/>
                  </a:lnTo>
                  <a:lnTo>
                    <a:pt x="429" y="475"/>
                  </a:lnTo>
                  <a:lnTo>
                    <a:pt x="627" y="973"/>
                  </a:lnTo>
                  <a:lnTo>
                    <a:pt x="725" y="1404"/>
                  </a:lnTo>
                  <a:lnTo>
                    <a:pt x="891" y="1796"/>
                  </a:lnTo>
                  <a:lnTo>
                    <a:pt x="1107" y="1169"/>
                  </a:lnTo>
                  <a:lnTo>
                    <a:pt x="1255" y="783"/>
                  </a:lnTo>
                  <a:lnTo>
                    <a:pt x="1420" y="674"/>
                  </a:lnTo>
                  <a:lnTo>
                    <a:pt x="1522" y="674"/>
                  </a:lnTo>
                  <a:lnTo>
                    <a:pt x="1522" y="7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30" name="Freeform 2089">
              <a:extLst>
                <a:ext uri="{FF2B5EF4-FFF2-40B4-BE49-F238E27FC236}">
                  <a16:creationId xmlns:a16="http://schemas.microsoft.com/office/drawing/2014/main" id="{FA37DA1C-42EF-0B37-05E1-8DE342164C76}"/>
                </a:ext>
              </a:extLst>
            </p:cNvPr>
            <p:cNvSpPr>
              <a:spLocks/>
            </p:cNvSpPr>
            <p:nvPr/>
          </p:nvSpPr>
          <p:spPr bwMode="auto">
            <a:xfrm>
              <a:off x="510" y="1696"/>
              <a:ext cx="688" cy="1503"/>
            </a:xfrm>
            <a:custGeom>
              <a:avLst/>
              <a:gdLst>
                <a:gd name="T0" fmla="*/ 0 w 2752"/>
                <a:gd name="T1" fmla="*/ 0 h 6013"/>
                <a:gd name="T2" fmla="*/ 0 w 2752"/>
                <a:gd name="T3" fmla="*/ 0 h 6013"/>
                <a:gd name="T4" fmla="*/ 0 w 2752"/>
                <a:gd name="T5" fmla="*/ 0 h 6013"/>
                <a:gd name="T6" fmla="*/ 0 w 2752"/>
                <a:gd name="T7" fmla="*/ 0 h 6013"/>
                <a:gd name="T8" fmla="*/ 0 w 2752"/>
                <a:gd name="T9" fmla="*/ 0 h 6013"/>
                <a:gd name="T10" fmla="*/ 0 w 2752"/>
                <a:gd name="T11" fmla="*/ 0 h 6013"/>
                <a:gd name="T12" fmla="*/ 0 w 2752"/>
                <a:gd name="T13" fmla="*/ 0 h 6013"/>
                <a:gd name="T14" fmla="*/ 0 w 2752"/>
                <a:gd name="T15" fmla="*/ 0 h 6013"/>
                <a:gd name="T16" fmla="*/ 0 w 2752"/>
                <a:gd name="T17" fmla="*/ 0 h 6013"/>
                <a:gd name="T18" fmla="*/ 0 w 2752"/>
                <a:gd name="T19" fmla="*/ 0 h 6013"/>
                <a:gd name="T20" fmla="*/ 0 w 2752"/>
                <a:gd name="T21" fmla="*/ 0 h 6013"/>
                <a:gd name="T22" fmla="*/ 0 w 2752"/>
                <a:gd name="T23" fmla="*/ 0 h 6013"/>
                <a:gd name="T24" fmla="*/ 0 w 2752"/>
                <a:gd name="T25" fmla="*/ 0 h 6013"/>
                <a:gd name="T26" fmla="*/ 0 w 2752"/>
                <a:gd name="T27" fmla="*/ 0 h 6013"/>
                <a:gd name="T28" fmla="*/ 0 w 2752"/>
                <a:gd name="T29" fmla="*/ 0 h 6013"/>
                <a:gd name="T30" fmla="*/ 0 w 2752"/>
                <a:gd name="T31" fmla="*/ 0 h 6013"/>
                <a:gd name="T32" fmla="*/ 0 w 2752"/>
                <a:gd name="T33" fmla="*/ 0 h 6013"/>
                <a:gd name="T34" fmla="*/ 0 w 2752"/>
                <a:gd name="T35" fmla="*/ 0 h 6013"/>
                <a:gd name="T36" fmla="*/ 0 w 2752"/>
                <a:gd name="T37" fmla="*/ 0 h 6013"/>
                <a:gd name="T38" fmla="*/ 0 w 2752"/>
                <a:gd name="T39" fmla="*/ 0 h 6013"/>
                <a:gd name="T40" fmla="*/ 0 w 2752"/>
                <a:gd name="T41" fmla="*/ 0 h 6013"/>
                <a:gd name="T42" fmla="*/ 0 w 2752"/>
                <a:gd name="T43" fmla="*/ 0 h 6013"/>
                <a:gd name="T44" fmla="*/ 0 w 2752"/>
                <a:gd name="T45" fmla="*/ 0 h 6013"/>
                <a:gd name="T46" fmla="*/ 0 w 2752"/>
                <a:gd name="T47" fmla="*/ 0 h 6013"/>
                <a:gd name="T48" fmla="*/ 0 w 2752"/>
                <a:gd name="T49" fmla="*/ 0 h 6013"/>
                <a:gd name="T50" fmla="*/ 0 w 2752"/>
                <a:gd name="T51" fmla="*/ 0 h 6013"/>
                <a:gd name="T52" fmla="*/ 0 w 2752"/>
                <a:gd name="T53" fmla="*/ 0 h 6013"/>
                <a:gd name="T54" fmla="*/ 0 w 2752"/>
                <a:gd name="T55" fmla="*/ 0 h 6013"/>
                <a:gd name="T56" fmla="*/ 0 w 2752"/>
                <a:gd name="T57" fmla="*/ 0 h 6013"/>
                <a:gd name="T58" fmla="*/ 0 w 2752"/>
                <a:gd name="T59" fmla="*/ 0 h 6013"/>
                <a:gd name="T60" fmla="*/ 0 w 2752"/>
                <a:gd name="T61" fmla="*/ 0 h 6013"/>
                <a:gd name="T62" fmla="*/ 0 w 2752"/>
                <a:gd name="T63" fmla="*/ 0 h 6013"/>
                <a:gd name="T64" fmla="*/ 0 w 2752"/>
                <a:gd name="T65" fmla="*/ 0 h 6013"/>
                <a:gd name="T66" fmla="*/ 0 w 2752"/>
                <a:gd name="T67" fmla="*/ 0 h 6013"/>
                <a:gd name="T68" fmla="*/ 0 w 2752"/>
                <a:gd name="T69" fmla="*/ 0 h 6013"/>
                <a:gd name="T70" fmla="*/ 0 w 2752"/>
                <a:gd name="T71" fmla="*/ 0 h 6013"/>
                <a:gd name="T72" fmla="*/ 0 w 2752"/>
                <a:gd name="T73" fmla="*/ 0 h 6013"/>
                <a:gd name="T74" fmla="*/ 0 w 2752"/>
                <a:gd name="T75" fmla="*/ 0 h 6013"/>
                <a:gd name="T76" fmla="*/ 0 w 2752"/>
                <a:gd name="T77" fmla="*/ 0 h 6013"/>
                <a:gd name="T78" fmla="*/ 0 w 2752"/>
                <a:gd name="T79" fmla="*/ 0 h 6013"/>
                <a:gd name="T80" fmla="*/ 0 w 2752"/>
                <a:gd name="T81" fmla="*/ 0 h 6013"/>
                <a:gd name="T82" fmla="*/ 0 w 2752"/>
                <a:gd name="T83" fmla="*/ 0 h 6013"/>
                <a:gd name="T84" fmla="*/ 0 w 2752"/>
                <a:gd name="T85" fmla="*/ 0 h 6013"/>
                <a:gd name="T86" fmla="*/ 0 w 2752"/>
                <a:gd name="T87" fmla="*/ 0 h 6013"/>
                <a:gd name="T88" fmla="*/ 0 w 2752"/>
                <a:gd name="T89" fmla="*/ 0 h 60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52"/>
                <a:gd name="T136" fmla="*/ 0 h 6013"/>
                <a:gd name="T137" fmla="*/ 2752 w 2752"/>
                <a:gd name="T138" fmla="*/ 6013 h 60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52" h="6013">
                  <a:moveTo>
                    <a:pt x="1789" y="1906"/>
                  </a:moveTo>
                  <a:lnTo>
                    <a:pt x="1893" y="2186"/>
                  </a:lnTo>
                  <a:lnTo>
                    <a:pt x="1926" y="2445"/>
                  </a:lnTo>
                  <a:lnTo>
                    <a:pt x="1926" y="2635"/>
                  </a:lnTo>
                  <a:lnTo>
                    <a:pt x="1789" y="2989"/>
                  </a:lnTo>
                  <a:lnTo>
                    <a:pt x="1913" y="2919"/>
                  </a:lnTo>
                  <a:lnTo>
                    <a:pt x="2059" y="2748"/>
                  </a:lnTo>
                  <a:lnTo>
                    <a:pt x="2059" y="3051"/>
                  </a:lnTo>
                  <a:lnTo>
                    <a:pt x="2004" y="3292"/>
                  </a:lnTo>
                  <a:lnTo>
                    <a:pt x="1943" y="3675"/>
                  </a:lnTo>
                  <a:lnTo>
                    <a:pt x="2153" y="3396"/>
                  </a:lnTo>
                  <a:lnTo>
                    <a:pt x="2257" y="3114"/>
                  </a:lnTo>
                  <a:lnTo>
                    <a:pt x="2257" y="2811"/>
                  </a:lnTo>
                  <a:lnTo>
                    <a:pt x="2191" y="2533"/>
                  </a:lnTo>
                  <a:lnTo>
                    <a:pt x="2376" y="2919"/>
                  </a:lnTo>
                  <a:lnTo>
                    <a:pt x="2473" y="3377"/>
                  </a:lnTo>
                  <a:lnTo>
                    <a:pt x="2423" y="3785"/>
                  </a:lnTo>
                  <a:lnTo>
                    <a:pt x="2461" y="4133"/>
                  </a:lnTo>
                  <a:lnTo>
                    <a:pt x="2549" y="4695"/>
                  </a:lnTo>
                  <a:lnTo>
                    <a:pt x="2584" y="5188"/>
                  </a:lnTo>
                  <a:lnTo>
                    <a:pt x="2752" y="5989"/>
                  </a:lnTo>
                  <a:lnTo>
                    <a:pt x="2537" y="5298"/>
                  </a:lnTo>
                  <a:lnTo>
                    <a:pt x="2473" y="4840"/>
                  </a:lnTo>
                  <a:lnTo>
                    <a:pt x="2290" y="4517"/>
                  </a:lnTo>
                  <a:lnTo>
                    <a:pt x="2170" y="4174"/>
                  </a:lnTo>
                  <a:lnTo>
                    <a:pt x="2124" y="4567"/>
                  </a:lnTo>
                  <a:lnTo>
                    <a:pt x="2236" y="5172"/>
                  </a:lnTo>
                  <a:lnTo>
                    <a:pt x="2274" y="5623"/>
                  </a:lnTo>
                  <a:lnTo>
                    <a:pt x="2376" y="6013"/>
                  </a:lnTo>
                  <a:lnTo>
                    <a:pt x="2153" y="6013"/>
                  </a:lnTo>
                  <a:lnTo>
                    <a:pt x="1774" y="5521"/>
                  </a:lnTo>
                  <a:lnTo>
                    <a:pt x="1774" y="5623"/>
                  </a:lnTo>
                  <a:lnTo>
                    <a:pt x="1943" y="6013"/>
                  </a:lnTo>
                  <a:lnTo>
                    <a:pt x="1587" y="6013"/>
                  </a:lnTo>
                  <a:lnTo>
                    <a:pt x="1525" y="5800"/>
                  </a:lnTo>
                  <a:lnTo>
                    <a:pt x="1525" y="5584"/>
                  </a:lnTo>
                  <a:lnTo>
                    <a:pt x="1643" y="5257"/>
                  </a:lnTo>
                  <a:lnTo>
                    <a:pt x="1761" y="4931"/>
                  </a:lnTo>
                  <a:lnTo>
                    <a:pt x="1789" y="4587"/>
                  </a:lnTo>
                  <a:lnTo>
                    <a:pt x="1687" y="4284"/>
                  </a:lnTo>
                  <a:lnTo>
                    <a:pt x="1673" y="4024"/>
                  </a:lnTo>
                  <a:lnTo>
                    <a:pt x="1708" y="3702"/>
                  </a:lnTo>
                  <a:lnTo>
                    <a:pt x="1661" y="3396"/>
                  </a:lnTo>
                  <a:lnTo>
                    <a:pt x="1626" y="3094"/>
                  </a:lnTo>
                  <a:lnTo>
                    <a:pt x="1626" y="2989"/>
                  </a:lnTo>
                  <a:lnTo>
                    <a:pt x="1344" y="3031"/>
                  </a:lnTo>
                  <a:lnTo>
                    <a:pt x="1078" y="3181"/>
                  </a:lnTo>
                  <a:lnTo>
                    <a:pt x="849" y="3223"/>
                  </a:lnTo>
                  <a:lnTo>
                    <a:pt x="578" y="3223"/>
                  </a:lnTo>
                  <a:lnTo>
                    <a:pt x="269" y="3094"/>
                  </a:lnTo>
                  <a:lnTo>
                    <a:pt x="69" y="2896"/>
                  </a:lnTo>
                  <a:lnTo>
                    <a:pt x="0" y="2533"/>
                  </a:lnTo>
                  <a:lnTo>
                    <a:pt x="35" y="2204"/>
                  </a:lnTo>
                  <a:lnTo>
                    <a:pt x="136" y="1882"/>
                  </a:lnTo>
                  <a:lnTo>
                    <a:pt x="269" y="1602"/>
                  </a:lnTo>
                  <a:lnTo>
                    <a:pt x="551" y="1192"/>
                  </a:lnTo>
                  <a:lnTo>
                    <a:pt x="1112" y="545"/>
                  </a:lnTo>
                  <a:lnTo>
                    <a:pt x="1393" y="219"/>
                  </a:lnTo>
                  <a:lnTo>
                    <a:pt x="1578" y="0"/>
                  </a:lnTo>
                  <a:lnTo>
                    <a:pt x="1377" y="283"/>
                  </a:lnTo>
                  <a:lnTo>
                    <a:pt x="1197" y="502"/>
                  </a:lnTo>
                  <a:lnTo>
                    <a:pt x="1145" y="822"/>
                  </a:lnTo>
                  <a:lnTo>
                    <a:pt x="1145" y="587"/>
                  </a:lnTo>
                  <a:lnTo>
                    <a:pt x="1112" y="587"/>
                  </a:lnTo>
                  <a:lnTo>
                    <a:pt x="748" y="1020"/>
                  </a:lnTo>
                  <a:lnTo>
                    <a:pt x="513" y="1322"/>
                  </a:lnTo>
                  <a:lnTo>
                    <a:pt x="400" y="1562"/>
                  </a:lnTo>
                  <a:lnTo>
                    <a:pt x="368" y="1777"/>
                  </a:lnTo>
                  <a:lnTo>
                    <a:pt x="368" y="2058"/>
                  </a:lnTo>
                  <a:lnTo>
                    <a:pt x="417" y="2402"/>
                  </a:lnTo>
                  <a:lnTo>
                    <a:pt x="334" y="2186"/>
                  </a:lnTo>
                  <a:lnTo>
                    <a:pt x="288" y="1906"/>
                  </a:lnTo>
                  <a:lnTo>
                    <a:pt x="165" y="2252"/>
                  </a:lnTo>
                  <a:lnTo>
                    <a:pt x="165" y="2600"/>
                  </a:lnTo>
                  <a:lnTo>
                    <a:pt x="249" y="2855"/>
                  </a:lnTo>
                  <a:lnTo>
                    <a:pt x="437" y="2989"/>
                  </a:lnTo>
                  <a:lnTo>
                    <a:pt x="700" y="3051"/>
                  </a:lnTo>
                  <a:lnTo>
                    <a:pt x="946" y="3011"/>
                  </a:lnTo>
                  <a:lnTo>
                    <a:pt x="1062" y="2855"/>
                  </a:lnTo>
                  <a:lnTo>
                    <a:pt x="798" y="2919"/>
                  </a:lnTo>
                  <a:lnTo>
                    <a:pt x="1128" y="2726"/>
                  </a:lnTo>
                  <a:lnTo>
                    <a:pt x="1310" y="2511"/>
                  </a:lnTo>
                  <a:lnTo>
                    <a:pt x="1578" y="2058"/>
                  </a:lnTo>
                  <a:lnTo>
                    <a:pt x="1393" y="2511"/>
                  </a:lnTo>
                  <a:lnTo>
                    <a:pt x="1197" y="2769"/>
                  </a:lnTo>
                  <a:lnTo>
                    <a:pt x="1442" y="2685"/>
                  </a:lnTo>
                  <a:lnTo>
                    <a:pt x="1587" y="2748"/>
                  </a:lnTo>
                  <a:lnTo>
                    <a:pt x="1810" y="2635"/>
                  </a:lnTo>
                  <a:lnTo>
                    <a:pt x="1857" y="2429"/>
                  </a:lnTo>
                  <a:lnTo>
                    <a:pt x="1857" y="2186"/>
                  </a:lnTo>
                  <a:lnTo>
                    <a:pt x="1789" y="19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31" name="Freeform 2090">
              <a:extLst>
                <a:ext uri="{FF2B5EF4-FFF2-40B4-BE49-F238E27FC236}">
                  <a16:creationId xmlns:a16="http://schemas.microsoft.com/office/drawing/2014/main" id="{B9A8A68E-DBD1-111F-B8F3-2B6AEBFC2FD3}"/>
                </a:ext>
              </a:extLst>
            </p:cNvPr>
            <p:cNvSpPr>
              <a:spLocks/>
            </p:cNvSpPr>
            <p:nvPr/>
          </p:nvSpPr>
          <p:spPr bwMode="auto">
            <a:xfrm>
              <a:off x="775" y="1643"/>
              <a:ext cx="403" cy="676"/>
            </a:xfrm>
            <a:custGeom>
              <a:avLst/>
              <a:gdLst>
                <a:gd name="T0" fmla="*/ 0 w 1611"/>
                <a:gd name="T1" fmla="*/ 0 h 2702"/>
                <a:gd name="T2" fmla="*/ 0 w 1611"/>
                <a:gd name="T3" fmla="*/ 0 h 2702"/>
                <a:gd name="T4" fmla="*/ 0 w 1611"/>
                <a:gd name="T5" fmla="*/ 0 h 2702"/>
                <a:gd name="T6" fmla="*/ 0 w 1611"/>
                <a:gd name="T7" fmla="*/ 0 h 2702"/>
                <a:gd name="T8" fmla="*/ 0 w 1611"/>
                <a:gd name="T9" fmla="*/ 0 h 2702"/>
                <a:gd name="T10" fmla="*/ 0 w 1611"/>
                <a:gd name="T11" fmla="*/ 0 h 2702"/>
                <a:gd name="T12" fmla="*/ 0 w 1611"/>
                <a:gd name="T13" fmla="*/ 0 h 2702"/>
                <a:gd name="T14" fmla="*/ 0 w 1611"/>
                <a:gd name="T15" fmla="*/ 0 h 2702"/>
                <a:gd name="T16" fmla="*/ 0 w 1611"/>
                <a:gd name="T17" fmla="*/ 0 h 2702"/>
                <a:gd name="T18" fmla="*/ 0 w 1611"/>
                <a:gd name="T19" fmla="*/ 0 h 2702"/>
                <a:gd name="T20" fmla="*/ 0 w 1611"/>
                <a:gd name="T21" fmla="*/ 0 h 2702"/>
                <a:gd name="T22" fmla="*/ 0 w 1611"/>
                <a:gd name="T23" fmla="*/ 0 h 2702"/>
                <a:gd name="T24" fmla="*/ 0 w 1611"/>
                <a:gd name="T25" fmla="*/ 0 h 2702"/>
                <a:gd name="T26" fmla="*/ 0 w 1611"/>
                <a:gd name="T27" fmla="*/ 0 h 2702"/>
                <a:gd name="T28" fmla="*/ 0 w 1611"/>
                <a:gd name="T29" fmla="*/ 0 h 2702"/>
                <a:gd name="T30" fmla="*/ 0 w 1611"/>
                <a:gd name="T31" fmla="*/ 0 h 2702"/>
                <a:gd name="T32" fmla="*/ 0 w 1611"/>
                <a:gd name="T33" fmla="*/ 0 h 2702"/>
                <a:gd name="T34" fmla="*/ 0 w 1611"/>
                <a:gd name="T35" fmla="*/ 0 h 2702"/>
                <a:gd name="T36" fmla="*/ 0 w 1611"/>
                <a:gd name="T37" fmla="*/ 0 h 2702"/>
                <a:gd name="T38" fmla="*/ 0 w 1611"/>
                <a:gd name="T39" fmla="*/ 0 h 2702"/>
                <a:gd name="T40" fmla="*/ 0 w 1611"/>
                <a:gd name="T41" fmla="*/ 0 h 2702"/>
                <a:gd name="T42" fmla="*/ 0 w 1611"/>
                <a:gd name="T43" fmla="*/ 0 h 2702"/>
                <a:gd name="T44" fmla="*/ 0 w 1611"/>
                <a:gd name="T45" fmla="*/ 0 h 2702"/>
                <a:gd name="T46" fmla="*/ 0 w 1611"/>
                <a:gd name="T47" fmla="*/ 0 h 2702"/>
                <a:gd name="T48" fmla="*/ 0 w 1611"/>
                <a:gd name="T49" fmla="*/ 0 h 2702"/>
                <a:gd name="T50" fmla="*/ 0 w 1611"/>
                <a:gd name="T51" fmla="*/ 0 h 2702"/>
                <a:gd name="T52" fmla="*/ 0 w 1611"/>
                <a:gd name="T53" fmla="*/ 0 h 2702"/>
                <a:gd name="T54" fmla="*/ 0 w 1611"/>
                <a:gd name="T55" fmla="*/ 0 h 2702"/>
                <a:gd name="T56" fmla="*/ 0 w 1611"/>
                <a:gd name="T57" fmla="*/ 0 h 2702"/>
                <a:gd name="T58" fmla="*/ 0 w 1611"/>
                <a:gd name="T59" fmla="*/ 0 h 2702"/>
                <a:gd name="T60" fmla="*/ 0 w 1611"/>
                <a:gd name="T61" fmla="*/ 0 h 2702"/>
                <a:gd name="T62" fmla="*/ 0 w 1611"/>
                <a:gd name="T63" fmla="*/ 0 h 2702"/>
                <a:gd name="T64" fmla="*/ 0 w 1611"/>
                <a:gd name="T65" fmla="*/ 0 h 2702"/>
                <a:gd name="T66" fmla="*/ 0 w 1611"/>
                <a:gd name="T67" fmla="*/ 0 h 2702"/>
                <a:gd name="T68" fmla="*/ 0 w 1611"/>
                <a:gd name="T69" fmla="*/ 0 h 27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11"/>
                <a:gd name="T106" fmla="*/ 0 h 2702"/>
                <a:gd name="T107" fmla="*/ 1611 w 1611"/>
                <a:gd name="T108" fmla="*/ 2702 h 27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11" h="2702">
                  <a:moveTo>
                    <a:pt x="611" y="107"/>
                  </a:moveTo>
                  <a:lnTo>
                    <a:pt x="812" y="646"/>
                  </a:lnTo>
                  <a:lnTo>
                    <a:pt x="851" y="737"/>
                  </a:lnTo>
                  <a:lnTo>
                    <a:pt x="1006" y="737"/>
                  </a:lnTo>
                  <a:lnTo>
                    <a:pt x="1228" y="599"/>
                  </a:lnTo>
                  <a:lnTo>
                    <a:pt x="1399" y="237"/>
                  </a:lnTo>
                  <a:lnTo>
                    <a:pt x="1611" y="0"/>
                  </a:lnTo>
                  <a:lnTo>
                    <a:pt x="1376" y="301"/>
                  </a:lnTo>
                  <a:lnTo>
                    <a:pt x="1242" y="666"/>
                  </a:lnTo>
                  <a:lnTo>
                    <a:pt x="881" y="1425"/>
                  </a:lnTo>
                  <a:lnTo>
                    <a:pt x="759" y="1687"/>
                  </a:lnTo>
                  <a:lnTo>
                    <a:pt x="864" y="1857"/>
                  </a:lnTo>
                  <a:lnTo>
                    <a:pt x="997" y="2204"/>
                  </a:lnTo>
                  <a:lnTo>
                    <a:pt x="831" y="1857"/>
                  </a:lnTo>
                  <a:lnTo>
                    <a:pt x="748" y="1774"/>
                  </a:lnTo>
                  <a:lnTo>
                    <a:pt x="581" y="2159"/>
                  </a:lnTo>
                  <a:lnTo>
                    <a:pt x="419" y="2464"/>
                  </a:lnTo>
                  <a:lnTo>
                    <a:pt x="16" y="2702"/>
                  </a:lnTo>
                  <a:lnTo>
                    <a:pt x="452" y="2270"/>
                  </a:lnTo>
                  <a:lnTo>
                    <a:pt x="680" y="1814"/>
                  </a:lnTo>
                  <a:lnTo>
                    <a:pt x="776" y="1490"/>
                  </a:lnTo>
                  <a:lnTo>
                    <a:pt x="1045" y="931"/>
                  </a:lnTo>
                  <a:lnTo>
                    <a:pt x="1091" y="714"/>
                  </a:lnTo>
                  <a:lnTo>
                    <a:pt x="997" y="779"/>
                  </a:lnTo>
                  <a:lnTo>
                    <a:pt x="851" y="779"/>
                  </a:lnTo>
                  <a:lnTo>
                    <a:pt x="748" y="1059"/>
                  </a:lnTo>
                  <a:lnTo>
                    <a:pt x="564" y="1208"/>
                  </a:lnTo>
                  <a:lnTo>
                    <a:pt x="201" y="1404"/>
                  </a:lnTo>
                  <a:lnTo>
                    <a:pt x="0" y="1687"/>
                  </a:lnTo>
                  <a:lnTo>
                    <a:pt x="217" y="1339"/>
                  </a:lnTo>
                  <a:lnTo>
                    <a:pt x="611" y="1123"/>
                  </a:lnTo>
                  <a:lnTo>
                    <a:pt x="759" y="906"/>
                  </a:lnTo>
                  <a:lnTo>
                    <a:pt x="759" y="737"/>
                  </a:lnTo>
                  <a:lnTo>
                    <a:pt x="611" y="237"/>
                  </a:lnTo>
                  <a:lnTo>
                    <a:pt x="611"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32" name="Freeform 2091">
              <a:extLst>
                <a:ext uri="{FF2B5EF4-FFF2-40B4-BE49-F238E27FC236}">
                  <a16:creationId xmlns:a16="http://schemas.microsoft.com/office/drawing/2014/main" id="{0D8C3C8A-91A4-2FD3-35F7-01D9AE79C3EA}"/>
                </a:ext>
              </a:extLst>
            </p:cNvPr>
            <p:cNvSpPr>
              <a:spLocks/>
            </p:cNvSpPr>
            <p:nvPr/>
          </p:nvSpPr>
          <p:spPr bwMode="auto">
            <a:xfrm>
              <a:off x="659" y="1961"/>
              <a:ext cx="209" cy="303"/>
            </a:xfrm>
            <a:custGeom>
              <a:avLst/>
              <a:gdLst>
                <a:gd name="T0" fmla="*/ 0 w 838"/>
                <a:gd name="T1" fmla="*/ 0 h 1213"/>
                <a:gd name="T2" fmla="*/ 0 w 838"/>
                <a:gd name="T3" fmla="*/ 0 h 1213"/>
                <a:gd name="T4" fmla="*/ 0 w 838"/>
                <a:gd name="T5" fmla="*/ 0 h 1213"/>
                <a:gd name="T6" fmla="*/ 0 w 838"/>
                <a:gd name="T7" fmla="*/ 0 h 1213"/>
                <a:gd name="T8" fmla="*/ 0 w 838"/>
                <a:gd name="T9" fmla="*/ 0 h 1213"/>
                <a:gd name="T10" fmla="*/ 0 w 838"/>
                <a:gd name="T11" fmla="*/ 0 h 1213"/>
                <a:gd name="T12" fmla="*/ 0 w 838"/>
                <a:gd name="T13" fmla="*/ 0 h 1213"/>
                <a:gd name="T14" fmla="*/ 0 w 838"/>
                <a:gd name="T15" fmla="*/ 0 h 1213"/>
                <a:gd name="T16" fmla="*/ 0 w 838"/>
                <a:gd name="T17" fmla="*/ 0 h 1213"/>
                <a:gd name="T18" fmla="*/ 0 w 838"/>
                <a:gd name="T19" fmla="*/ 0 h 1213"/>
                <a:gd name="T20" fmla="*/ 0 w 838"/>
                <a:gd name="T21" fmla="*/ 0 h 1213"/>
                <a:gd name="T22" fmla="*/ 0 w 838"/>
                <a:gd name="T23" fmla="*/ 0 h 1213"/>
                <a:gd name="T24" fmla="*/ 0 w 838"/>
                <a:gd name="T25" fmla="*/ 0 h 1213"/>
                <a:gd name="T26" fmla="*/ 0 w 838"/>
                <a:gd name="T27" fmla="*/ 0 h 1213"/>
                <a:gd name="T28" fmla="*/ 0 w 838"/>
                <a:gd name="T29" fmla="*/ 0 h 1213"/>
                <a:gd name="T30" fmla="*/ 0 w 838"/>
                <a:gd name="T31" fmla="*/ 0 h 12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8"/>
                <a:gd name="T49" fmla="*/ 0 h 1213"/>
                <a:gd name="T50" fmla="*/ 838 w 838"/>
                <a:gd name="T51" fmla="*/ 1213 h 12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8" h="1213">
                  <a:moveTo>
                    <a:pt x="737" y="91"/>
                  </a:moveTo>
                  <a:lnTo>
                    <a:pt x="701" y="219"/>
                  </a:lnTo>
                  <a:lnTo>
                    <a:pt x="569" y="457"/>
                  </a:lnTo>
                  <a:lnTo>
                    <a:pt x="418" y="697"/>
                  </a:lnTo>
                  <a:lnTo>
                    <a:pt x="235" y="870"/>
                  </a:lnTo>
                  <a:lnTo>
                    <a:pt x="154" y="908"/>
                  </a:lnTo>
                  <a:lnTo>
                    <a:pt x="222" y="736"/>
                  </a:lnTo>
                  <a:lnTo>
                    <a:pt x="369" y="503"/>
                  </a:lnTo>
                  <a:lnTo>
                    <a:pt x="187" y="736"/>
                  </a:lnTo>
                  <a:lnTo>
                    <a:pt x="70" y="969"/>
                  </a:lnTo>
                  <a:lnTo>
                    <a:pt x="0" y="1213"/>
                  </a:lnTo>
                  <a:lnTo>
                    <a:pt x="333" y="870"/>
                  </a:lnTo>
                  <a:lnTo>
                    <a:pt x="615" y="503"/>
                  </a:lnTo>
                  <a:lnTo>
                    <a:pt x="766" y="240"/>
                  </a:lnTo>
                  <a:lnTo>
                    <a:pt x="838" y="0"/>
                  </a:lnTo>
                  <a:lnTo>
                    <a:pt x="737"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33" name="Freeform 2092">
              <a:extLst>
                <a:ext uri="{FF2B5EF4-FFF2-40B4-BE49-F238E27FC236}">
                  <a16:creationId xmlns:a16="http://schemas.microsoft.com/office/drawing/2014/main" id="{3EE76B13-89D7-C90F-BD9D-CDAFF7B10D7C}"/>
                </a:ext>
              </a:extLst>
            </p:cNvPr>
            <p:cNvSpPr>
              <a:spLocks/>
            </p:cNvSpPr>
            <p:nvPr/>
          </p:nvSpPr>
          <p:spPr bwMode="auto">
            <a:xfrm>
              <a:off x="1790" y="2021"/>
              <a:ext cx="374" cy="443"/>
            </a:xfrm>
            <a:custGeom>
              <a:avLst/>
              <a:gdLst>
                <a:gd name="T0" fmla="*/ 0 w 1492"/>
                <a:gd name="T1" fmla="*/ 0 h 1775"/>
                <a:gd name="T2" fmla="*/ 0 w 1492"/>
                <a:gd name="T3" fmla="*/ 0 h 1775"/>
                <a:gd name="T4" fmla="*/ 0 w 1492"/>
                <a:gd name="T5" fmla="*/ 0 h 1775"/>
                <a:gd name="T6" fmla="*/ 0 w 1492"/>
                <a:gd name="T7" fmla="*/ 0 h 1775"/>
                <a:gd name="T8" fmla="*/ 0 w 1492"/>
                <a:gd name="T9" fmla="*/ 0 h 1775"/>
                <a:gd name="T10" fmla="*/ 0 w 1492"/>
                <a:gd name="T11" fmla="*/ 0 h 1775"/>
                <a:gd name="T12" fmla="*/ 0 w 1492"/>
                <a:gd name="T13" fmla="*/ 0 h 1775"/>
                <a:gd name="T14" fmla="*/ 0 w 1492"/>
                <a:gd name="T15" fmla="*/ 0 h 1775"/>
                <a:gd name="T16" fmla="*/ 0 w 1492"/>
                <a:gd name="T17" fmla="*/ 0 h 1775"/>
                <a:gd name="T18" fmla="*/ 0 w 1492"/>
                <a:gd name="T19" fmla="*/ 0 h 1775"/>
                <a:gd name="T20" fmla="*/ 0 w 1492"/>
                <a:gd name="T21" fmla="*/ 0 h 1775"/>
                <a:gd name="T22" fmla="*/ 0 w 1492"/>
                <a:gd name="T23" fmla="*/ 0 h 1775"/>
                <a:gd name="T24" fmla="*/ 0 w 1492"/>
                <a:gd name="T25" fmla="*/ 0 h 1775"/>
                <a:gd name="T26" fmla="*/ 0 w 1492"/>
                <a:gd name="T27" fmla="*/ 0 h 1775"/>
                <a:gd name="T28" fmla="*/ 0 w 1492"/>
                <a:gd name="T29" fmla="*/ 0 h 1775"/>
                <a:gd name="T30" fmla="*/ 0 w 1492"/>
                <a:gd name="T31" fmla="*/ 0 h 1775"/>
                <a:gd name="T32" fmla="*/ 0 w 1492"/>
                <a:gd name="T33" fmla="*/ 0 h 17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2"/>
                <a:gd name="T52" fmla="*/ 0 h 1775"/>
                <a:gd name="T53" fmla="*/ 1492 w 1492"/>
                <a:gd name="T54" fmla="*/ 1775 h 177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2" h="1775">
                  <a:moveTo>
                    <a:pt x="0" y="0"/>
                  </a:moveTo>
                  <a:lnTo>
                    <a:pt x="316" y="176"/>
                  </a:lnTo>
                  <a:lnTo>
                    <a:pt x="713" y="239"/>
                  </a:lnTo>
                  <a:lnTo>
                    <a:pt x="1029" y="478"/>
                  </a:lnTo>
                  <a:lnTo>
                    <a:pt x="1226" y="520"/>
                  </a:lnTo>
                  <a:lnTo>
                    <a:pt x="1492" y="759"/>
                  </a:lnTo>
                  <a:lnTo>
                    <a:pt x="1478" y="1075"/>
                  </a:lnTo>
                  <a:lnTo>
                    <a:pt x="1259" y="1775"/>
                  </a:lnTo>
                  <a:lnTo>
                    <a:pt x="1393" y="1273"/>
                  </a:lnTo>
                  <a:lnTo>
                    <a:pt x="1393" y="993"/>
                  </a:lnTo>
                  <a:lnTo>
                    <a:pt x="1460" y="781"/>
                  </a:lnTo>
                  <a:lnTo>
                    <a:pt x="1245" y="583"/>
                  </a:lnTo>
                  <a:lnTo>
                    <a:pt x="1041" y="520"/>
                  </a:lnTo>
                  <a:lnTo>
                    <a:pt x="746" y="367"/>
                  </a:lnTo>
                  <a:lnTo>
                    <a:pt x="584" y="283"/>
                  </a:lnTo>
                  <a:lnTo>
                    <a:pt x="265" y="17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34" name="Freeform 2093">
              <a:extLst>
                <a:ext uri="{FF2B5EF4-FFF2-40B4-BE49-F238E27FC236}">
                  <a16:creationId xmlns:a16="http://schemas.microsoft.com/office/drawing/2014/main" id="{A6FDCCBF-A3AD-B0A2-1700-63E4F702F8E4}"/>
                </a:ext>
              </a:extLst>
            </p:cNvPr>
            <p:cNvSpPr>
              <a:spLocks/>
            </p:cNvSpPr>
            <p:nvPr/>
          </p:nvSpPr>
          <p:spPr bwMode="auto">
            <a:xfrm>
              <a:off x="1489" y="3108"/>
              <a:ext cx="201" cy="91"/>
            </a:xfrm>
            <a:custGeom>
              <a:avLst/>
              <a:gdLst>
                <a:gd name="T0" fmla="*/ 0 w 806"/>
                <a:gd name="T1" fmla="*/ 0 h 367"/>
                <a:gd name="T2" fmla="*/ 0 w 806"/>
                <a:gd name="T3" fmla="*/ 0 h 367"/>
                <a:gd name="T4" fmla="*/ 0 w 806"/>
                <a:gd name="T5" fmla="*/ 0 h 367"/>
                <a:gd name="T6" fmla="*/ 0 w 806"/>
                <a:gd name="T7" fmla="*/ 0 h 367"/>
                <a:gd name="T8" fmla="*/ 0 w 806"/>
                <a:gd name="T9" fmla="*/ 0 h 367"/>
                <a:gd name="T10" fmla="*/ 0 w 806"/>
                <a:gd name="T11" fmla="*/ 0 h 367"/>
                <a:gd name="T12" fmla="*/ 0 w 806"/>
                <a:gd name="T13" fmla="*/ 0 h 367"/>
                <a:gd name="T14" fmla="*/ 0 w 806"/>
                <a:gd name="T15" fmla="*/ 0 h 367"/>
                <a:gd name="T16" fmla="*/ 0 w 806"/>
                <a:gd name="T17" fmla="*/ 0 h 3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6"/>
                <a:gd name="T28" fmla="*/ 0 h 367"/>
                <a:gd name="T29" fmla="*/ 806 w 806"/>
                <a:gd name="T30" fmla="*/ 367 h 3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6" h="367">
                  <a:moveTo>
                    <a:pt x="377" y="367"/>
                  </a:moveTo>
                  <a:lnTo>
                    <a:pt x="279" y="256"/>
                  </a:lnTo>
                  <a:lnTo>
                    <a:pt x="147" y="154"/>
                  </a:lnTo>
                  <a:lnTo>
                    <a:pt x="0" y="0"/>
                  </a:lnTo>
                  <a:lnTo>
                    <a:pt x="179" y="22"/>
                  </a:lnTo>
                  <a:lnTo>
                    <a:pt x="397" y="112"/>
                  </a:lnTo>
                  <a:lnTo>
                    <a:pt x="597" y="216"/>
                  </a:lnTo>
                  <a:lnTo>
                    <a:pt x="806" y="367"/>
                  </a:lnTo>
                  <a:lnTo>
                    <a:pt x="377" y="3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35" name="Freeform 2094">
              <a:extLst>
                <a:ext uri="{FF2B5EF4-FFF2-40B4-BE49-F238E27FC236}">
                  <a16:creationId xmlns:a16="http://schemas.microsoft.com/office/drawing/2014/main" id="{FE5C7166-67EF-E3E8-DB9A-DEDBC960E025}"/>
                </a:ext>
              </a:extLst>
            </p:cNvPr>
            <p:cNvSpPr>
              <a:spLocks/>
            </p:cNvSpPr>
            <p:nvPr/>
          </p:nvSpPr>
          <p:spPr bwMode="auto">
            <a:xfrm>
              <a:off x="1700" y="2642"/>
              <a:ext cx="237" cy="82"/>
            </a:xfrm>
            <a:custGeom>
              <a:avLst/>
              <a:gdLst>
                <a:gd name="T0" fmla="*/ 0 w 947"/>
                <a:gd name="T1" fmla="*/ 0 h 326"/>
                <a:gd name="T2" fmla="*/ 0 w 947"/>
                <a:gd name="T3" fmla="*/ 0 h 326"/>
                <a:gd name="T4" fmla="*/ 0 w 947"/>
                <a:gd name="T5" fmla="*/ 0 h 326"/>
                <a:gd name="T6" fmla="*/ 0 w 947"/>
                <a:gd name="T7" fmla="*/ 0 h 326"/>
                <a:gd name="T8" fmla="*/ 0 w 947"/>
                <a:gd name="T9" fmla="*/ 0 h 326"/>
                <a:gd name="T10" fmla="*/ 0 w 947"/>
                <a:gd name="T11" fmla="*/ 0 h 326"/>
                <a:gd name="T12" fmla="*/ 0 w 947"/>
                <a:gd name="T13" fmla="*/ 0 h 326"/>
                <a:gd name="T14" fmla="*/ 0 w 947"/>
                <a:gd name="T15" fmla="*/ 0 h 326"/>
                <a:gd name="T16" fmla="*/ 0 w 947"/>
                <a:gd name="T17" fmla="*/ 0 h 3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47"/>
                <a:gd name="T28" fmla="*/ 0 h 326"/>
                <a:gd name="T29" fmla="*/ 947 w 947"/>
                <a:gd name="T30" fmla="*/ 326 h 3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47" h="326">
                  <a:moveTo>
                    <a:pt x="0" y="0"/>
                  </a:moveTo>
                  <a:lnTo>
                    <a:pt x="87" y="22"/>
                  </a:lnTo>
                  <a:lnTo>
                    <a:pt x="133" y="62"/>
                  </a:lnTo>
                  <a:lnTo>
                    <a:pt x="235" y="216"/>
                  </a:lnTo>
                  <a:lnTo>
                    <a:pt x="335" y="305"/>
                  </a:lnTo>
                  <a:lnTo>
                    <a:pt x="500" y="326"/>
                  </a:lnTo>
                  <a:lnTo>
                    <a:pt x="648" y="305"/>
                  </a:lnTo>
                  <a:lnTo>
                    <a:pt x="799" y="239"/>
                  </a:lnTo>
                  <a:lnTo>
                    <a:pt x="947" y="8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36" name="Freeform 2095">
              <a:extLst>
                <a:ext uri="{FF2B5EF4-FFF2-40B4-BE49-F238E27FC236}">
                  <a16:creationId xmlns:a16="http://schemas.microsoft.com/office/drawing/2014/main" id="{7E5CC064-3903-9949-6890-C98039671594}"/>
                </a:ext>
              </a:extLst>
            </p:cNvPr>
            <p:cNvSpPr>
              <a:spLocks/>
            </p:cNvSpPr>
            <p:nvPr/>
          </p:nvSpPr>
          <p:spPr bwMode="auto">
            <a:xfrm>
              <a:off x="1770" y="2622"/>
              <a:ext cx="37" cy="145"/>
            </a:xfrm>
            <a:custGeom>
              <a:avLst/>
              <a:gdLst>
                <a:gd name="T0" fmla="*/ 0 w 148"/>
                <a:gd name="T1" fmla="*/ 0 h 582"/>
                <a:gd name="T2" fmla="*/ 0 w 148"/>
                <a:gd name="T3" fmla="*/ 0 h 582"/>
                <a:gd name="T4" fmla="*/ 0 w 148"/>
                <a:gd name="T5" fmla="*/ 0 h 582"/>
                <a:gd name="T6" fmla="*/ 0 w 148"/>
                <a:gd name="T7" fmla="*/ 0 h 582"/>
                <a:gd name="T8" fmla="*/ 0 w 148"/>
                <a:gd name="T9" fmla="*/ 0 h 582"/>
                <a:gd name="T10" fmla="*/ 0 w 148"/>
                <a:gd name="T11" fmla="*/ 0 h 582"/>
                <a:gd name="T12" fmla="*/ 0 60000 65536"/>
                <a:gd name="T13" fmla="*/ 0 60000 65536"/>
                <a:gd name="T14" fmla="*/ 0 60000 65536"/>
                <a:gd name="T15" fmla="*/ 0 60000 65536"/>
                <a:gd name="T16" fmla="*/ 0 60000 65536"/>
                <a:gd name="T17" fmla="*/ 0 60000 65536"/>
                <a:gd name="T18" fmla="*/ 0 w 148"/>
                <a:gd name="T19" fmla="*/ 0 h 582"/>
                <a:gd name="T20" fmla="*/ 148 w 148"/>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148" h="582">
                  <a:moveTo>
                    <a:pt x="131" y="409"/>
                  </a:moveTo>
                  <a:lnTo>
                    <a:pt x="148" y="0"/>
                  </a:lnTo>
                  <a:lnTo>
                    <a:pt x="98" y="0"/>
                  </a:lnTo>
                  <a:lnTo>
                    <a:pt x="0" y="582"/>
                  </a:lnTo>
                  <a:lnTo>
                    <a:pt x="65" y="388"/>
                  </a:lnTo>
                  <a:lnTo>
                    <a:pt x="131"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37" name="Freeform 2096">
              <a:extLst>
                <a:ext uri="{FF2B5EF4-FFF2-40B4-BE49-F238E27FC236}">
                  <a16:creationId xmlns:a16="http://schemas.microsoft.com/office/drawing/2014/main" id="{EE642C4B-D5B1-3664-E910-EADEC7D11AA2}"/>
                </a:ext>
              </a:extLst>
            </p:cNvPr>
            <p:cNvSpPr>
              <a:spLocks/>
            </p:cNvSpPr>
            <p:nvPr/>
          </p:nvSpPr>
          <p:spPr bwMode="auto">
            <a:xfrm>
              <a:off x="1961" y="2281"/>
              <a:ext cx="170" cy="562"/>
            </a:xfrm>
            <a:custGeom>
              <a:avLst/>
              <a:gdLst>
                <a:gd name="T0" fmla="*/ 0 w 677"/>
                <a:gd name="T1" fmla="*/ 0 h 2248"/>
                <a:gd name="T2" fmla="*/ 0 w 677"/>
                <a:gd name="T3" fmla="*/ 0 h 2248"/>
                <a:gd name="T4" fmla="*/ 0 w 677"/>
                <a:gd name="T5" fmla="*/ 0 h 2248"/>
                <a:gd name="T6" fmla="*/ 0 w 677"/>
                <a:gd name="T7" fmla="*/ 0 h 2248"/>
                <a:gd name="T8" fmla="*/ 0 w 677"/>
                <a:gd name="T9" fmla="*/ 0 h 2248"/>
                <a:gd name="T10" fmla="*/ 0 w 677"/>
                <a:gd name="T11" fmla="*/ 0 h 2248"/>
                <a:gd name="T12" fmla="*/ 0 w 677"/>
                <a:gd name="T13" fmla="*/ 0 h 2248"/>
                <a:gd name="T14" fmla="*/ 0 w 677"/>
                <a:gd name="T15" fmla="*/ 0 h 2248"/>
                <a:gd name="T16" fmla="*/ 0 w 677"/>
                <a:gd name="T17" fmla="*/ 0 h 2248"/>
                <a:gd name="T18" fmla="*/ 0 w 677"/>
                <a:gd name="T19" fmla="*/ 0 h 2248"/>
                <a:gd name="T20" fmla="*/ 0 w 677"/>
                <a:gd name="T21" fmla="*/ 0 h 2248"/>
                <a:gd name="T22" fmla="*/ 0 w 677"/>
                <a:gd name="T23" fmla="*/ 0 h 2248"/>
                <a:gd name="T24" fmla="*/ 0 w 677"/>
                <a:gd name="T25" fmla="*/ 0 h 2248"/>
                <a:gd name="T26" fmla="*/ 0 w 677"/>
                <a:gd name="T27" fmla="*/ 0 h 2248"/>
                <a:gd name="T28" fmla="*/ 0 w 677"/>
                <a:gd name="T29" fmla="*/ 0 h 2248"/>
                <a:gd name="T30" fmla="*/ 0 w 677"/>
                <a:gd name="T31" fmla="*/ 0 h 2248"/>
                <a:gd name="T32" fmla="*/ 0 w 677"/>
                <a:gd name="T33" fmla="*/ 0 h 2248"/>
                <a:gd name="T34" fmla="*/ 0 w 677"/>
                <a:gd name="T35" fmla="*/ 0 h 2248"/>
                <a:gd name="T36" fmla="*/ 0 w 677"/>
                <a:gd name="T37" fmla="*/ 0 h 2248"/>
                <a:gd name="T38" fmla="*/ 0 w 677"/>
                <a:gd name="T39" fmla="*/ 0 h 2248"/>
                <a:gd name="T40" fmla="*/ 0 w 677"/>
                <a:gd name="T41" fmla="*/ 0 h 2248"/>
                <a:gd name="T42" fmla="*/ 0 w 677"/>
                <a:gd name="T43" fmla="*/ 0 h 2248"/>
                <a:gd name="T44" fmla="*/ 0 w 677"/>
                <a:gd name="T45" fmla="*/ 0 h 2248"/>
                <a:gd name="T46" fmla="*/ 0 w 677"/>
                <a:gd name="T47" fmla="*/ 0 h 2248"/>
                <a:gd name="T48" fmla="*/ 0 w 677"/>
                <a:gd name="T49" fmla="*/ 0 h 2248"/>
                <a:gd name="T50" fmla="*/ 0 w 677"/>
                <a:gd name="T51" fmla="*/ 0 h 2248"/>
                <a:gd name="T52" fmla="*/ 0 w 677"/>
                <a:gd name="T53" fmla="*/ 0 h 2248"/>
                <a:gd name="T54" fmla="*/ 0 w 677"/>
                <a:gd name="T55" fmla="*/ 0 h 2248"/>
                <a:gd name="T56" fmla="*/ 0 w 677"/>
                <a:gd name="T57" fmla="*/ 0 h 2248"/>
                <a:gd name="T58" fmla="*/ 0 w 677"/>
                <a:gd name="T59" fmla="*/ 0 h 2248"/>
                <a:gd name="T60" fmla="*/ 0 w 677"/>
                <a:gd name="T61" fmla="*/ 0 h 2248"/>
                <a:gd name="T62" fmla="*/ 0 w 677"/>
                <a:gd name="T63" fmla="*/ 0 h 2248"/>
                <a:gd name="T64" fmla="*/ 0 w 677"/>
                <a:gd name="T65" fmla="*/ 0 h 2248"/>
                <a:gd name="T66" fmla="*/ 0 w 677"/>
                <a:gd name="T67" fmla="*/ 0 h 224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7"/>
                <a:gd name="T103" fmla="*/ 0 h 2248"/>
                <a:gd name="T104" fmla="*/ 677 w 677"/>
                <a:gd name="T105" fmla="*/ 2248 h 224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7" h="2248">
                  <a:moveTo>
                    <a:pt x="561" y="0"/>
                  </a:moveTo>
                  <a:lnTo>
                    <a:pt x="492" y="472"/>
                  </a:lnTo>
                  <a:lnTo>
                    <a:pt x="381" y="800"/>
                  </a:lnTo>
                  <a:lnTo>
                    <a:pt x="248" y="1038"/>
                  </a:lnTo>
                  <a:lnTo>
                    <a:pt x="131" y="1232"/>
                  </a:lnTo>
                  <a:lnTo>
                    <a:pt x="196" y="820"/>
                  </a:lnTo>
                  <a:lnTo>
                    <a:pt x="265" y="516"/>
                  </a:lnTo>
                  <a:lnTo>
                    <a:pt x="131" y="870"/>
                  </a:lnTo>
                  <a:lnTo>
                    <a:pt x="62" y="1232"/>
                  </a:lnTo>
                  <a:lnTo>
                    <a:pt x="52" y="1598"/>
                  </a:lnTo>
                  <a:lnTo>
                    <a:pt x="13" y="1922"/>
                  </a:lnTo>
                  <a:lnTo>
                    <a:pt x="0" y="2204"/>
                  </a:lnTo>
                  <a:lnTo>
                    <a:pt x="164" y="1751"/>
                  </a:lnTo>
                  <a:lnTo>
                    <a:pt x="233" y="1902"/>
                  </a:lnTo>
                  <a:lnTo>
                    <a:pt x="233" y="2094"/>
                  </a:lnTo>
                  <a:lnTo>
                    <a:pt x="381" y="2248"/>
                  </a:lnTo>
                  <a:lnTo>
                    <a:pt x="511" y="2142"/>
                  </a:lnTo>
                  <a:lnTo>
                    <a:pt x="357" y="2142"/>
                  </a:lnTo>
                  <a:lnTo>
                    <a:pt x="294" y="1989"/>
                  </a:lnTo>
                  <a:lnTo>
                    <a:pt x="294" y="1902"/>
                  </a:lnTo>
                  <a:lnTo>
                    <a:pt x="440" y="1880"/>
                  </a:lnTo>
                  <a:lnTo>
                    <a:pt x="294" y="1751"/>
                  </a:lnTo>
                  <a:lnTo>
                    <a:pt x="315" y="1640"/>
                  </a:lnTo>
                  <a:lnTo>
                    <a:pt x="542" y="1598"/>
                  </a:lnTo>
                  <a:lnTo>
                    <a:pt x="677" y="1508"/>
                  </a:lnTo>
                  <a:lnTo>
                    <a:pt x="429" y="1577"/>
                  </a:lnTo>
                  <a:lnTo>
                    <a:pt x="265" y="1555"/>
                  </a:lnTo>
                  <a:lnTo>
                    <a:pt x="183" y="1446"/>
                  </a:lnTo>
                  <a:lnTo>
                    <a:pt x="196" y="1295"/>
                  </a:lnTo>
                  <a:lnTo>
                    <a:pt x="281" y="1057"/>
                  </a:lnTo>
                  <a:lnTo>
                    <a:pt x="460" y="820"/>
                  </a:lnTo>
                  <a:lnTo>
                    <a:pt x="531" y="601"/>
                  </a:lnTo>
                  <a:lnTo>
                    <a:pt x="575" y="261"/>
                  </a:lnTo>
                  <a:lnTo>
                    <a:pt x="5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38" name="Freeform 2097">
              <a:extLst>
                <a:ext uri="{FF2B5EF4-FFF2-40B4-BE49-F238E27FC236}">
                  <a16:creationId xmlns:a16="http://schemas.microsoft.com/office/drawing/2014/main" id="{779C5FA8-9232-F051-5B24-EA34651658A7}"/>
                </a:ext>
              </a:extLst>
            </p:cNvPr>
            <p:cNvSpPr>
              <a:spLocks/>
            </p:cNvSpPr>
            <p:nvPr/>
          </p:nvSpPr>
          <p:spPr bwMode="auto">
            <a:xfrm>
              <a:off x="2139" y="2238"/>
              <a:ext cx="167" cy="470"/>
            </a:xfrm>
            <a:custGeom>
              <a:avLst/>
              <a:gdLst>
                <a:gd name="T0" fmla="*/ 0 w 667"/>
                <a:gd name="T1" fmla="*/ 0 h 1880"/>
                <a:gd name="T2" fmla="*/ 0 w 667"/>
                <a:gd name="T3" fmla="*/ 0 h 1880"/>
                <a:gd name="T4" fmla="*/ 0 w 667"/>
                <a:gd name="T5" fmla="*/ 0 h 1880"/>
                <a:gd name="T6" fmla="*/ 0 w 667"/>
                <a:gd name="T7" fmla="*/ 0 h 1880"/>
                <a:gd name="T8" fmla="*/ 0 w 667"/>
                <a:gd name="T9" fmla="*/ 0 h 1880"/>
                <a:gd name="T10" fmla="*/ 0 w 667"/>
                <a:gd name="T11" fmla="*/ 0 h 1880"/>
                <a:gd name="T12" fmla="*/ 0 w 667"/>
                <a:gd name="T13" fmla="*/ 0 h 1880"/>
                <a:gd name="T14" fmla="*/ 0 w 667"/>
                <a:gd name="T15" fmla="*/ 0 h 1880"/>
                <a:gd name="T16" fmla="*/ 0 w 667"/>
                <a:gd name="T17" fmla="*/ 0 h 1880"/>
                <a:gd name="T18" fmla="*/ 0 w 667"/>
                <a:gd name="T19" fmla="*/ 0 h 1880"/>
                <a:gd name="T20" fmla="*/ 0 w 667"/>
                <a:gd name="T21" fmla="*/ 0 h 1880"/>
                <a:gd name="T22" fmla="*/ 0 w 667"/>
                <a:gd name="T23" fmla="*/ 0 h 1880"/>
                <a:gd name="T24" fmla="*/ 0 w 667"/>
                <a:gd name="T25" fmla="*/ 0 h 1880"/>
                <a:gd name="T26" fmla="*/ 0 w 667"/>
                <a:gd name="T27" fmla="*/ 0 h 1880"/>
                <a:gd name="T28" fmla="*/ 0 w 667"/>
                <a:gd name="T29" fmla="*/ 0 h 1880"/>
                <a:gd name="T30" fmla="*/ 0 w 667"/>
                <a:gd name="T31" fmla="*/ 0 h 1880"/>
                <a:gd name="T32" fmla="*/ 0 w 667"/>
                <a:gd name="T33" fmla="*/ 0 h 1880"/>
                <a:gd name="T34" fmla="*/ 0 w 667"/>
                <a:gd name="T35" fmla="*/ 0 h 1880"/>
                <a:gd name="T36" fmla="*/ 0 w 667"/>
                <a:gd name="T37" fmla="*/ 0 h 1880"/>
                <a:gd name="T38" fmla="*/ 0 w 667"/>
                <a:gd name="T39" fmla="*/ 0 h 1880"/>
                <a:gd name="T40" fmla="*/ 0 w 667"/>
                <a:gd name="T41" fmla="*/ 0 h 1880"/>
                <a:gd name="T42" fmla="*/ 0 w 667"/>
                <a:gd name="T43" fmla="*/ 0 h 18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7"/>
                <a:gd name="T67" fmla="*/ 0 h 1880"/>
                <a:gd name="T68" fmla="*/ 667 w 667"/>
                <a:gd name="T69" fmla="*/ 1880 h 18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7" h="1880">
                  <a:moveTo>
                    <a:pt x="148" y="0"/>
                  </a:moveTo>
                  <a:lnTo>
                    <a:pt x="247" y="207"/>
                  </a:lnTo>
                  <a:lnTo>
                    <a:pt x="480" y="451"/>
                  </a:lnTo>
                  <a:lnTo>
                    <a:pt x="580" y="729"/>
                  </a:lnTo>
                  <a:lnTo>
                    <a:pt x="580" y="992"/>
                  </a:lnTo>
                  <a:lnTo>
                    <a:pt x="667" y="1145"/>
                  </a:lnTo>
                  <a:lnTo>
                    <a:pt x="647" y="1338"/>
                  </a:lnTo>
                  <a:lnTo>
                    <a:pt x="580" y="1190"/>
                  </a:lnTo>
                  <a:lnTo>
                    <a:pt x="517" y="1145"/>
                  </a:lnTo>
                  <a:lnTo>
                    <a:pt x="382" y="1319"/>
                  </a:lnTo>
                  <a:lnTo>
                    <a:pt x="264" y="1445"/>
                  </a:lnTo>
                  <a:lnTo>
                    <a:pt x="99" y="1702"/>
                  </a:lnTo>
                  <a:lnTo>
                    <a:pt x="0" y="1880"/>
                  </a:lnTo>
                  <a:lnTo>
                    <a:pt x="221" y="1445"/>
                  </a:lnTo>
                  <a:lnTo>
                    <a:pt x="382" y="1190"/>
                  </a:lnTo>
                  <a:lnTo>
                    <a:pt x="470" y="992"/>
                  </a:lnTo>
                  <a:lnTo>
                    <a:pt x="499" y="801"/>
                  </a:lnTo>
                  <a:lnTo>
                    <a:pt x="480" y="581"/>
                  </a:lnTo>
                  <a:lnTo>
                    <a:pt x="434" y="451"/>
                  </a:lnTo>
                  <a:lnTo>
                    <a:pt x="316" y="323"/>
                  </a:lnTo>
                  <a:lnTo>
                    <a:pt x="221" y="207"/>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39" name="Freeform 2098">
              <a:extLst>
                <a:ext uri="{FF2B5EF4-FFF2-40B4-BE49-F238E27FC236}">
                  <a16:creationId xmlns:a16="http://schemas.microsoft.com/office/drawing/2014/main" id="{D78604F3-A0CF-9B9C-99C7-8001EBF1FEBB}"/>
                </a:ext>
              </a:extLst>
            </p:cNvPr>
            <p:cNvSpPr>
              <a:spLocks/>
            </p:cNvSpPr>
            <p:nvPr/>
          </p:nvSpPr>
          <p:spPr bwMode="auto">
            <a:xfrm>
              <a:off x="2036" y="2607"/>
              <a:ext cx="542" cy="731"/>
            </a:xfrm>
            <a:custGeom>
              <a:avLst/>
              <a:gdLst>
                <a:gd name="T0" fmla="*/ 0 w 2166"/>
                <a:gd name="T1" fmla="*/ 0 h 2923"/>
                <a:gd name="T2" fmla="*/ 0 w 2166"/>
                <a:gd name="T3" fmla="*/ 0 h 2923"/>
                <a:gd name="T4" fmla="*/ 0 w 2166"/>
                <a:gd name="T5" fmla="*/ 0 h 2923"/>
                <a:gd name="T6" fmla="*/ 0 w 2166"/>
                <a:gd name="T7" fmla="*/ 0 h 2923"/>
                <a:gd name="T8" fmla="*/ 0 w 2166"/>
                <a:gd name="T9" fmla="*/ 0 h 2923"/>
                <a:gd name="T10" fmla="*/ 0 w 2166"/>
                <a:gd name="T11" fmla="*/ 0 h 2923"/>
                <a:gd name="T12" fmla="*/ 0 w 2166"/>
                <a:gd name="T13" fmla="*/ 0 h 2923"/>
                <a:gd name="T14" fmla="*/ 0 w 2166"/>
                <a:gd name="T15" fmla="*/ 0 h 2923"/>
                <a:gd name="T16" fmla="*/ 0 w 2166"/>
                <a:gd name="T17" fmla="*/ 0 h 2923"/>
                <a:gd name="T18" fmla="*/ 0 w 2166"/>
                <a:gd name="T19" fmla="*/ 0 h 2923"/>
                <a:gd name="T20" fmla="*/ 0 w 2166"/>
                <a:gd name="T21" fmla="*/ 0 h 2923"/>
                <a:gd name="T22" fmla="*/ 0 w 2166"/>
                <a:gd name="T23" fmla="*/ 0 h 2923"/>
                <a:gd name="T24" fmla="*/ 0 w 2166"/>
                <a:gd name="T25" fmla="*/ 0 h 2923"/>
                <a:gd name="T26" fmla="*/ 0 w 2166"/>
                <a:gd name="T27" fmla="*/ 0 h 2923"/>
                <a:gd name="T28" fmla="*/ 0 w 2166"/>
                <a:gd name="T29" fmla="*/ 0 h 2923"/>
                <a:gd name="T30" fmla="*/ 0 w 2166"/>
                <a:gd name="T31" fmla="*/ 0 h 2923"/>
                <a:gd name="T32" fmla="*/ 0 w 2166"/>
                <a:gd name="T33" fmla="*/ 0 h 2923"/>
                <a:gd name="T34" fmla="*/ 0 w 2166"/>
                <a:gd name="T35" fmla="*/ 0 h 2923"/>
                <a:gd name="T36" fmla="*/ 0 w 2166"/>
                <a:gd name="T37" fmla="*/ 0 h 2923"/>
                <a:gd name="T38" fmla="*/ 0 w 2166"/>
                <a:gd name="T39" fmla="*/ 0 h 2923"/>
                <a:gd name="T40" fmla="*/ 0 w 2166"/>
                <a:gd name="T41" fmla="*/ 0 h 2923"/>
                <a:gd name="T42" fmla="*/ 0 w 2166"/>
                <a:gd name="T43" fmla="*/ 0 h 2923"/>
                <a:gd name="T44" fmla="*/ 0 w 2166"/>
                <a:gd name="T45" fmla="*/ 0 h 2923"/>
                <a:gd name="T46" fmla="*/ 0 w 2166"/>
                <a:gd name="T47" fmla="*/ 0 h 2923"/>
                <a:gd name="T48" fmla="*/ 0 w 2166"/>
                <a:gd name="T49" fmla="*/ 0 h 2923"/>
                <a:gd name="T50" fmla="*/ 0 w 2166"/>
                <a:gd name="T51" fmla="*/ 0 h 2923"/>
                <a:gd name="T52" fmla="*/ 0 w 2166"/>
                <a:gd name="T53" fmla="*/ 0 h 2923"/>
                <a:gd name="T54" fmla="*/ 0 w 2166"/>
                <a:gd name="T55" fmla="*/ 0 h 29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66"/>
                <a:gd name="T85" fmla="*/ 0 h 2923"/>
                <a:gd name="T86" fmla="*/ 2166 w 2166"/>
                <a:gd name="T87" fmla="*/ 2923 h 292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66" h="2923">
                  <a:moveTo>
                    <a:pt x="1893" y="2354"/>
                  </a:moveTo>
                  <a:lnTo>
                    <a:pt x="1999" y="2235"/>
                  </a:lnTo>
                  <a:lnTo>
                    <a:pt x="2081" y="2084"/>
                  </a:lnTo>
                  <a:lnTo>
                    <a:pt x="2144" y="1828"/>
                  </a:lnTo>
                  <a:lnTo>
                    <a:pt x="2166" y="1571"/>
                  </a:lnTo>
                  <a:lnTo>
                    <a:pt x="2166" y="1236"/>
                  </a:lnTo>
                  <a:lnTo>
                    <a:pt x="2101" y="866"/>
                  </a:lnTo>
                  <a:lnTo>
                    <a:pt x="1979" y="547"/>
                  </a:lnTo>
                  <a:lnTo>
                    <a:pt x="1810" y="265"/>
                  </a:lnTo>
                  <a:lnTo>
                    <a:pt x="1617" y="82"/>
                  </a:lnTo>
                  <a:lnTo>
                    <a:pt x="1458" y="12"/>
                  </a:lnTo>
                  <a:lnTo>
                    <a:pt x="1348" y="0"/>
                  </a:lnTo>
                  <a:lnTo>
                    <a:pt x="1186" y="32"/>
                  </a:lnTo>
                  <a:lnTo>
                    <a:pt x="680" y="308"/>
                  </a:lnTo>
                  <a:lnTo>
                    <a:pt x="406" y="572"/>
                  </a:lnTo>
                  <a:lnTo>
                    <a:pt x="110" y="925"/>
                  </a:lnTo>
                  <a:lnTo>
                    <a:pt x="29" y="1085"/>
                  </a:lnTo>
                  <a:lnTo>
                    <a:pt x="0" y="1236"/>
                  </a:lnTo>
                  <a:lnTo>
                    <a:pt x="16" y="1453"/>
                  </a:lnTo>
                  <a:lnTo>
                    <a:pt x="56" y="1655"/>
                  </a:lnTo>
                  <a:lnTo>
                    <a:pt x="130" y="1881"/>
                  </a:lnTo>
                  <a:lnTo>
                    <a:pt x="165" y="2046"/>
                  </a:lnTo>
                  <a:lnTo>
                    <a:pt x="193" y="2235"/>
                  </a:lnTo>
                  <a:lnTo>
                    <a:pt x="204" y="2401"/>
                  </a:lnTo>
                  <a:lnTo>
                    <a:pt x="193" y="2566"/>
                  </a:lnTo>
                  <a:lnTo>
                    <a:pt x="177" y="2713"/>
                  </a:lnTo>
                  <a:lnTo>
                    <a:pt x="130" y="2803"/>
                  </a:lnTo>
                  <a:lnTo>
                    <a:pt x="68" y="292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40" name="Freeform 2099">
              <a:extLst>
                <a:ext uri="{FF2B5EF4-FFF2-40B4-BE49-F238E27FC236}">
                  <a16:creationId xmlns:a16="http://schemas.microsoft.com/office/drawing/2014/main" id="{300BD595-8B05-01C2-D5D3-EE3899E0841F}"/>
                </a:ext>
              </a:extLst>
            </p:cNvPr>
            <p:cNvSpPr>
              <a:spLocks/>
            </p:cNvSpPr>
            <p:nvPr/>
          </p:nvSpPr>
          <p:spPr bwMode="auto">
            <a:xfrm>
              <a:off x="2228" y="2673"/>
              <a:ext cx="208" cy="525"/>
            </a:xfrm>
            <a:custGeom>
              <a:avLst/>
              <a:gdLst>
                <a:gd name="T0" fmla="*/ 0 w 834"/>
                <a:gd name="T1" fmla="*/ 0 h 2100"/>
                <a:gd name="T2" fmla="*/ 0 w 834"/>
                <a:gd name="T3" fmla="*/ 0 h 2100"/>
                <a:gd name="T4" fmla="*/ 0 w 834"/>
                <a:gd name="T5" fmla="*/ 0 h 2100"/>
                <a:gd name="T6" fmla="*/ 0 w 834"/>
                <a:gd name="T7" fmla="*/ 0 h 2100"/>
                <a:gd name="T8" fmla="*/ 0 w 834"/>
                <a:gd name="T9" fmla="*/ 0 h 2100"/>
                <a:gd name="T10" fmla="*/ 0 w 834"/>
                <a:gd name="T11" fmla="*/ 0 h 2100"/>
                <a:gd name="T12" fmla="*/ 0 w 834"/>
                <a:gd name="T13" fmla="*/ 0 h 2100"/>
                <a:gd name="T14" fmla="*/ 0 w 834"/>
                <a:gd name="T15" fmla="*/ 0 h 2100"/>
                <a:gd name="T16" fmla="*/ 0 w 834"/>
                <a:gd name="T17" fmla="*/ 0 h 2100"/>
                <a:gd name="T18" fmla="*/ 0 w 834"/>
                <a:gd name="T19" fmla="*/ 0 h 2100"/>
                <a:gd name="T20" fmla="*/ 0 w 834"/>
                <a:gd name="T21" fmla="*/ 0 h 2100"/>
                <a:gd name="T22" fmla="*/ 0 w 834"/>
                <a:gd name="T23" fmla="*/ 0 h 2100"/>
                <a:gd name="T24" fmla="*/ 0 w 834"/>
                <a:gd name="T25" fmla="*/ 0 h 2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4"/>
                <a:gd name="T40" fmla="*/ 0 h 2100"/>
                <a:gd name="T41" fmla="*/ 834 w 834"/>
                <a:gd name="T42" fmla="*/ 2100 h 21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4" h="2100">
                  <a:moveTo>
                    <a:pt x="485" y="2100"/>
                  </a:moveTo>
                  <a:lnTo>
                    <a:pt x="641" y="1994"/>
                  </a:lnTo>
                  <a:lnTo>
                    <a:pt x="753" y="1819"/>
                  </a:lnTo>
                  <a:lnTo>
                    <a:pt x="807" y="1600"/>
                  </a:lnTo>
                  <a:lnTo>
                    <a:pt x="834" y="1310"/>
                  </a:lnTo>
                  <a:lnTo>
                    <a:pt x="815" y="1008"/>
                  </a:lnTo>
                  <a:lnTo>
                    <a:pt x="753" y="668"/>
                  </a:lnTo>
                  <a:lnTo>
                    <a:pt x="660" y="425"/>
                  </a:lnTo>
                  <a:lnTo>
                    <a:pt x="538" y="237"/>
                  </a:lnTo>
                  <a:lnTo>
                    <a:pt x="391" y="93"/>
                  </a:lnTo>
                  <a:lnTo>
                    <a:pt x="200" y="22"/>
                  </a:lnTo>
                  <a:lnTo>
                    <a:pt x="97" y="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41" name="Freeform 2100">
              <a:extLst>
                <a:ext uri="{FF2B5EF4-FFF2-40B4-BE49-F238E27FC236}">
                  <a16:creationId xmlns:a16="http://schemas.microsoft.com/office/drawing/2014/main" id="{625DE510-94A5-29A6-586F-0C4668A1418B}"/>
                </a:ext>
              </a:extLst>
            </p:cNvPr>
            <p:cNvSpPr>
              <a:spLocks/>
            </p:cNvSpPr>
            <p:nvPr/>
          </p:nvSpPr>
          <p:spPr bwMode="auto">
            <a:xfrm>
              <a:off x="2193" y="2833"/>
              <a:ext cx="54" cy="487"/>
            </a:xfrm>
            <a:custGeom>
              <a:avLst/>
              <a:gdLst>
                <a:gd name="T0" fmla="*/ 0 w 217"/>
                <a:gd name="T1" fmla="*/ 0 h 1948"/>
                <a:gd name="T2" fmla="*/ 0 w 217"/>
                <a:gd name="T3" fmla="*/ 0 h 1948"/>
                <a:gd name="T4" fmla="*/ 0 w 217"/>
                <a:gd name="T5" fmla="*/ 0 h 1948"/>
                <a:gd name="T6" fmla="*/ 0 w 217"/>
                <a:gd name="T7" fmla="*/ 0 h 1948"/>
                <a:gd name="T8" fmla="*/ 0 w 217"/>
                <a:gd name="T9" fmla="*/ 0 h 1948"/>
                <a:gd name="T10" fmla="*/ 0 w 217"/>
                <a:gd name="T11" fmla="*/ 0 h 1948"/>
                <a:gd name="T12" fmla="*/ 0 w 217"/>
                <a:gd name="T13" fmla="*/ 0 h 1948"/>
                <a:gd name="T14" fmla="*/ 0 w 217"/>
                <a:gd name="T15" fmla="*/ 0 h 1948"/>
                <a:gd name="T16" fmla="*/ 0 w 217"/>
                <a:gd name="T17" fmla="*/ 0 h 1948"/>
                <a:gd name="T18" fmla="*/ 0 w 217"/>
                <a:gd name="T19" fmla="*/ 0 h 1948"/>
                <a:gd name="T20" fmla="*/ 0 w 217"/>
                <a:gd name="T21" fmla="*/ 0 h 1948"/>
                <a:gd name="T22" fmla="*/ 0 w 217"/>
                <a:gd name="T23" fmla="*/ 0 h 19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
                <a:gd name="T37" fmla="*/ 0 h 1948"/>
                <a:gd name="T38" fmla="*/ 217 w 217"/>
                <a:gd name="T39" fmla="*/ 1948 h 19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 h="1948">
                  <a:moveTo>
                    <a:pt x="208" y="0"/>
                  </a:moveTo>
                  <a:lnTo>
                    <a:pt x="96" y="81"/>
                  </a:lnTo>
                  <a:lnTo>
                    <a:pt x="25" y="200"/>
                  </a:lnTo>
                  <a:lnTo>
                    <a:pt x="4" y="342"/>
                  </a:lnTo>
                  <a:lnTo>
                    <a:pt x="0" y="480"/>
                  </a:lnTo>
                  <a:lnTo>
                    <a:pt x="25" y="618"/>
                  </a:lnTo>
                  <a:lnTo>
                    <a:pt x="106" y="871"/>
                  </a:lnTo>
                  <a:lnTo>
                    <a:pt x="169" y="1120"/>
                  </a:lnTo>
                  <a:lnTo>
                    <a:pt x="201" y="1371"/>
                  </a:lnTo>
                  <a:lnTo>
                    <a:pt x="217" y="1602"/>
                  </a:lnTo>
                  <a:lnTo>
                    <a:pt x="189" y="1745"/>
                  </a:lnTo>
                  <a:lnTo>
                    <a:pt x="152" y="194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42" name="Freeform 2101">
              <a:extLst>
                <a:ext uri="{FF2B5EF4-FFF2-40B4-BE49-F238E27FC236}">
                  <a16:creationId xmlns:a16="http://schemas.microsoft.com/office/drawing/2014/main" id="{DDF48388-F920-8B8C-DCAF-E9BDD503FEE0}"/>
                </a:ext>
              </a:extLst>
            </p:cNvPr>
            <p:cNvSpPr>
              <a:spLocks/>
            </p:cNvSpPr>
            <p:nvPr/>
          </p:nvSpPr>
          <p:spPr bwMode="auto">
            <a:xfrm>
              <a:off x="2221" y="2532"/>
              <a:ext cx="305" cy="155"/>
            </a:xfrm>
            <a:custGeom>
              <a:avLst/>
              <a:gdLst>
                <a:gd name="T0" fmla="*/ 0 w 1219"/>
                <a:gd name="T1" fmla="*/ 0 h 620"/>
                <a:gd name="T2" fmla="*/ 0 w 1219"/>
                <a:gd name="T3" fmla="*/ 0 h 620"/>
                <a:gd name="T4" fmla="*/ 0 w 1219"/>
                <a:gd name="T5" fmla="*/ 0 h 620"/>
                <a:gd name="T6" fmla="*/ 0 w 1219"/>
                <a:gd name="T7" fmla="*/ 0 h 620"/>
                <a:gd name="T8" fmla="*/ 0 w 1219"/>
                <a:gd name="T9" fmla="*/ 0 h 620"/>
                <a:gd name="T10" fmla="*/ 0 w 1219"/>
                <a:gd name="T11" fmla="*/ 0 h 620"/>
                <a:gd name="T12" fmla="*/ 0 w 1219"/>
                <a:gd name="T13" fmla="*/ 0 h 620"/>
                <a:gd name="T14" fmla="*/ 0 w 1219"/>
                <a:gd name="T15" fmla="*/ 0 h 620"/>
                <a:gd name="T16" fmla="*/ 0 w 1219"/>
                <a:gd name="T17" fmla="*/ 0 h 620"/>
                <a:gd name="T18" fmla="*/ 0 w 1219"/>
                <a:gd name="T19" fmla="*/ 0 h 620"/>
                <a:gd name="T20" fmla="*/ 0 w 1219"/>
                <a:gd name="T21" fmla="*/ 0 h 620"/>
                <a:gd name="T22" fmla="*/ 0 w 1219"/>
                <a:gd name="T23" fmla="*/ 0 h 620"/>
                <a:gd name="T24" fmla="*/ 0 w 1219"/>
                <a:gd name="T25" fmla="*/ 0 h 620"/>
                <a:gd name="T26" fmla="*/ 0 w 1219"/>
                <a:gd name="T27" fmla="*/ 0 h 620"/>
                <a:gd name="T28" fmla="*/ 0 w 1219"/>
                <a:gd name="T29" fmla="*/ 0 h 620"/>
                <a:gd name="T30" fmla="*/ 0 w 1219"/>
                <a:gd name="T31" fmla="*/ 0 h 620"/>
                <a:gd name="T32" fmla="*/ 0 w 1219"/>
                <a:gd name="T33" fmla="*/ 0 h 620"/>
                <a:gd name="T34" fmla="*/ 0 w 1219"/>
                <a:gd name="T35" fmla="*/ 0 h 620"/>
                <a:gd name="T36" fmla="*/ 0 w 1219"/>
                <a:gd name="T37" fmla="*/ 0 h 620"/>
                <a:gd name="T38" fmla="*/ 0 w 1219"/>
                <a:gd name="T39" fmla="*/ 0 h 620"/>
                <a:gd name="T40" fmla="*/ 0 w 1219"/>
                <a:gd name="T41" fmla="*/ 0 h 620"/>
                <a:gd name="T42" fmla="*/ 0 w 1219"/>
                <a:gd name="T43" fmla="*/ 0 h 620"/>
                <a:gd name="T44" fmla="*/ 0 w 1219"/>
                <a:gd name="T45" fmla="*/ 0 h 620"/>
                <a:gd name="T46" fmla="*/ 0 w 1219"/>
                <a:gd name="T47" fmla="*/ 0 h 620"/>
                <a:gd name="T48" fmla="*/ 0 w 1219"/>
                <a:gd name="T49" fmla="*/ 0 h 620"/>
                <a:gd name="T50" fmla="*/ 0 w 1219"/>
                <a:gd name="T51" fmla="*/ 0 h 620"/>
                <a:gd name="T52" fmla="*/ 0 w 1219"/>
                <a:gd name="T53" fmla="*/ 0 h 620"/>
                <a:gd name="T54" fmla="*/ 0 w 1219"/>
                <a:gd name="T55" fmla="*/ 0 h 620"/>
                <a:gd name="T56" fmla="*/ 0 w 1219"/>
                <a:gd name="T57" fmla="*/ 0 h 620"/>
                <a:gd name="T58" fmla="*/ 0 w 1219"/>
                <a:gd name="T59" fmla="*/ 0 h 620"/>
                <a:gd name="T60" fmla="*/ 0 w 1219"/>
                <a:gd name="T61" fmla="*/ 0 h 620"/>
                <a:gd name="T62" fmla="*/ 0 w 1219"/>
                <a:gd name="T63" fmla="*/ 0 h 620"/>
                <a:gd name="T64" fmla="*/ 0 w 1219"/>
                <a:gd name="T65" fmla="*/ 0 h 6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9"/>
                <a:gd name="T100" fmla="*/ 0 h 620"/>
                <a:gd name="T101" fmla="*/ 1219 w 1219"/>
                <a:gd name="T102" fmla="*/ 620 h 6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9" h="620">
                  <a:moveTo>
                    <a:pt x="76" y="533"/>
                  </a:moveTo>
                  <a:lnTo>
                    <a:pt x="95" y="380"/>
                  </a:lnTo>
                  <a:lnTo>
                    <a:pt x="219" y="298"/>
                  </a:lnTo>
                  <a:lnTo>
                    <a:pt x="219" y="453"/>
                  </a:lnTo>
                  <a:lnTo>
                    <a:pt x="288" y="258"/>
                  </a:lnTo>
                  <a:lnTo>
                    <a:pt x="417" y="169"/>
                  </a:lnTo>
                  <a:lnTo>
                    <a:pt x="833" y="47"/>
                  </a:lnTo>
                  <a:lnTo>
                    <a:pt x="923" y="84"/>
                  </a:lnTo>
                  <a:lnTo>
                    <a:pt x="966" y="156"/>
                  </a:lnTo>
                  <a:lnTo>
                    <a:pt x="972" y="251"/>
                  </a:lnTo>
                  <a:lnTo>
                    <a:pt x="1011" y="298"/>
                  </a:lnTo>
                  <a:lnTo>
                    <a:pt x="1124" y="369"/>
                  </a:lnTo>
                  <a:lnTo>
                    <a:pt x="1176" y="440"/>
                  </a:lnTo>
                  <a:lnTo>
                    <a:pt x="1192" y="533"/>
                  </a:lnTo>
                  <a:lnTo>
                    <a:pt x="1198" y="620"/>
                  </a:lnTo>
                  <a:lnTo>
                    <a:pt x="1219" y="490"/>
                  </a:lnTo>
                  <a:lnTo>
                    <a:pt x="1208" y="357"/>
                  </a:lnTo>
                  <a:lnTo>
                    <a:pt x="1163" y="310"/>
                  </a:lnTo>
                  <a:lnTo>
                    <a:pt x="1051" y="276"/>
                  </a:lnTo>
                  <a:lnTo>
                    <a:pt x="1005" y="215"/>
                  </a:lnTo>
                  <a:lnTo>
                    <a:pt x="1005" y="147"/>
                  </a:lnTo>
                  <a:lnTo>
                    <a:pt x="966" y="58"/>
                  </a:lnTo>
                  <a:lnTo>
                    <a:pt x="896" y="12"/>
                  </a:lnTo>
                  <a:lnTo>
                    <a:pt x="781" y="0"/>
                  </a:lnTo>
                  <a:lnTo>
                    <a:pt x="657" y="25"/>
                  </a:lnTo>
                  <a:lnTo>
                    <a:pt x="321" y="156"/>
                  </a:lnTo>
                  <a:lnTo>
                    <a:pt x="219" y="237"/>
                  </a:lnTo>
                  <a:lnTo>
                    <a:pt x="211" y="276"/>
                  </a:lnTo>
                  <a:lnTo>
                    <a:pt x="65" y="357"/>
                  </a:lnTo>
                  <a:lnTo>
                    <a:pt x="22" y="402"/>
                  </a:lnTo>
                  <a:lnTo>
                    <a:pt x="0" y="498"/>
                  </a:lnTo>
                  <a:lnTo>
                    <a:pt x="9" y="571"/>
                  </a:lnTo>
                  <a:lnTo>
                    <a:pt x="76" y="5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3" name="Freeform 2102">
              <a:extLst>
                <a:ext uri="{FF2B5EF4-FFF2-40B4-BE49-F238E27FC236}">
                  <a16:creationId xmlns:a16="http://schemas.microsoft.com/office/drawing/2014/main" id="{0F21F7ED-9DD0-3962-0C36-2307AA366244}"/>
                </a:ext>
              </a:extLst>
            </p:cNvPr>
            <p:cNvSpPr>
              <a:spLocks/>
            </p:cNvSpPr>
            <p:nvPr/>
          </p:nvSpPr>
          <p:spPr bwMode="auto">
            <a:xfrm>
              <a:off x="2204" y="2678"/>
              <a:ext cx="173" cy="140"/>
            </a:xfrm>
            <a:custGeom>
              <a:avLst/>
              <a:gdLst>
                <a:gd name="T0" fmla="*/ 0 w 692"/>
                <a:gd name="T1" fmla="*/ 0 h 559"/>
                <a:gd name="T2" fmla="*/ 0 w 692"/>
                <a:gd name="T3" fmla="*/ 0 h 559"/>
                <a:gd name="T4" fmla="*/ 0 w 692"/>
                <a:gd name="T5" fmla="*/ 0 h 559"/>
                <a:gd name="T6" fmla="*/ 0 w 692"/>
                <a:gd name="T7" fmla="*/ 0 h 559"/>
                <a:gd name="T8" fmla="*/ 0 w 692"/>
                <a:gd name="T9" fmla="*/ 0 h 559"/>
                <a:gd name="T10" fmla="*/ 0 w 692"/>
                <a:gd name="T11" fmla="*/ 0 h 559"/>
                <a:gd name="T12" fmla="*/ 0 w 692"/>
                <a:gd name="T13" fmla="*/ 0 h 559"/>
                <a:gd name="T14" fmla="*/ 0 w 692"/>
                <a:gd name="T15" fmla="*/ 0 h 559"/>
                <a:gd name="T16" fmla="*/ 0 w 692"/>
                <a:gd name="T17" fmla="*/ 0 h 559"/>
                <a:gd name="T18" fmla="*/ 0 w 692"/>
                <a:gd name="T19" fmla="*/ 0 h 559"/>
                <a:gd name="T20" fmla="*/ 0 w 692"/>
                <a:gd name="T21" fmla="*/ 0 h 559"/>
                <a:gd name="T22" fmla="*/ 0 w 692"/>
                <a:gd name="T23" fmla="*/ 0 h 559"/>
                <a:gd name="T24" fmla="*/ 0 w 692"/>
                <a:gd name="T25" fmla="*/ 0 h 559"/>
                <a:gd name="T26" fmla="*/ 0 w 692"/>
                <a:gd name="T27" fmla="*/ 0 h 559"/>
                <a:gd name="T28" fmla="*/ 0 w 692"/>
                <a:gd name="T29" fmla="*/ 0 h 559"/>
                <a:gd name="T30" fmla="*/ 0 w 692"/>
                <a:gd name="T31" fmla="*/ 0 h 559"/>
                <a:gd name="T32" fmla="*/ 0 w 692"/>
                <a:gd name="T33" fmla="*/ 0 h 559"/>
                <a:gd name="T34" fmla="*/ 0 w 692"/>
                <a:gd name="T35" fmla="*/ 0 h 55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92"/>
                <a:gd name="T55" fmla="*/ 0 h 559"/>
                <a:gd name="T56" fmla="*/ 692 w 692"/>
                <a:gd name="T57" fmla="*/ 559 h 55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92" h="559">
                  <a:moveTo>
                    <a:pt x="258" y="0"/>
                  </a:moveTo>
                  <a:lnTo>
                    <a:pt x="272" y="54"/>
                  </a:lnTo>
                  <a:lnTo>
                    <a:pt x="337" y="117"/>
                  </a:lnTo>
                  <a:lnTo>
                    <a:pt x="419" y="151"/>
                  </a:lnTo>
                  <a:lnTo>
                    <a:pt x="409" y="260"/>
                  </a:lnTo>
                  <a:lnTo>
                    <a:pt x="287" y="308"/>
                  </a:lnTo>
                  <a:lnTo>
                    <a:pt x="34" y="376"/>
                  </a:lnTo>
                  <a:lnTo>
                    <a:pt x="0" y="459"/>
                  </a:lnTo>
                  <a:lnTo>
                    <a:pt x="8" y="559"/>
                  </a:lnTo>
                  <a:lnTo>
                    <a:pt x="34" y="452"/>
                  </a:lnTo>
                  <a:lnTo>
                    <a:pt x="90" y="388"/>
                  </a:lnTo>
                  <a:lnTo>
                    <a:pt x="527" y="276"/>
                  </a:lnTo>
                  <a:lnTo>
                    <a:pt x="648" y="276"/>
                  </a:lnTo>
                  <a:lnTo>
                    <a:pt x="692" y="285"/>
                  </a:lnTo>
                  <a:lnTo>
                    <a:pt x="597" y="180"/>
                  </a:lnTo>
                  <a:lnTo>
                    <a:pt x="490" y="71"/>
                  </a:lnTo>
                  <a:lnTo>
                    <a:pt x="343" y="21"/>
                  </a:lnTo>
                  <a:lnTo>
                    <a:pt x="2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4" name="Freeform 2103">
              <a:extLst>
                <a:ext uri="{FF2B5EF4-FFF2-40B4-BE49-F238E27FC236}">
                  <a16:creationId xmlns:a16="http://schemas.microsoft.com/office/drawing/2014/main" id="{A66B9814-5D4C-C498-7A8E-A9C12BCE6835}"/>
                </a:ext>
              </a:extLst>
            </p:cNvPr>
            <p:cNvSpPr>
              <a:spLocks/>
            </p:cNvSpPr>
            <p:nvPr/>
          </p:nvSpPr>
          <p:spPr bwMode="auto">
            <a:xfrm>
              <a:off x="2206" y="2802"/>
              <a:ext cx="219" cy="81"/>
            </a:xfrm>
            <a:custGeom>
              <a:avLst/>
              <a:gdLst>
                <a:gd name="T0" fmla="*/ 0 w 877"/>
                <a:gd name="T1" fmla="*/ 0 h 322"/>
                <a:gd name="T2" fmla="*/ 0 w 877"/>
                <a:gd name="T3" fmla="*/ 0 h 322"/>
                <a:gd name="T4" fmla="*/ 0 w 877"/>
                <a:gd name="T5" fmla="*/ 0 h 322"/>
                <a:gd name="T6" fmla="*/ 0 w 877"/>
                <a:gd name="T7" fmla="*/ 0 h 322"/>
                <a:gd name="T8" fmla="*/ 0 w 877"/>
                <a:gd name="T9" fmla="*/ 0 h 322"/>
                <a:gd name="T10" fmla="*/ 0 w 877"/>
                <a:gd name="T11" fmla="*/ 0 h 322"/>
                <a:gd name="T12" fmla="*/ 0 w 877"/>
                <a:gd name="T13" fmla="*/ 0 h 322"/>
                <a:gd name="T14" fmla="*/ 0 w 877"/>
                <a:gd name="T15" fmla="*/ 0 h 322"/>
                <a:gd name="T16" fmla="*/ 0 w 877"/>
                <a:gd name="T17" fmla="*/ 0 h 322"/>
                <a:gd name="T18" fmla="*/ 0 w 877"/>
                <a:gd name="T19" fmla="*/ 0 h 322"/>
                <a:gd name="T20" fmla="*/ 0 w 877"/>
                <a:gd name="T21" fmla="*/ 0 h 322"/>
                <a:gd name="T22" fmla="*/ 0 w 877"/>
                <a:gd name="T23" fmla="*/ 0 h 322"/>
                <a:gd name="T24" fmla="*/ 0 w 877"/>
                <a:gd name="T25" fmla="*/ 0 h 322"/>
                <a:gd name="T26" fmla="*/ 0 w 877"/>
                <a:gd name="T27" fmla="*/ 0 h 322"/>
                <a:gd name="T28" fmla="*/ 0 w 877"/>
                <a:gd name="T29" fmla="*/ 0 h 322"/>
                <a:gd name="T30" fmla="*/ 0 w 877"/>
                <a:gd name="T31" fmla="*/ 0 h 322"/>
                <a:gd name="T32" fmla="*/ 0 w 877"/>
                <a:gd name="T33" fmla="*/ 0 h 322"/>
                <a:gd name="T34" fmla="*/ 0 w 877"/>
                <a:gd name="T35" fmla="*/ 0 h 322"/>
                <a:gd name="T36" fmla="*/ 0 w 877"/>
                <a:gd name="T37" fmla="*/ 0 h 322"/>
                <a:gd name="T38" fmla="*/ 0 w 877"/>
                <a:gd name="T39" fmla="*/ 0 h 3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77"/>
                <a:gd name="T61" fmla="*/ 0 h 322"/>
                <a:gd name="T62" fmla="*/ 877 w 877"/>
                <a:gd name="T63" fmla="*/ 322 h 3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77" h="322">
                  <a:moveTo>
                    <a:pt x="33" y="46"/>
                  </a:moveTo>
                  <a:lnTo>
                    <a:pt x="136" y="68"/>
                  </a:lnTo>
                  <a:lnTo>
                    <a:pt x="313" y="63"/>
                  </a:lnTo>
                  <a:lnTo>
                    <a:pt x="621" y="0"/>
                  </a:lnTo>
                  <a:lnTo>
                    <a:pt x="750" y="0"/>
                  </a:lnTo>
                  <a:lnTo>
                    <a:pt x="571" y="63"/>
                  </a:lnTo>
                  <a:lnTo>
                    <a:pt x="271" y="122"/>
                  </a:lnTo>
                  <a:lnTo>
                    <a:pt x="286" y="188"/>
                  </a:lnTo>
                  <a:lnTo>
                    <a:pt x="436" y="203"/>
                  </a:lnTo>
                  <a:lnTo>
                    <a:pt x="668" y="229"/>
                  </a:lnTo>
                  <a:lnTo>
                    <a:pt x="839" y="289"/>
                  </a:lnTo>
                  <a:lnTo>
                    <a:pt x="861" y="289"/>
                  </a:lnTo>
                  <a:lnTo>
                    <a:pt x="877" y="322"/>
                  </a:lnTo>
                  <a:lnTo>
                    <a:pt x="746" y="302"/>
                  </a:lnTo>
                  <a:lnTo>
                    <a:pt x="604" y="264"/>
                  </a:lnTo>
                  <a:lnTo>
                    <a:pt x="286" y="213"/>
                  </a:lnTo>
                  <a:lnTo>
                    <a:pt x="227" y="181"/>
                  </a:lnTo>
                  <a:lnTo>
                    <a:pt x="168" y="122"/>
                  </a:lnTo>
                  <a:lnTo>
                    <a:pt x="0" y="46"/>
                  </a:lnTo>
                  <a:lnTo>
                    <a:pt x="33"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5" name="Freeform 2104">
              <a:extLst>
                <a:ext uri="{FF2B5EF4-FFF2-40B4-BE49-F238E27FC236}">
                  <a16:creationId xmlns:a16="http://schemas.microsoft.com/office/drawing/2014/main" id="{D97721D5-3B5B-2534-AB3F-8212E3BE3DF1}"/>
                </a:ext>
              </a:extLst>
            </p:cNvPr>
            <p:cNvSpPr>
              <a:spLocks/>
            </p:cNvSpPr>
            <p:nvPr/>
          </p:nvSpPr>
          <p:spPr bwMode="auto">
            <a:xfrm>
              <a:off x="2190" y="2856"/>
              <a:ext cx="227" cy="262"/>
            </a:xfrm>
            <a:custGeom>
              <a:avLst/>
              <a:gdLst>
                <a:gd name="T0" fmla="*/ 0 w 904"/>
                <a:gd name="T1" fmla="*/ 0 h 1050"/>
                <a:gd name="T2" fmla="*/ 0 w 904"/>
                <a:gd name="T3" fmla="*/ 0 h 1050"/>
                <a:gd name="T4" fmla="*/ 0 w 904"/>
                <a:gd name="T5" fmla="*/ 0 h 1050"/>
                <a:gd name="T6" fmla="*/ 0 w 904"/>
                <a:gd name="T7" fmla="*/ 0 h 1050"/>
                <a:gd name="T8" fmla="*/ 0 w 904"/>
                <a:gd name="T9" fmla="*/ 0 h 1050"/>
                <a:gd name="T10" fmla="*/ 0 w 904"/>
                <a:gd name="T11" fmla="*/ 0 h 1050"/>
                <a:gd name="T12" fmla="*/ 0 w 904"/>
                <a:gd name="T13" fmla="*/ 0 h 1050"/>
                <a:gd name="T14" fmla="*/ 0 w 904"/>
                <a:gd name="T15" fmla="*/ 0 h 1050"/>
                <a:gd name="T16" fmla="*/ 0 w 904"/>
                <a:gd name="T17" fmla="*/ 0 h 1050"/>
                <a:gd name="T18" fmla="*/ 0 w 904"/>
                <a:gd name="T19" fmla="*/ 0 h 1050"/>
                <a:gd name="T20" fmla="*/ 0 w 904"/>
                <a:gd name="T21" fmla="*/ 0 h 1050"/>
                <a:gd name="T22" fmla="*/ 0 w 904"/>
                <a:gd name="T23" fmla="*/ 0 h 1050"/>
                <a:gd name="T24" fmla="*/ 0 w 904"/>
                <a:gd name="T25" fmla="*/ 0 h 1050"/>
                <a:gd name="T26" fmla="*/ 0 w 904"/>
                <a:gd name="T27" fmla="*/ 0 h 1050"/>
                <a:gd name="T28" fmla="*/ 0 w 904"/>
                <a:gd name="T29" fmla="*/ 0 h 10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4"/>
                <a:gd name="T46" fmla="*/ 0 h 1050"/>
                <a:gd name="T47" fmla="*/ 904 w 904"/>
                <a:gd name="T48" fmla="*/ 1050 h 10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4" h="1050">
                  <a:moveTo>
                    <a:pt x="360" y="0"/>
                  </a:moveTo>
                  <a:lnTo>
                    <a:pt x="313" y="76"/>
                  </a:lnTo>
                  <a:lnTo>
                    <a:pt x="246" y="312"/>
                  </a:lnTo>
                  <a:lnTo>
                    <a:pt x="162" y="277"/>
                  </a:lnTo>
                  <a:lnTo>
                    <a:pt x="0" y="349"/>
                  </a:lnTo>
                  <a:lnTo>
                    <a:pt x="44" y="539"/>
                  </a:lnTo>
                  <a:lnTo>
                    <a:pt x="123" y="812"/>
                  </a:lnTo>
                  <a:lnTo>
                    <a:pt x="188" y="1050"/>
                  </a:lnTo>
                  <a:lnTo>
                    <a:pt x="904" y="1050"/>
                  </a:lnTo>
                  <a:lnTo>
                    <a:pt x="266" y="846"/>
                  </a:lnTo>
                  <a:lnTo>
                    <a:pt x="123" y="659"/>
                  </a:lnTo>
                  <a:lnTo>
                    <a:pt x="89" y="473"/>
                  </a:lnTo>
                  <a:lnTo>
                    <a:pt x="231" y="389"/>
                  </a:lnTo>
                  <a:lnTo>
                    <a:pt x="334" y="98"/>
                  </a:lnTo>
                  <a:lnTo>
                    <a:pt x="3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6" name="Freeform 2105">
              <a:extLst>
                <a:ext uri="{FF2B5EF4-FFF2-40B4-BE49-F238E27FC236}">
                  <a16:creationId xmlns:a16="http://schemas.microsoft.com/office/drawing/2014/main" id="{0B8A4056-303F-2C8D-C883-6BB936A989EA}"/>
                </a:ext>
              </a:extLst>
            </p:cNvPr>
            <p:cNvSpPr>
              <a:spLocks/>
            </p:cNvSpPr>
            <p:nvPr/>
          </p:nvSpPr>
          <p:spPr bwMode="auto">
            <a:xfrm>
              <a:off x="2235" y="3118"/>
              <a:ext cx="93" cy="80"/>
            </a:xfrm>
            <a:custGeom>
              <a:avLst/>
              <a:gdLst>
                <a:gd name="T0" fmla="*/ 0 w 370"/>
                <a:gd name="T1" fmla="*/ 0 h 319"/>
                <a:gd name="T2" fmla="*/ 0 w 370"/>
                <a:gd name="T3" fmla="*/ 0 h 319"/>
                <a:gd name="T4" fmla="*/ 0 w 370"/>
                <a:gd name="T5" fmla="*/ 0 h 319"/>
                <a:gd name="T6" fmla="*/ 0 w 370"/>
                <a:gd name="T7" fmla="*/ 0 h 319"/>
                <a:gd name="T8" fmla="*/ 0 w 370"/>
                <a:gd name="T9" fmla="*/ 0 h 319"/>
                <a:gd name="T10" fmla="*/ 0 w 370"/>
                <a:gd name="T11" fmla="*/ 0 h 319"/>
                <a:gd name="T12" fmla="*/ 0 w 370"/>
                <a:gd name="T13" fmla="*/ 0 h 319"/>
                <a:gd name="T14" fmla="*/ 0 w 370"/>
                <a:gd name="T15" fmla="*/ 0 h 319"/>
                <a:gd name="T16" fmla="*/ 0 w 370"/>
                <a:gd name="T17" fmla="*/ 0 h 3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0"/>
                <a:gd name="T28" fmla="*/ 0 h 319"/>
                <a:gd name="T29" fmla="*/ 370 w 370"/>
                <a:gd name="T30" fmla="*/ 319 h 3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0" h="319">
                  <a:moveTo>
                    <a:pt x="67" y="0"/>
                  </a:moveTo>
                  <a:lnTo>
                    <a:pt x="100" y="131"/>
                  </a:lnTo>
                  <a:lnTo>
                    <a:pt x="163" y="252"/>
                  </a:lnTo>
                  <a:lnTo>
                    <a:pt x="236" y="287"/>
                  </a:lnTo>
                  <a:lnTo>
                    <a:pt x="314" y="308"/>
                  </a:lnTo>
                  <a:lnTo>
                    <a:pt x="370" y="319"/>
                  </a:lnTo>
                  <a:lnTo>
                    <a:pt x="39" y="319"/>
                  </a:lnTo>
                  <a:lnTo>
                    <a:pt x="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7" name="Freeform 2106">
              <a:extLst>
                <a:ext uri="{FF2B5EF4-FFF2-40B4-BE49-F238E27FC236}">
                  <a16:creationId xmlns:a16="http://schemas.microsoft.com/office/drawing/2014/main" id="{464C16B8-170A-6F59-F55E-2EB482FF8B5B}"/>
                </a:ext>
              </a:extLst>
            </p:cNvPr>
            <p:cNvSpPr>
              <a:spLocks/>
            </p:cNvSpPr>
            <p:nvPr/>
          </p:nvSpPr>
          <p:spPr bwMode="auto">
            <a:xfrm>
              <a:off x="2252" y="2853"/>
              <a:ext cx="184" cy="265"/>
            </a:xfrm>
            <a:custGeom>
              <a:avLst/>
              <a:gdLst>
                <a:gd name="T0" fmla="*/ 0 w 737"/>
                <a:gd name="T1" fmla="*/ 0 h 1060"/>
                <a:gd name="T2" fmla="*/ 0 w 737"/>
                <a:gd name="T3" fmla="*/ 0 h 1060"/>
                <a:gd name="T4" fmla="*/ 0 w 737"/>
                <a:gd name="T5" fmla="*/ 0 h 1060"/>
                <a:gd name="T6" fmla="*/ 0 w 737"/>
                <a:gd name="T7" fmla="*/ 0 h 1060"/>
                <a:gd name="T8" fmla="*/ 0 w 737"/>
                <a:gd name="T9" fmla="*/ 0 h 1060"/>
                <a:gd name="T10" fmla="*/ 0 w 737"/>
                <a:gd name="T11" fmla="*/ 0 h 1060"/>
                <a:gd name="T12" fmla="*/ 0 w 737"/>
                <a:gd name="T13" fmla="*/ 0 h 1060"/>
                <a:gd name="T14" fmla="*/ 0 w 737"/>
                <a:gd name="T15" fmla="*/ 0 h 1060"/>
                <a:gd name="T16" fmla="*/ 0 w 737"/>
                <a:gd name="T17" fmla="*/ 0 h 1060"/>
                <a:gd name="T18" fmla="*/ 0 w 737"/>
                <a:gd name="T19" fmla="*/ 0 h 1060"/>
                <a:gd name="T20" fmla="*/ 0 w 737"/>
                <a:gd name="T21" fmla="*/ 0 h 1060"/>
                <a:gd name="T22" fmla="*/ 0 w 737"/>
                <a:gd name="T23" fmla="*/ 0 h 1060"/>
                <a:gd name="T24" fmla="*/ 0 w 737"/>
                <a:gd name="T25" fmla="*/ 0 h 1060"/>
                <a:gd name="T26" fmla="*/ 0 w 737"/>
                <a:gd name="T27" fmla="*/ 0 h 1060"/>
                <a:gd name="T28" fmla="*/ 0 w 737"/>
                <a:gd name="T29" fmla="*/ 0 h 1060"/>
                <a:gd name="T30" fmla="*/ 0 w 737"/>
                <a:gd name="T31" fmla="*/ 0 h 1060"/>
                <a:gd name="T32" fmla="*/ 0 w 737"/>
                <a:gd name="T33" fmla="*/ 0 h 1060"/>
                <a:gd name="T34" fmla="*/ 0 w 737"/>
                <a:gd name="T35" fmla="*/ 0 h 1060"/>
                <a:gd name="T36" fmla="*/ 0 w 737"/>
                <a:gd name="T37" fmla="*/ 0 h 1060"/>
                <a:gd name="T38" fmla="*/ 0 w 737"/>
                <a:gd name="T39" fmla="*/ 0 h 1060"/>
                <a:gd name="T40" fmla="*/ 0 w 737"/>
                <a:gd name="T41" fmla="*/ 0 h 1060"/>
                <a:gd name="T42" fmla="*/ 0 w 737"/>
                <a:gd name="T43" fmla="*/ 0 h 1060"/>
                <a:gd name="T44" fmla="*/ 0 w 737"/>
                <a:gd name="T45" fmla="*/ 0 h 1060"/>
                <a:gd name="T46" fmla="*/ 0 w 737"/>
                <a:gd name="T47" fmla="*/ 0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37"/>
                <a:gd name="T73" fmla="*/ 0 h 1060"/>
                <a:gd name="T74" fmla="*/ 737 w 737"/>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37" h="1060">
                  <a:moveTo>
                    <a:pt x="88" y="0"/>
                  </a:moveTo>
                  <a:lnTo>
                    <a:pt x="152" y="119"/>
                  </a:lnTo>
                  <a:lnTo>
                    <a:pt x="188" y="345"/>
                  </a:lnTo>
                  <a:lnTo>
                    <a:pt x="232" y="399"/>
                  </a:lnTo>
                  <a:lnTo>
                    <a:pt x="188" y="549"/>
                  </a:lnTo>
                  <a:lnTo>
                    <a:pt x="96" y="629"/>
                  </a:lnTo>
                  <a:lnTo>
                    <a:pt x="96" y="813"/>
                  </a:lnTo>
                  <a:lnTo>
                    <a:pt x="0" y="868"/>
                  </a:lnTo>
                  <a:lnTo>
                    <a:pt x="658" y="1060"/>
                  </a:lnTo>
                  <a:lnTo>
                    <a:pt x="710" y="879"/>
                  </a:lnTo>
                  <a:lnTo>
                    <a:pt x="737" y="681"/>
                  </a:lnTo>
                  <a:lnTo>
                    <a:pt x="730" y="483"/>
                  </a:lnTo>
                  <a:lnTo>
                    <a:pt x="698" y="250"/>
                  </a:lnTo>
                  <a:lnTo>
                    <a:pt x="694" y="145"/>
                  </a:lnTo>
                  <a:lnTo>
                    <a:pt x="694" y="382"/>
                  </a:lnTo>
                  <a:lnTo>
                    <a:pt x="658" y="489"/>
                  </a:lnTo>
                  <a:lnTo>
                    <a:pt x="595" y="510"/>
                  </a:lnTo>
                  <a:lnTo>
                    <a:pt x="485" y="523"/>
                  </a:lnTo>
                  <a:lnTo>
                    <a:pt x="360" y="489"/>
                  </a:lnTo>
                  <a:lnTo>
                    <a:pt x="271" y="372"/>
                  </a:lnTo>
                  <a:lnTo>
                    <a:pt x="211" y="230"/>
                  </a:lnTo>
                  <a:lnTo>
                    <a:pt x="188" y="86"/>
                  </a:lnTo>
                  <a:lnTo>
                    <a:pt x="188" y="26"/>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8" name="Freeform 2107">
              <a:extLst>
                <a:ext uri="{FF2B5EF4-FFF2-40B4-BE49-F238E27FC236}">
                  <a16:creationId xmlns:a16="http://schemas.microsoft.com/office/drawing/2014/main" id="{716D838B-6AC9-459D-2EC8-A81365CD4C1F}"/>
                </a:ext>
              </a:extLst>
            </p:cNvPr>
            <p:cNvSpPr>
              <a:spLocks/>
            </p:cNvSpPr>
            <p:nvPr/>
          </p:nvSpPr>
          <p:spPr bwMode="auto">
            <a:xfrm>
              <a:off x="2224" y="3435"/>
              <a:ext cx="151" cy="258"/>
            </a:xfrm>
            <a:custGeom>
              <a:avLst/>
              <a:gdLst>
                <a:gd name="T0" fmla="*/ 0 w 608"/>
                <a:gd name="T1" fmla="*/ 0 h 1033"/>
                <a:gd name="T2" fmla="*/ 0 w 608"/>
                <a:gd name="T3" fmla="*/ 0 h 1033"/>
                <a:gd name="T4" fmla="*/ 0 w 608"/>
                <a:gd name="T5" fmla="*/ 0 h 1033"/>
                <a:gd name="T6" fmla="*/ 0 w 608"/>
                <a:gd name="T7" fmla="*/ 0 h 1033"/>
                <a:gd name="T8" fmla="*/ 0 w 608"/>
                <a:gd name="T9" fmla="*/ 0 h 1033"/>
                <a:gd name="T10" fmla="*/ 0 w 608"/>
                <a:gd name="T11" fmla="*/ 0 h 1033"/>
                <a:gd name="T12" fmla="*/ 0 w 608"/>
                <a:gd name="T13" fmla="*/ 0 h 1033"/>
                <a:gd name="T14" fmla="*/ 0 w 608"/>
                <a:gd name="T15" fmla="*/ 0 h 1033"/>
                <a:gd name="T16" fmla="*/ 0 w 608"/>
                <a:gd name="T17" fmla="*/ 0 h 1033"/>
                <a:gd name="T18" fmla="*/ 0 w 608"/>
                <a:gd name="T19" fmla="*/ 0 h 1033"/>
                <a:gd name="T20" fmla="*/ 0 w 608"/>
                <a:gd name="T21" fmla="*/ 0 h 1033"/>
                <a:gd name="T22" fmla="*/ 0 w 608"/>
                <a:gd name="T23" fmla="*/ 0 h 1033"/>
                <a:gd name="T24" fmla="*/ 0 w 608"/>
                <a:gd name="T25" fmla="*/ 0 h 1033"/>
                <a:gd name="T26" fmla="*/ 0 w 608"/>
                <a:gd name="T27" fmla="*/ 0 h 1033"/>
                <a:gd name="T28" fmla="*/ 0 w 608"/>
                <a:gd name="T29" fmla="*/ 0 h 1033"/>
                <a:gd name="T30" fmla="*/ 0 w 608"/>
                <a:gd name="T31" fmla="*/ 0 h 1033"/>
                <a:gd name="T32" fmla="*/ 0 w 608"/>
                <a:gd name="T33" fmla="*/ 0 h 1033"/>
                <a:gd name="T34" fmla="*/ 0 w 608"/>
                <a:gd name="T35" fmla="*/ 0 h 1033"/>
                <a:gd name="T36" fmla="*/ 0 w 608"/>
                <a:gd name="T37" fmla="*/ 0 h 1033"/>
                <a:gd name="T38" fmla="*/ 0 w 608"/>
                <a:gd name="T39" fmla="*/ 0 h 1033"/>
                <a:gd name="T40" fmla="*/ 0 w 608"/>
                <a:gd name="T41" fmla="*/ 0 h 1033"/>
                <a:gd name="T42" fmla="*/ 0 w 608"/>
                <a:gd name="T43" fmla="*/ 0 h 1033"/>
                <a:gd name="T44" fmla="*/ 0 w 608"/>
                <a:gd name="T45" fmla="*/ 0 h 1033"/>
                <a:gd name="T46" fmla="*/ 0 w 608"/>
                <a:gd name="T47" fmla="*/ 0 h 1033"/>
                <a:gd name="T48" fmla="*/ 0 w 608"/>
                <a:gd name="T49" fmla="*/ 0 h 1033"/>
                <a:gd name="T50" fmla="*/ 0 w 608"/>
                <a:gd name="T51" fmla="*/ 0 h 1033"/>
                <a:gd name="T52" fmla="*/ 0 w 608"/>
                <a:gd name="T53" fmla="*/ 0 h 1033"/>
                <a:gd name="T54" fmla="*/ 0 w 608"/>
                <a:gd name="T55" fmla="*/ 0 h 1033"/>
                <a:gd name="T56" fmla="*/ 0 w 608"/>
                <a:gd name="T57" fmla="*/ 0 h 1033"/>
                <a:gd name="T58" fmla="*/ 0 w 608"/>
                <a:gd name="T59" fmla="*/ 0 h 1033"/>
                <a:gd name="T60" fmla="*/ 0 w 608"/>
                <a:gd name="T61" fmla="*/ 0 h 1033"/>
                <a:gd name="T62" fmla="*/ 0 w 608"/>
                <a:gd name="T63" fmla="*/ 0 h 1033"/>
                <a:gd name="T64" fmla="*/ 0 w 608"/>
                <a:gd name="T65" fmla="*/ 0 h 1033"/>
                <a:gd name="T66" fmla="*/ 0 w 608"/>
                <a:gd name="T67" fmla="*/ 0 h 1033"/>
                <a:gd name="T68" fmla="*/ 0 w 608"/>
                <a:gd name="T69" fmla="*/ 0 h 1033"/>
                <a:gd name="T70" fmla="*/ 0 w 608"/>
                <a:gd name="T71" fmla="*/ 0 h 1033"/>
                <a:gd name="T72" fmla="*/ 0 w 608"/>
                <a:gd name="T73" fmla="*/ 0 h 1033"/>
                <a:gd name="T74" fmla="*/ 0 w 608"/>
                <a:gd name="T75" fmla="*/ 0 h 1033"/>
                <a:gd name="T76" fmla="*/ 0 w 608"/>
                <a:gd name="T77" fmla="*/ 0 h 1033"/>
                <a:gd name="T78" fmla="*/ 0 w 608"/>
                <a:gd name="T79" fmla="*/ 0 h 1033"/>
                <a:gd name="T80" fmla="*/ 0 w 608"/>
                <a:gd name="T81" fmla="*/ 0 h 1033"/>
                <a:gd name="T82" fmla="*/ 0 w 608"/>
                <a:gd name="T83" fmla="*/ 0 h 1033"/>
                <a:gd name="T84" fmla="*/ 0 w 608"/>
                <a:gd name="T85" fmla="*/ 0 h 1033"/>
                <a:gd name="T86" fmla="*/ 0 w 608"/>
                <a:gd name="T87" fmla="*/ 0 h 1033"/>
                <a:gd name="T88" fmla="*/ 0 w 608"/>
                <a:gd name="T89" fmla="*/ 0 h 1033"/>
                <a:gd name="T90" fmla="*/ 0 w 608"/>
                <a:gd name="T91" fmla="*/ 0 h 1033"/>
                <a:gd name="T92" fmla="*/ 0 w 608"/>
                <a:gd name="T93" fmla="*/ 0 h 1033"/>
                <a:gd name="T94" fmla="*/ 0 w 608"/>
                <a:gd name="T95" fmla="*/ 0 h 1033"/>
                <a:gd name="T96" fmla="*/ 0 w 608"/>
                <a:gd name="T97" fmla="*/ 0 h 103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8"/>
                <a:gd name="T148" fmla="*/ 0 h 1033"/>
                <a:gd name="T149" fmla="*/ 608 w 608"/>
                <a:gd name="T150" fmla="*/ 1033 h 103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8" h="1033">
                  <a:moveTo>
                    <a:pt x="608" y="517"/>
                  </a:moveTo>
                  <a:lnTo>
                    <a:pt x="608" y="450"/>
                  </a:lnTo>
                  <a:lnTo>
                    <a:pt x="599" y="381"/>
                  </a:lnTo>
                  <a:lnTo>
                    <a:pt x="585" y="316"/>
                  </a:lnTo>
                  <a:lnTo>
                    <a:pt x="571" y="255"/>
                  </a:lnTo>
                  <a:lnTo>
                    <a:pt x="545" y="196"/>
                  </a:lnTo>
                  <a:lnTo>
                    <a:pt x="516" y="145"/>
                  </a:lnTo>
                  <a:lnTo>
                    <a:pt x="486" y="101"/>
                  </a:lnTo>
                  <a:lnTo>
                    <a:pt x="454" y="61"/>
                  </a:lnTo>
                  <a:lnTo>
                    <a:pt x="413" y="39"/>
                  </a:lnTo>
                  <a:lnTo>
                    <a:pt x="385" y="15"/>
                  </a:lnTo>
                  <a:lnTo>
                    <a:pt x="342" y="2"/>
                  </a:lnTo>
                  <a:lnTo>
                    <a:pt x="302" y="0"/>
                  </a:lnTo>
                  <a:lnTo>
                    <a:pt x="266" y="2"/>
                  </a:lnTo>
                  <a:lnTo>
                    <a:pt x="224" y="19"/>
                  </a:lnTo>
                  <a:lnTo>
                    <a:pt x="181" y="39"/>
                  </a:lnTo>
                  <a:lnTo>
                    <a:pt x="147" y="70"/>
                  </a:lnTo>
                  <a:lnTo>
                    <a:pt x="115" y="109"/>
                  </a:lnTo>
                  <a:lnTo>
                    <a:pt x="89" y="154"/>
                  </a:lnTo>
                  <a:lnTo>
                    <a:pt x="58" y="209"/>
                  </a:lnTo>
                  <a:lnTo>
                    <a:pt x="38" y="266"/>
                  </a:lnTo>
                  <a:lnTo>
                    <a:pt x="24" y="328"/>
                  </a:lnTo>
                  <a:lnTo>
                    <a:pt x="13" y="388"/>
                  </a:lnTo>
                  <a:lnTo>
                    <a:pt x="4" y="457"/>
                  </a:lnTo>
                  <a:lnTo>
                    <a:pt x="0" y="527"/>
                  </a:lnTo>
                  <a:lnTo>
                    <a:pt x="4" y="594"/>
                  </a:lnTo>
                  <a:lnTo>
                    <a:pt x="13" y="661"/>
                  </a:lnTo>
                  <a:lnTo>
                    <a:pt x="30" y="727"/>
                  </a:lnTo>
                  <a:lnTo>
                    <a:pt x="43" y="789"/>
                  </a:lnTo>
                  <a:lnTo>
                    <a:pt x="71" y="844"/>
                  </a:lnTo>
                  <a:lnTo>
                    <a:pt x="97" y="890"/>
                  </a:lnTo>
                  <a:lnTo>
                    <a:pt x="134" y="936"/>
                  </a:lnTo>
                  <a:lnTo>
                    <a:pt x="161" y="970"/>
                  </a:lnTo>
                  <a:lnTo>
                    <a:pt x="200" y="997"/>
                  </a:lnTo>
                  <a:lnTo>
                    <a:pt x="237" y="1015"/>
                  </a:lnTo>
                  <a:lnTo>
                    <a:pt x="279" y="1026"/>
                  </a:lnTo>
                  <a:lnTo>
                    <a:pt x="315" y="1033"/>
                  </a:lnTo>
                  <a:lnTo>
                    <a:pt x="352" y="1026"/>
                  </a:lnTo>
                  <a:lnTo>
                    <a:pt x="395" y="1012"/>
                  </a:lnTo>
                  <a:lnTo>
                    <a:pt x="434" y="989"/>
                  </a:lnTo>
                  <a:lnTo>
                    <a:pt x="470" y="956"/>
                  </a:lnTo>
                  <a:lnTo>
                    <a:pt x="500" y="914"/>
                  </a:lnTo>
                  <a:lnTo>
                    <a:pt x="522" y="870"/>
                  </a:lnTo>
                  <a:lnTo>
                    <a:pt x="555" y="815"/>
                  </a:lnTo>
                  <a:lnTo>
                    <a:pt x="576" y="754"/>
                  </a:lnTo>
                  <a:lnTo>
                    <a:pt x="592" y="692"/>
                  </a:lnTo>
                  <a:lnTo>
                    <a:pt x="604" y="625"/>
                  </a:lnTo>
                  <a:lnTo>
                    <a:pt x="608" y="558"/>
                  </a:lnTo>
                  <a:lnTo>
                    <a:pt x="608" y="517"/>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9" name="Freeform 2108">
              <a:extLst>
                <a:ext uri="{FF2B5EF4-FFF2-40B4-BE49-F238E27FC236}">
                  <a16:creationId xmlns:a16="http://schemas.microsoft.com/office/drawing/2014/main" id="{4559E0F3-5FA2-3058-A843-C266DA886EF3}"/>
                </a:ext>
              </a:extLst>
            </p:cNvPr>
            <p:cNvSpPr>
              <a:spLocks/>
            </p:cNvSpPr>
            <p:nvPr/>
          </p:nvSpPr>
          <p:spPr bwMode="auto">
            <a:xfrm>
              <a:off x="2285" y="3395"/>
              <a:ext cx="239" cy="298"/>
            </a:xfrm>
            <a:custGeom>
              <a:avLst/>
              <a:gdLst>
                <a:gd name="T0" fmla="*/ 0 w 957"/>
                <a:gd name="T1" fmla="*/ 0 h 1192"/>
                <a:gd name="T2" fmla="*/ 0 w 957"/>
                <a:gd name="T3" fmla="*/ 0 h 1192"/>
                <a:gd name="T4" fmla="*/ 0 w 957"/>
                <a:gd name="T5" fmla="*/ 0 h 1192"/>
                <a:gd name="T6" fmla="*/ 0 w 957"/>
                <a:gd name="T7" fmla="*/ 0 h 1192"/>
                <a:gd name="T8" fmla="*/ 0 w 957"/>
                <a:gd name="T9" fmla="*/ 0 h 1192"/>
                <a:gd name="T10" fmla="*/ 0 w 957"/>
                <a:gd name="T11" fmla="*/ 0 h 1192"/>
                <a:gd name="T12" fmla="*/ 0 w 957"/>
                <a:gd name="T13" fmla="*/ 0 h 1192"/>
                <a:gd name="T14" fmla="*/ 0 w 957"/>
                <a:gd name="T15" fmla="*/ 0 h 1192"/>
                <a:gd name="T16" fmla="*/ 0 w 957"/>
                <a:gd name="T17" fmla="*/ 0 h 1192"/>
                <a:gd name="T18" fmla="*/ 0 w 957"/>
                <a:gd name="T19" fmla="*/ 0 h 1192"/>
                <a:gd name="T20" fmla="*/ 0 w 957"/>
                <a:gd name="T21" fmla="*/ 0 h 1192"/>
                <a:gd name="T22" fmla="*/ 0 w 957"/>
                <a:gd name="T23" fmla="*/ 0 h 1192"/>
                <a:gd name="T24" fmla="*/ 0 w 957"/>
                <a:gd name="T25" fmla="*/ 0 h 1192"/>
                <a:gd name="T26" fmla="*/ 0 w 957"/>
                <a:gd name="T27" fmla="*/ 0 h 1192"/>
                <a:gd name="T28" fmla="*/ 0 w 957"/>
                <a:gd name="T29" fmla="*/ 0 h 1192"/>
                <a:gd name="T30" fmla="*/ 0 w 957"/>
                <a:gd name="T31" fmla="*/ 0 h 1192"/>
                <a:gd name="T32" fmla="*/ 0 w 957"/>
                <a:gd name="T33" fmla="*/ 0 h 1192"/>
                <a:gd name="T34" fmla="*/ 0 w 957"/>
                <a:gd name="T35" fmla="*/ 0 h 1192"/>
                <a:gd name="T36" fmla="*/ 0 w 957"/>
                <a:gd name="T37" fmla="*/ 0 h 1192"/>
                <a:gd name="T38" fmla="*/ 0 w 957"/>
                <a:gd name="T39" fmla="*/ 0 h 1192"/>
                <a:gd name="T40" fmla="*/ 0 w 957"/>
                <a:gd name="T41" fmla="*/ 0 h 1192"/>
                <a:gd name="T42" fmla="*/ 0 w 957"/>
                <a:gd name="T43" fmla="*/ 0 h 1192"/>
                <a:gd name="T44" fmla="*/ 0 w 957"/>
                <a:gd name="T45" fmla="*/ 0 h 1192"/>
                <a:gd name="T46" fmla="*/ 0 w 957"/>
                <a:gd name="T47" fmla="*/ 0 h 1192"/>
                <a:gd name="T48" fmla="*/ 0 w 957"/>
                <a:gd name="T49" fmla="*/ 0 h 1192"/>
                <a:gd name="T50" fmla="*/ 0 w 957"/>
                <a:gd name="T51" fmla="*/ 0 h 1192"/>
                <a:gd name="T52" fmla="*/ 0 w 957"/>
                <a:gd name="T53" fmla="*/ 0 h 11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7"/>
                <a:gd name="T82" fmla="*/ 0 h 1192"/>
                <a:gd name="T83" fmla="*/ 957 w 957"/>
                <a:gd name="T84" fmla="*/ 1192 h 119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7" h="1192">
                  <a:moveTo>
                    <a:pt x="0" y="159"/>
                  </a:moveTo>
                  <a:lnTo>
                    <a:pt x="624" y="0"/>
                  </a:lnTo>
                  <a:lnTo>
                    <a:pt x="656" y="0"/>
                  </a:lnTo>
                  <a:lnTo>
                    <a:pt x="696" y="1"/>
                  </a:lnTo>
                  <a:lnTo>
                    <a:pt x="736" y="17"/>
                  </a:lnTo>
                  <a:lnTo>
                    <a:pt x="775" y="39"/>
                  </a:lnTo>
                  <a:lnTo>
                    <a:pt x="812" y="73"/>
                  </a:lnTo>
                  <a:lnTo>
                    <a:pt x="844" y="110"/>
                  </a:lnTo>
                  <a:lnTo>
                    <a:pt x="876" y="159"/>
                  </a:lnTo>
                  <a:lnTo>
                    <a:pt x="900" y="205"/>
                  </a:lnTo>
                  <a:lnTo>
                    <a:pt x="919" y="268"/>
                  </a:lnTo>
                  <a:lnTo>
                    <a:pt x="940" y="327"/>
                  </a:lnTo>
                  <a:lnTo>
                    <a:pt x="947" y="394"/>
                  </a:lnTo>
                  <a:lnTo>
                    <a:pt x="957" y="455"/>
                  </a:lnTo>
                  <a:lnTo>
                    <a:pt x="957" y="527"/>
                  </a:lnTo>
                  <a:lnTo>
                    <a:pt x="957" y="590"/>
                  </a:lnTo>
                  <a:lnTo>
                    <a:pt x="946" y="659"/>
                  </a:lnTo>
                  <a:lnTo>
                    <a:pt x="927" y="723"/>
                  </a:lnTo>
                  <a:lnTo>
                    <a:pt x="919" y="784"/>
                  </a:lnTo>
                  <a:lnTo>
                    <a:pt x="890" y="843"/>
                  </a:lnTo>
                  <a:lnTo>
                    <a:pt x="867" y="889"/>
                  </a:lnTo>
                  <a:lnTo>
                    <a:pt x="835" y="934"/>
                  </a:lnTo>
                  <a:lnTo>
                    <a:pt x="798" y="974"/>
                  </a:lnTo>
                  <a:lnTo>
                    <a:pt x="759" y="1003"/>
                  </a:lnTo>
                  <a:lnTo>
                    <a:pt x="719" y="1019"/>
                  </a:lnTo>
                  <a:lnTo>
                    <a:pt x="687" y="1031"/>
                  </a:lnTo>
                  <a:lnTo>
                    <a:pt x="101" y="119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50" name="Freeform 2109">
              <a:extLst>
                <a:ext uri="{FF2B5EF4-FFF2-40B4-BE49-F238E27FC236}">
                  <a16:creationId xmlns:a16="http://schemas.microsoft.com/office/drawing/2014/main" id="{90FC182F-36FE-9952-BCD4-3FAA057C4193}"/>
                </a:ext>
              </a:extLst>
            </p:cNvPr>
            <p:cNvSpPr>
              <a:spLocks/>
            </p:cNvSpPr>
            <p:nvPr/>
          </p:nvSpPr>
          <p:spPr bwMode="auto">
            <a:xfrm>
              <a:off x="2243" y="3258"/>
              <a:ext cx="205" cy="134"/>
            </a:xfrm>
            <a:custGeom>
              <a:avLst/>
              <a:gdLst>
                <a:gd name="T0" fmla="*/ 0 w 821"/>
                <a:gd name="T1" fmla="*/ 0 h 536"/>
                <a:gd name="T2" fmla="*/ 0 w 821"/>
                <a:gd name="T3" fmla="*/ 0 h 536"/>
                <a:gd name="T4" fmla="*/ 0 w 821"/>
                <a:gd name="T5" fmla="*/ 0 h 536"/>
                <a:gd name="T6" fmla="*/ 0 60000 65536"/>
                <a:gd name="T7" fmla="*/ 0 60000 65536"/>
                <a:gd name="T8" fmla="*/ 0 60000 65536"/>
                <a:gd name="T9" fmla="*/ 0 w 821"/>
                <a:gd name="T10" fmla="*/ 0 h 536"/>
                <a:gd name="T11" fmla="*/ 821 w 821"/>
                <a:gd name="T12" fmla="*/ 536 h 536"/>
              </a:gdLst>
              <a:ahLst/>
              <a:cxnLst>
                <a:cxn ang="T6">
                  <a:pos x="T0" y="T1"/>
                </a:cxn>
                <a:cxn ang="T7">
                  <a:pos x="T2" y="T3"/>
                </a:cxn>
                <a:cxn ang="T8">
                  <a:pos x="T4" y="T5"/>
                </a:cxn>
              </a:cxnLst>
              <a:rect l="T9" t="T10" r="T11" b="T12"/>
              <a:pathLst>
                <a:path w="821" h="536">
                  <a:moveTo>
                    <a:pt x="821" y="536"/>
                  </a:moveTo>
                  <a:lnTo>
                    <a:pt x="821" y="361"/>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51" name="Freeform 2110">
              <a:extLst>
                <a:ext uri="{FF2B5EF4-FFF2-40B4-BE49-F238E27FC236}">
                  <a16:creationId xmlns:a16="http://schemas.microsoft.com/office/drawing/2014/main" id="{2053E7A0-E6F6-5D23-28C9-2F4833AA1DAC}"/>
                </a:ext>
              </a:extLst>
            </p:cNvPr>
            <p:cNvSpPr>
              <a:spLocks/>
            </p:cNvSpPr>
            <p:nvPr/>
          </p:nvSpPr>
          <p:spPr bwMode="auto">
            <a:xfrm>
              <a:off x="2125" y="3344"/>
              <a:ext cx="260" cy="194"/>
            </a:xfrm>
            <a:custGeom>
              <a:avLst/>
              <a:gdLst>
                <a:gd name="T0" fmla="*/ 0 w 1041"/>
                <a:gd name="T1" fmla="*/ 0 h 778"/>
                <a:gd name="T2" fmla="*/ 0 w 1041"/>
                <a:gd name="T3" fmla="*/ 0 h 778"/>
                <a:gd name="T4" fmla="*/ 0 w 1041"/>
                <a:gd name="T5" fmla="*/ 0 h 778"/>
                <a:gd name="T6" fmla="*/ 0 w 1041"/>
                <a:gd name="T7" fmla="*/ 0 h 778"/>
                <a:gd name="T8" fmla="*/ 0 w 1041"/>
                <a:gd name="T9" fmla="*/ 0 h 778"/>
                <a:gd name="T10" fmla="*/ 0 w 1041"/>
                <a:gd name="T11" fmla="*/ 0 h 778"/>
                <a:gd name="T12" fmla="*/ 0 w 1041"/>
                <a:gd name="T13" fmla="*/ 0 h 778"/>
                <a:gd name="T14" fmla="*/ 0 w 1041"/>
                <a:gd name="T15" fmla="*/ 0 h 778"/>
                <a:gd name="T16" fmla="*/ 0 w 1041"/>
                <a:gd name="T17" fmla="*/ 0 h 7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1"/>
                <a:gd name="T28" fmla="*/ 0 h 778"/>
                <a:gd name="T29" fmla="*/ 1041 w 1041"/>
                <a:gd name="T30" fmla="*/ 778 h 7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1" h="778">
                  <a:moveTo>
                    <a:pt x="393" y="778"/>
                  </a:moveTo>
                  <a:lnTo>
                    <a:pt x="384" y="579"/>
                  </a:lnTo>
                  <a:lnTo>
                    <a:pt x="325" y="387"/>
                  </a:lnTo>
                  <a:lnTo>
                    <a:pt x="242" y="279"/>
                  </a:lnTo>
                  <a:lnTo>
                    <a:pt x="0" y="178"/>
                  </a:lnTo>
                  <a:lnTo>
                    <a:pt x="837" y="0"/>
                  </a:lnTo>
                  <a:lnTo>
                    <a:pt x="956" y="76"/>
                  </a:lnTo>
                  <a:lnTo>
                    <a:pt x="1021" y="160"/>
                  </a:lnTo>
                  <a:lnTo>
                    <a:pt x="1041" y="2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52" name="Line 2111">
              <a:extLst>
                <a:ext uri="{FF2B5EF4-FFF2-40B4-BE49-F238E27FC236}">
                  <a16:creationId xmlns:a16="http://schemas.microsoft.com/office/drawing/2014/main" id="{7770070C-8CCD-99AE-B907-BF01C36FCCBF}"/>
                </a:ext>
              </a:extLst>
            </p:cNvPr>
            <p:cNvSpPr>
              <a:spLocks noChangeShapeType="1"/>
            </p:cNvSpPr>
            <p:nvPr/>
          </p:nvSpPr>
          <p:spPr bwMode="auto">
            <a:xfrm flipH="1">
              <a:off x="2370" y="3348"/>
              <a:ext cx="77"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3" name="Freeform 2112">
              <a:extLst>
                <a:ext uri="{FF2B5EF4-FFF2-40B4-BE49-F238E27FC236}">
                  <a16:creationId xmlns:a16="http://schemas.microsoft.com/office/drawing/2014/main" id="{663BB2C6-417C-0833-EC4F-351008A0DF87}"/>
                </a:ext>
              </a:extLst>
            </p:cNvPr>
            <p:cNvSpPr>
              <a:spLocks/>
            </p:cNvSpPr>
            <p:nvPr/>
          </p:nvSpPr>
          <p:spPr bwMode="auto">
            <a:xfrm>
              <a:off x="1265" y="3305"/>
              <a:ext cx="967" cy="449"/>
            </a:xfrm>
            <a:custGeom>
              <a:avLst/>
              <a:gdLst>
                <a:gd name="T0" fmla="*/ 0 w 3869"/>
                <a:gd name="T1" fmla="*/ 0 h 1796"/>
                <a:gd name="T2" fmla="*/ 0 w 3869"/>
                <a:gd name="T3" fmla="*/ 0 h 1796"/>
                <a:gd name="T4" fmla="*/ 0 w 3869"/>
                <a:gd name="T5" fmla="*/ 0 h 1796"/>
                <a:gd name="T6" fmla="*/ 0 w 3869"/>
                <a:gd name="T7" fmla="*/ 0 h 1796"/>
                <a:gd name="T8" fmla="*/ 0 w 3869"/>
                <a:gd name="T9" fmla="*/ 0 h 1796"/>
                <a:gd name="T10" fmla="*/ 0 w 3869"/>
                <a:gd name="T11" fmla="*/ 0 h 1796"/>
                <a:gd name="T12" fmla="*/ 0 w 3869"/>
                <a:gd name="T13" fmla="*/ 0 h 1796"/>
                <a:gd name="T14" fmla="*/ 0 w 3869"/>
                <a:gd name="T15" fmla="*/ 0 h 1796"/>
                <a:gd name="T16" fmla="*/ 0 60000 65536"/>
                <a:gd name="T17" fmla="*/ 0 60000 65536"/>
                <a:gd name="T18" fmla="*/ 0 60000 65536"/>
                <a:gd name="T19" fmla="*/ 0 60000 65536"/>
                <a:gd name="T20" fmla="*/ 0 60000 65536"/>
                <a:gd name="T21" fmla="*/ 0 60000 65536"/>
                <a:gd name="T22" fmla="*/ 0 60000 65536"/>
                <a:gd name="T23" fmla="*/ 0 60000 65536"/>
                <a:gd name="T24" fmla="*/ 0 w 3869"/>
                <a:gd name="T25" fmla="*/ 0 h 1796"/>
                <a:gd name="T26" fmla="*/ 3869 w 3869"/>
                <a:gd name="T27" fmla="*/ 1796 h 17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69" h="1796">
                  <a:moveTo>
                    <a:pt x="3642" y="416"/>
                  </a:moveTo>
                  <a:lnTo>
                    <a:pt x="2073" y="773"/>
                  </a:lnTo>
                  <a:lnTo>
                    <a:pt x="957" y="9"/>
                  </a:lnTo>
                  <a:lnTo>
                    <a:pt x="771" y="255"/>
                  </a:lnTo>
                  <a:lnTo>
                    <a:pt x="0" y="0"/>
                  </a:lnTo>
                  <a:lnTo>
                    <a:pt x="0" y="102"/>
                  </a:lnTo>
                  <a:lnTo>
                    <a:pt x="2082" y="1796"/>
                  </a:lnTo>
                  <a:lnTo>
                    <a:pt x="3869" y="132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54" name="Line 2113">
              <a:extLst>
                <a:ext uri="{FF2B5EF4-FFF2-40B4-BE49-F238E27FC236}">
                  <a16:creationId xmlns:a16="http://schemas.microsoft.com/office/drawing/2014/main" id="{BC1645E0-6B3D-E5D1-F452-3E1808770125}"/>
                </a:ext>
              </a:extLst>
            </p:cNvPr>
            <p:cNvSpPr>
              <a:spLocks noChangeShapeType="1"/>
            </p:cNvSpPr>
            <p:nvPr/>
          </p:nvSpPr>
          <p:spPr bwMode="auto">
            <a:xfrm flipV="1">
              <a:off x="1505" y="3215"/>
              <a:ext cx="581" cy="9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5" name="Freeform 2114">
              <a:extLst>
                <a:ext uri="{FF2B5EF4-FFF2-40B4-BE49-F238E27FC236}">
                  <a16:creationId xmlns:a16="http://schemas.microsoft.com/office/drawing/2014/main" id="{74107B44-C304-7164-5FF2-370C81CF49B9}"/>
                </a:ext>
              </a:extLst>
            </p:cNvPr>
            <p:cNvSpPr>
              <a:spLocks/>
            </p:cNvSpPr>
            <p:nvPr/>
          </p:nvSpPr>
          <p:spPr bwMode="auto">
            <a:xfrm>
              <a:off x="1265" y="3207"/>
              <a:ext cx="763" cy="98"/>
            </a:xfrm>
            <a:custGeom>
              <a:avLst/>
              <a:gdLst>
                <a:gd name="T0" fmla="*/ 0 w 3051"/>
                <a:gd name="T1" fmla="*/ 0 h 393"/>
                <a:gd name="T2" fmla="*/ 0 w 3051"/>
                <a:gd name="T3" fmla="*/ 0 h 393"/>
                <a:gd name="T4" fmla="*/ 0 w 3051"/>
                <a:gd name="T5" fmla="*/ 0 h 393"/>
                <a:gd name="T6" fmla="*/ 0 60000 65536"/>
                <a:gd name="T7" fmla="*/ 0 60000 65536"/>
                <a:gd name="T8" fmla="*/ 0 60000 65536"/>
                <a:gd name="T9" fmla="*/ 0 w 3051"/>
                <a:gd name="T10" fmla="*/ 0 h 393"/>
                <a:gd name="T11" fmla="*/ 3051 w 3051"/>
                <a:gd name="T12" fmla="*/ 393 h 393"/>
              </a:gdLst>
              <a:ahLst/>
              <a:cxnLst>
                <a:cxn ang="T6">
                  <a:pos x="T0" y="T1"/>
                </a:cxn>
                <a:cxn ang="T7">
                  <a:pos x="T2" y="T3"/>
                </a:cxn>
                <a:cxn ang="T8">
                  <a:pos x="T4" y="T5"/>
                </a:cxn>
              </a:cxnLst>
              <a:rect l="T9" t="T10" r="T11" b="T12"/>
              <a:pathLst>
                <a:path w="3051" h="393">
                  <a:moveTo>
                    <a:pt x="0" y="393"/>
                  </a:moveTo>
                  <a:lnTo>
                    <a:pt x="2807" y="0"/>
                  </a:lnTo>
                  <a:lnTo>
                    <a:pt x="3051" y="7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56" name="Line 2115">
              <a:extLst>
                <a:ext uri="{FF2B5EF4-FFF2-40B4-BE49-F238E27FC236}">
                  <a16:creationId xmlns:a16="http://schemas.microsoft.com/office/drawing/2014/main" id="{EA6B21E0-3C6F-823C-30D7-3CB4947C9DA4}"/>
                </a:ext>
              </a:extLst>
            </p:cNvPr>
            <p:cNvSpPr>
              <a:spLocks noChangeShapeType="1"/>
            </p:cNvSpPr>
            <p:nvPr/>
          </p:nvSpPr>
          <p:spPr bwMode="auto">
            <a:xfrm flipV="1">
              <a:off x="1786" y="3499"/>
              <a:ext cx="1" cy="2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7" name="Freeform 2116">
              <a:extLst>
                <a:ext uri="{FF2B5EF4-FFF2-40B4-BE49-F238E27FC236}">
                  <a16:creationId xmlns:a16="http://schemas.microsoft.com/office/drawing/2014/main" id="{0BE89824-6BB3-E386-6BE7-7F9FB966B116}"/>
                </a:ext>
              </a:extLst>
            </p:cNvPr>
            <p:cNvSpPr>
              <a:spLocks/>
            </p:cNvSpPr>
            <p:nvPr/>
          </p:nvSpPr>
          <p:spPr bwMode="auto">
            <a:xfrm>
              <a:off x="1974" y="3280"/>
              <a:ext cx="361" cy="108"/>
            </a:xfrm>
            <a:custGeom>
              <a:avLst/>
              <a:gdLst>
                <a:gd name="T0" fmla="*/ 0 w 1440"/>
                <a:gd name="T1" fmla="*/ 0 h 433"/>
                <a:gd name="T2" fmla="*/ 0 w 1440"/>
                <a:gd name="T3" fmla="*/ 0 h 433"/>
                <a:gd name="T4" fmla="*/ 0 w 1440"/>
                <a:gd name="T5" fmla="*/ 0 h 433"/>
                <a:gd name="T6" fmla="*/ 0 w 1440"/>
                <a:gd name="T7" fmla="*/ 0 h 433"/>
                <a:gd name="T8" fmla="*/ 0 w 1440"/>
                <a:gd name="T9" fmla="*/ 0 h 433"/>
                <a:gd name="T10" fmla="*/ 0 w 1440"/>
                <a:gd name="T11" fmla="*/ 0 h 433"/>
                <a:gd name="T12" fmla="*/ 0 w 1440"/>
                <a:gd name="T13" fmla="*/ 0 h 433"/>
                <a:gd name="T14" fmla="*/ 0 w 1440"/>
                <a:gd name="T15" fmla="*/ 0 h 433"/>
                <a:gd name="T16" fmla="*/ 0 w 1440"/>
                <a:gd name="T17" fmla="*/ 0 h 433"/>
                <a:gd name="T18" fmla="*/ 0 w 1440"/>
                <a:gd name="T19" fmla="*/ 0 h 433"/>
                <a:gd name="T20" fmla="*/ 0 w 1440"/>
                <a:gd name="T21" fmla="*/ 0 h 433"/>
                <a:gd name="T22" fmla="*/ 0 w 1440"/>
                <a:gd name="T23" fmla="*/ 0 h 433"/>
                <a:gd name="T24" fmla="*/ 0 w 1440"/>
                <a:gd name="T25" fmla="*/ 0 h 433"/>
                <a:gd name="T26" fmla="*/ 0 w 1440"/>
                <a:gd name="T27" fmla="*/ 0 h 433"/>
                <a:gd name="T28" fmla="*/ 0 w 1440"/>
                <a:gd name="T29" fmla="*/ 0 h 4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0"/>
                <a:gd name="T46" fmla="*/ 0 h 433"/>
                <a:gd name="T47" fmla="*/ 1440 w 1440"/>
                <a:gd name="T48" fmla="*/ 433 h 4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0" h="433">
                  <a:moveTo>
                    <a:pt x="424" y="0"/>
                  </a:moveTo>
                  <a:lnTo>
                    <a:pt x="0" y="102"/>
                  </a:lnTo>
                  <a:lnTo>
                    <a:pt x="603" y="433"/>
                  </a:lnTo>
                  <a:lnTo>
                    <a:pt x="648" y="415"/>
                  </a:lnTo>
                  <a:lnTo>
                    <a:pt x="512" y="357"/>
                  </a:lnTo>
                  <a:lnTo>
                    <a:pt x="1285" y="204"/>
                  </a:lnTo>
                  <a:lnTo>
                    <a:pt x="1394" y="255"/>
                  </a:lnTo>
                  <a:lnTo>
                    <a:pt x="1440" y="255"/>
                  </a:lnTo>
                  <a:lnTo>
                    <a:pt x="1039" y="60"/>
                  </a:lnTo>
                  <a:lnTo>
                    <a:pt x="987" y="215"/>
                  </a:lnTo>
                  <a:lnTo>
                    <a:pt x="459" y="331"/>
                  </a:lnTo>
                  <a:lnTo>
                    <a:pt x="303" y="242"/>
                  </a:lnTo>
                  <a:lnTo>
                    <a:pt x="388" y="130"/>
                  </a:lnTo>
                  <a:lnTo>
                    <a:pt x="438" y="15"/>
                  </a:lnTo>
                  <a:lnTo>
                    <a:pt x="4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58" name="Freeform 2117">
              <a:extLst>
                <a:ext uri="{FF2B5EF4-FFF2-40B4-BE49-F238E27FC236}">
                  <a16:creationId xmlns:a16="http://schemas.microsoft.com/office/drawing/2014/main" id="{195129D6-F06A-AC07-1D18-1F2F778AADC7}"/>
                </a:ext>
              </a:extLst>
            </p:cNvPr>
            <p:cNvSpPr>
              <a:spLocks/>
            </p:cNvSpPr>
            <p:nvPr/>
          </p:nvSpPr>
          <p:spPr bwMode="auto">
            <a:xfrm>
              <a:off x="2163" y="3517"/>
              <a:ext cx="142" cy="75"/>
            </a:xfrm>
            <a:custGeom>
              <a:avLst/>
              <a:gdLst>
                <a:gd name="T0" fmla="*/ 0 w 566"/>
                <a:gd name="T1" fmla="*/ 0 h 300"/>
                <a:gd name="T2" fmla="*/ 0 w 566"/>
                <a:gd name="T3" fmla="*/ 0 h 300"/>
                <a:gd name="T4" fmla="*/ 0 w 566"/>
                <a:gd name="T5" fmla="*/ 0 h 300"/>
                <a:gd name="T6" fmla="*/ 0 w 566"/>
                <a:gd name="T7" fmla="*/ 0 h 300"/>
                <a:gd name="T8" fmla="*/ 0 w 566"/>
                <a:gd name="T9" fmla="*/ 0 h 300"/>
                <a:gd name="T10" fmla="*/ 0 w 566"/>
                <a:gd name="T11" fmla="*/ 0 h 300"/>
                <a:gd name="T12" fmla="*/ 0 w 566"/>
                <a:gd name="T13" fmla="*/ 0 h 300"/>
                <a:gd name="T14" fmla="*/ 0 w 566"/>
                <a:gd name="T15" fmla="*/ 0 h 300"/>
                <a:gd name="T16" fmla="*/ 0 w 566"/>
                <a:gd name="T17" fmla="*/ 0 h 300"/>
                <a:gd name="T18" fmla="*/ 0 w 566"/>
                <a:gd name="T19" fmla="*/ 0 h 3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6"/>
                <a:gd name="T31" fmla="*/ 0 h 300"/>
                <a:gd name="T32" fmla="*/ 566 w 566"/>
                <a:gd name="T33" fmla="*/ 300 h 3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6" h="300">
                  <a:moveTo>
                    <a:pt x="507" y="291"/>
                  </a:moveTo>
                  <a:lnTo>
                    <a:pt x="553" y="258"/>
                  </a:lnTo>
                  <a:lnTo>
                    <a:pt x="566" y="199"/>
                  </a:lnTo>
                  <a:lnTo>
                    <a:pt x="566" y="116"/>
                  </a:lnTo>
                  <a:lnTo>
                    <a:pt x="521" y="85"/>
                  </a:lnTo>
                  <a:lnTo>
                    <a:pt x="33" y="0"/>
                  </a:lnTo>
                  <a:lnTo>
                    <a:pt x="0" y="47"/>
                  </a:lnTo>
                  <a:lnTo>
                    <a:pt x="0" y="258"/>
                  </a:lnTo>
                  <a:lnTo>
                    <a:pt x="451" y="300"/>
                  </a:lnTo>
                  <a:lnTo>
                    <a:pt x="507" y="2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59" name="Line 2118">
              <a:extLst>
                <a:ext uri="{FF2B5EF4-FFF2-40B4-BE49-F238E27FC236}">
                  <a16:creationId xmlns:a16="http://schemas.microsoft.com/office/drawing/2014/main" id="{1F289503-F14D-19A0-B5BF-D2BC6366456D}"/>
                </a:ext>
              </a:extLst>
            </p:cNvPr>
            <p:cNvSpPr>
              <a:spLocks noChangeShapeType="1"/>
            </p:cNvSpPr>
            <p:nvPr/>
          </p:nvSpPr>
          <p:spPr bwMode="auto">
            <a:xfrm flipH="1" flipV="1">
              <a:off x="498" y="3199"/>
              <a:ext cx="158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0" name="Line 2119">
              <a:extLst>
                <a:ext uri="{FF2B5EF4-FFF2-40B4-BE49-F238E27FC236}">
                  <a16:creationId xmlns:a16="http://schemas.microsoft.com/office/drawing/2014/main" id="{2E846B4F-0AF9-2C67-F98A-A4136FE6371A}"/>
                </a:ext>
              </a:extLst>
            </p:cNvPr>
            <p:cNvSpPr>
              <a:spLocks noChangeShapeType="1"/>
            </p:cNvSpPr>
            <p:nvPr/>
          </p:nvSpPr>
          <p:spPr bwMode="auto">
            <a:xfrm flipH="1" flipV="1">
              <a:off x="2283" y="3197"/>
              <a:ext cx="33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 name="TextBox 1">
            <a:extLst>
              <a:ext uri="{FF2B5EF4-FFF2-40B4-BE49-F238E27FC236}">
                <a16:creationId xmlns:a16="http://schemas.microsoft.com/office/drawing/2014/main" id="{4C1D8A2D-7527-561B-AD58-989D7AF25F4A}"/>
              </a:ext>
            </a:extLst>
          </p:cNvPr>
          <p:cNvSpPr txBox="1">
            <a:spLocks noChangeArrowheads="1"/>
          </p:cNvSpPr>
          <p:nvPr/>
        </p:nvSpPr>
        <p:spPr bwMode="auto">
          <a:xfrm>
            <a:off x="831850" y="6100763"/>
            <a:ext cx="81486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b="1"/>
              <a:t>Cost structure: </a:t>
            </a:r>
            <a:r>
              <a:rPr lang="en-GB" altLang="en-US"/>
              <a:t>the relative proportion of each type of cost in an organization.</a:t>
            </a:r>
          </a:p>
          <a:p>
            <a:r>
              <a:rPr lang="en-GB" altLang="en-US"/>
              <a:t>	e.g., 70% variable + 30% fixed   (or) 60% fixed + 40% variable.</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68643">
                                            <p:txEl>
                                              <p:pRg st="0" end="0"/>
                                            </p:txEl>
                                          </p:spTgt>
                                        </p:tgtEl>
                                        <p:attrNameLst>
                                          <p:attrName>style.visibility</p:attrName>
                                        </p:attrNameLst>
                                      </p:cBhvr>
                                      <p:to>
                                        <p:strVal val="visible"/>
                                      </p:to>
                                    </p:set>
                                    <p:anim calcmode="lin" valueType="num">
                                      <p:cBhvr additive="base">
                                        <p:cTn id="7" dur="500" fill="hold"/>
                                        <p:tgtEl>
                                          <p:spTgt spid="36864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68643">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nodeType="afterEffect">
                                  <p:stCondLst>
                                    <p:cond delay="0"/>
                                  </p:stCondLst>
                                  <p:childTnLst>
                                    <p:set>
                                      <p:cBhvr>
                                        <p:cTn id="11" dur="1" fill="hold">
                                          <p:stCondLst>
                                            <p:cond delay="0"/>
                                          </p:stCondLst>
                                        </p:cTn>
                                        <p:tgtEl>
                                          <p:spTgt spid="368643">
                                            <p:txEl>
                                              <p:pRg st="1" end="1"/>
                                            </p:txEl>
                                          </p:spTgt>
                                        </p:tgtEl>
                                        <p:attrNameLst>
                                          <p:attrName>style.visibility</p:attrName>
                                        </p:attrNameLst>
                                      </p:cBhvr>
                                      <p:to>
                                        <p:strVal val="visible"/>
                                      </p:to>
                                    </p:set>
                                    <p:anim calcmode="lin" valueType="num">
                                      <p:cBhvr additive="base">
                                        <p:cTn id="12" dur="500" fill="hold"/>
                                        <p:tgtEl>
                                          <p:spTgt spid="36864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68643">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nodeType="afterEffect">
                                  <p:stCondLst>
                                    <p:cond delay="0"/>
                                  </p:stCondLst>
                                  <p:childTnLst>
                                    <p:set>
                                      <p:cBhvr>
                                        <p:cTn id="16" dur="1" fill="hold">
                                          <p:stCondLst>
                                            <p:cond delay="0"/>
                                          </p:stCondLst>
                                        </p:cTn>
                                        <p:tgtEl>
                                          <p:spTgt spid="368643">
                                            <p:txEl>
                                              <p:pRg st="2" end="2"/>
                                            </p:txEl>
                                          </p:spTgt>
                                        </p:tgtEl>
                                        <p:attrNameLst>
                                          <p:attrName>style.visibility</p:attrName>
                                        </p:attrNameLst>
                                      </p:cBhvr>
                                      <p:to>
                                        <p:strVal val="visible"/>
                                      </p:to>
                                    </p:set>
                                    <p:anim calcmode="lin" valueType="num">
                                      <p:cBhvr additive="base">
                                        <p:cTn id="17" dur="500" fill="hold"/>
                                        <p:tgtEl>
                                          <p:spTgt spid="36864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68643">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nodeType="afterEffect">
                                  <p:stCondLst>
                                    <p:cond delay="0"/>
                                  </p:stCondLst>
                                  <p:childTnLst>
                                    <p:set>
                                      <p:cBhvr>
                                        <p:cTn id="21" dur="1" fill="hold">
                                          <p:stCondLst>
                                            <p:cond delay="0"/>
                                          </p:stCondLst>
                                        </p:cTn>
                                        <p:tgtEl>
                                          <p:spTgt spid="368643">
                                            <p:txEl>
                                              <p:pRg st="3" end="3"/>
                                            </p:txEl>
                                          </p:spTgt>
                                        </p:tgtEl>
                                        <p:attrNameLst>
                                          <p:attrName>style.visibility</p:attrName>
                                        </p:attrNameLst>
                                      </p:cBhvr>
                                      <p:to>
                                        <p:strVal val="visible"/>
                                      </p:to>
                                    </p:set>
                                    <p:anim calcmode="lin" valueType="num">
                                      <p:cBhvr additive="base">
                                        <p:cTn id="22" dur="500" fill="hold"/>
                                        <p:tgtEl>
                                          <p:spTgt spid="36864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68643">
                                            <p:txEl>
                                              <p:pRg st="3" end="3"/>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3" grpId="0" build="p" bldLvl="2" autoUpdateAnimBg="0" advAuto="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B04B385-0565-7B7D-7063-0EC27870D43E}"/>
              </a:ext>
            </a:extLst>
          </p:cNvPr>
          <p:cNvSpPr>
            <a:spLocks noGrp="1"/>
          </p:cNvSpPr>
          <p:nvPr>
            <p:ph type="title"/>
          </p:nvPr>
        </p:nvSpPr>
        <p:spPr/>
        <p:txBody>
          <a:bodyPr lIns="90488" tIns="44450" rIns="90488" bIns="44450">
            <a:normAutofit fontScale="90000"/>
          </a:bodyPr>
          <a:lstStyle/>
          <a:p>
            <a:pPr>
              <a:defRPr/>
            </a:pPr>
            <a:r>
              <a:rPr lang="en-US" altLang="en-US" b="1" dirty="0">
                <a:cs typeface="Arial" panose="020B0604020202020204" pitchFamily="34" charset="0"/>
              </a:rPr>
              <a:t>Variable Cost: </a:t>
            </a:r>
            <a:r>
              <a:rPr lang="en-US" altLang="en-US" dirty="0">
                <a:cs typeface="Arial" panose="020B0604020202020204" pitchFamily="34" charset="0"/>
              </a:rPr>
              <a:t>for a cost to be variable, it must be variable </a:t>
            </a:r>
            <a:r>
              <a:rPr lang="en-US" altLang="en-US" i="1" dirty="0">
                <a:cs typeface="Arial" panose="020B0604020202020204" pitchFamily="34" charset="0"/>
              </a:rPr>
              <a:t>with respect</a:t>
            </a:r>
            <a:r>
              <a:rPr lang="en-US" altLang="en-US" dirty="0">
                <a:cs typeface="Arial" panose="020B0604020202020204" pitchFamily="34" charset="0"/>
              </a:rPr>
              <a:t> to something</a:t>
            </a:r>
          </a:p>
        </p:txBody>
      </p:sp>
      <p:sp>
        <p:nvSpPr>
          <p:cNvPr id="39939" name="Rectangle 3">
            <a:extLst>
              <a:ext uri="{FF2B5EF4-FFF2-40B4-BE49-F238E27FC236}">
                <a16:creationId xmlns:a16="http://schemas.microsoft.com/office/drawing/2014/main" id="{9DE8CBA9-386D-383C-2EED-B4D7B619B93A}"/>
              </a:ext>
            </a:extLst>
          </p:cNvPr>
          <p:cNvSpPr>
            <a:spLocks noGrp="1"/>
          </p:cNvSpPr>
          <p:nvPr>
            <p:ph type="body" idx="4294967295"/>
          </p:nvPr>
        </p:nvSpPr>
        <p:spPr>
          <a:xfrm>
            <a:off x="152400" y="2032000"/>
            <a:ext cx="8077200" cy="1460500"/>
          </a:xfrm>
          <a:noFill/>
        </p:spPr>
        <p:txBody>
          <a:bodyPr lIns="90488" tIns="44450" rIns="90488" bIns="44450"/>
          <a:lstStyle/>
          <a:p>
            <a:pPr algn="ctr">
              <a:buFont typeface="Times" panose="02020603050405020304" pitchFamily="18" charset="0"/>
              <a:buNone/>
            </a:pPr>
            <a:r>
              <a:rPr lang="en-US" altLang="en-US" b="1">
                <a:solidFill>
                  <a:srgbClr val="CC9900"/>
                </a:solidFill>
                <a:latin typeface="Arial" panose="020B0604020202020204" pitchFamily="34" charset="0"/>
                <a:cs typeface="Arial" panose="020B0604020202020204" pitchFamily="34" charset="0"/>
              </a:rPr>
              <a:t>Refueling your car </a:t>
            </a:r>
            <a:r>
              <a:rPr lang="en-US" altLang="en-US">
                <a:latin typeface="Arial" panose="020B0604020202020204" pitchFamily="34" charset="0"/>
                <a:cs typeface="Arial" panose="020B0604020202020204" pitchFamily="34" charset="0"/>
              </a:rPr>
              <a:t>is based on how many </a:t>
            </a:r>
            <a:r>
              <a:rPr lang="en-US" altLang="en-US" b="1">
                <a:latin typeface="Arial" panose="020B0604020202020204" pitchFamily="34" charset="0"/>
                <a:cs typeface="Arial" panose="020B0604020202020204" pitchFamily="34" charset="0"/>
              </a:rPr>
              <a:t>liters</a:t>
            </a:r>
            <a:r>
              <a:rPr lang="en-US" altLang="en-US">
                <a:latin typeface="Arial" panose="020B0604020202020204" pitchFamily="34" charset="0"/>
                <a:cs typeface="Arial" panose="020B0604020202020204" pitchFamily="34" charset="0"/>
              </a:rPr>
              <a:t> you pump.</a:t>
            </a:r>
          </a:p>
        </p:txBody>
      </p:sp>
      <p:sp>
        <p:nvSpPr>
          <p:cNvPr id="370734" name="Line 46">
            <a:extLst>
              <a:ext uri="{FF2B5EF4-FFF2-40B4-BE49-F238E27FC236}">
                <a16:creationId xmlns:a16="http://schemas.microsoft.com/office/drawing/2014/main" id="{CA12EDF9-B02A-8FEB-8575-C94D25842FBB}"/>
              </a:ext>
            </a:extLst>
          </p:cNvPr>
          <p:cNvSpPr>
            <a:spLocks noChangeShapeType="1"/>
          </p:cNvSpPr>
          <p:nvPr/>
        </p:nvSpPr>
        <p:spPr bwMode="auto">
          <a:xfrm flipV="1">
            <a:off x="1965325" y="3644900"/>
            <a:ext cx="2108200" cy="21590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47">
            <a:extLst>
              <a:ext uri="{FF2B5EF4-FFF2-40B4-BE49-F238E27FC236}">
                <a16:creationId xmlns:a16="http://schemas.microsoft.com/office/drawing/2014/main" id="{5A874E3E-DDFE-619D-E1F6-BD45D6DAFDBC}"/>
              </a:ext>
            </a:extLst>
          </p:cNvPr>
          <p:cNvGrpSpPr>
            <a:grpSpLocks/>
          </p:cNvGrpSpPr>
          <p:nvPr/>
        </p:nvGrpSpPr>
        <p:grpSpPr bwMode="auto">
          <a:xfrm>
            <a:off x="1554163" y="2855913"/>
            <a:ext cx="3627437" cy="3376612"/>
            <a:chOff x="979" y="1799"/>
            <a:chExt cx="2285" cy="2127"/>
          </a:xfrm>
        </p:grpSpPr>
        <p:sp>
          <p:nvSpPr>
            <p:cNvPr id="39943" name="Line 48">
              <a:extLst>
                <a:ext uri="{FF2B5EF4-FFF2-40B4-BE49-F238E27FC236}">
                  <a16:creationId xmlns:a16="http://schemas.microsoft.com/office/drawing/2014/main" id="{A1A35A22-4F38-ECB5-4940-007E08F99209}"/>
                </a:ext>
              </a:extLst>
            </p:cNvPr>
            <p:cNvSpPr>
              <a:spLocks noChangeShapeType="1"/>
            </p:cNvSpPr>
            <p:nvPr/>
          </p:nvSpPr>
          <p:spPr bwMode="auto">
            <a:xfrm>
              <a:off x="1248" y="1928"/>
              <a:ext cx="0" cy="17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44" name="Line 49">
              <a:extLst>
                <a:ext uri="{FF2B5EF4-FFF2-40B4-BE49-F238E27FC236}">
                  <a16:creationId xmlns:a16="http://schemas.microsoft.com/office/drawing/2014/main" id="{C6AD39B9-337D-B0B5-1833-D55C3DC54E16}"/>
                </a:ext>
              </a:extLst>
            </p:cNvPr>
            <p:cNvSpPr>
              <a:spLocks noChangeShapeType="1"/>
            </p:cNvSpPr>
            <p:nvPr/>
          </p:nvSpPr>
          <p:spPr bwMode="auto">
            <a:xfrm>
              <a:off x="1256" y="3648"/>
              <a:ext cx="16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45" name="Rectangle 50">
              <a:extLst>
                <a:ext uri="{FF2B5EF4-FFF2-40B4-BE49-F238E27FC236}">
                  <a16:creationId xmlns:a16="http://schemas.microsoft.com/office/drawing/2014/main" id="{F352F72E-6FBD-9B32-210C-D4C1E9664F04}"/>
                </a:ext>
              </a:extLst>
            </p:cNvPr>
            <p:cNvSpPr>
              <a:spLocks noChangeArrowheads="1"/>
            </p:cNvSpPr>
            <p:nvPr/>
          </p:nvSpPr>
          <p:spPr bwMode="auto">
            <a:xfrm>
              <a:off x="1296" y="3656"/>
              <a:ext cx="196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50000"/>
                </a:spcBef>
                <a:buClrTx/>
                <a:buFontTx/>
                <a:buNone/>
              </a:pPr>
              <a:r>
                <a:rPr lang="en-US" altLang="en-US" sz="2200" b="1">
                  <a:solidFill>
                    <a:srgbClr val="0000CC"/>
                  </a:solidFill>
                  <a:latin typeface="Arial" panose="020B0604020202020204" pitchFamily="34" charset="0"/>
                </a:rPr>
                <a:t>Number of litres</a:t>
              </a:r>
            </a:p>
          </p:txBody>
        </p:sp>
        <p:sp>
          <p:nvSpPr>
            <p:cNvPr id="39946" name="Rectangle 51">
              <a:extLst>
                <a:ext uri="{FF2B5EF4-FFF2-40B4-BE49-F238E27FC236}">
                  <a16:creationId xmlns:a16="http://schemas.microsoft.com/office/drawing/2014/main" id="{EF9FAEC2-D907-4A4A-FB9E-0C7199928C95}"/>
                </a:ext>
              </a:extLst>
            </p:cNvPr>
            <p:cNvSpPr>
              <a:spLocks noChangeArrowheads="1"/>
            </p:cNvSpPr>
            <p:nvPr/>
          </p:nvSpPr>
          <p:spPr bwMode="auto">
            <a:xfrm rot="-5400000">
              <a:off x="69" y="2709"/>
              <a:ext cx="20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50000"/>
                </a:spcBef>
                <a:buClrTx/>
                <a:buFontTx/>
                <a:buNone/>
              </a:pPr>
              <a:r>
                <a:rPr lang="en-US" altLang="en-US" sz="2200" b="1">
                  <a:solidFill>
                    <a:srgbClr val="0000CC"/>
                  </a:solidFill>
                  <a:latin typeface="Arial" panose="020B0604020202020204" pitchFamily="34" charset="0"/>
                </a:rPr>
                <a:t>Total refueling bill</a:t>
              </a:r>
            </a:p>
          </p:txBody>
        </p:sp>
      </p:grpSp>
      <p:pic>
        <p:nvPicPr>
          <p:cNvPr id="39942" name="Picture 4">
            <a:extLst>
              <a:ext uri="{FF2B5EF4-FFF2-40B4-BE49-F238E27FC236}">
                <a16:creationId xmlns:a16="http://schemas.microsoft.com/office/drawing/2014/main" id="{7591BF15-4054-FCDD-3AE7-1DEEB61C0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508375"/>
            <a:ext cx="2971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70734"/>
                                        </p:tgtEl>
                                        <p:attrNameLst>
                                          <p:attrName>style.visibility</p:attrName>
                                        </p:attrNameLst>
                                      </p:cBhvr>
                                      <p:to>
                                        <p:strVal val="visible"/>
                                      </p:to>
                                    </p:set>
                                    <p:animEffect transition="in" filter="dissolve">
                                      <p:cBhvr>
                                        <p:cTn id="11" dur="500"/>
                                        <p:tgtEl>
                                          <p:spTgt spid="370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46AB9F7-E502-D775-FC28-91F45D090691}"/>
              </a:ext>
            </a:extLst>
          </p:cNvPr>
          <p:cNvSpPr>
            <a:spLocks noGrp="1"/>
          </p:cNvSpPr>
          <p:nvPr>
            <p:ph type="title"/>
          </p:nvPr>
        </p:nvSpPr>
        <p:spPr>
          <a:noFill/>
        </p:spPr>
        <p:txBody>
          <a:bodyPr lIns="90488" tIns="44450" rIns="90488" bIns="44450"/>
          <a:lstStyle/>
          <a:p>
            <a:r>
              <a:rPr lang="en-US" altLang="en-US">
                <a:cs typeface="Arial" panose="020B0604020202020204" pitchFamily="34" charset="0"/>
              </a:rPr>
              <a:t>Variable Cost Per Unit</a:t>
            </a:r>
          </a:p>
        </p:txBody>
      </p:sp>
      <p:sp>
        <p:nvSpPr>
          <p:cNvPr id="41987" name="Rectangle 10">
            <a:extLst>
              <a:ext uri="{FF2B5EF4-FFF2-40B4-BE49-F238E27FC236}">
                <a16:creationId xmlns:a16="http://schemas.microsoft.com/office/drawing/2014/main" id="{97E14BD0-D4FE-313A-375C-D00519958C04}"/>
              </a:ext>
            </a:extLst>
          </p:cNvPr>
          <p:cNvSpPr>
            <a:spLocks noGrp="1"/>
          </p:cNvSpPr>
          <p:nvPr>
            <p:ph type="body" idx="4294967295"/>
          </p:nvPr>
        </p:nvSpPr>
        <p:spPr>
          <a:xfrm>
            <a:off x="0" y="1504950"/>
            <a:ext cx="8458200" cy="1077913"/>
          </a:xfrm>
          <a:noFill/>
        </p:spPr>
        <p:txBody>
          <a:bodyPr lIns="90488" tIns="44450" rIns="90488" bIns="44450"/>
          <a:lstStyle/>
          <a:p>
            <a:pPr algn="ctr">
              <a:buFont typeface="Times" panose="02020603050405020304" pitchFamily="18" charset="0"/>
              <a:buNone/>
            </a:pPr>
            <a:r>
              <a:rPr lang="en-US" altLang="en-US">
                <a:latin typeface="Arial" panose="020B0604020202020204" pitchFamily="34" charset="0"/>
                <a:cs typeface="Arial" panose="020B0604020202020204" pitchFamily="34" charset="0"/>
              </a:rPr>
              <a:t>  The </a:t>
            </a:r>
            <a:r>
              <a:rPr lang="en-US" altLang="en-US" b="1">
                <a:solidFill>
                  <a:srgbClr val="CC9900"/>
                </a:solidFill>
                <a:latin typeface="Arial" panose="020B0604020202020204" pitchFamily="34" charset="0"/>
                <a:cs typeface="Arial" panose="020B0604020202020204" pitchFamily="34" charset="0"/>
              </a:rPr>
              <a:t>cost per liter </a:t>
            </a:r>
            <a:r>
              <a:rPr lang="en-US" altLang="en-US">
                <a:latin typeface="Arial" panose="020B0604020202020204" pitchFamily="34" charset="0"/>
                <a:cs typeface="Arial" panose="020B0604020202020204" pitchFamily="34" charset="0"/>
              </a:rPr>
              <a:t>is constant at </a:t>
            </a:r>
          </a:p>
          <a:p>
            <a:pPr algn="ctr">
              <a:buFont typeface="Times" panose="02020603050405020304" pitchFamily="18" charset="0"/>
              <a:buNone/>
            </a:pPr>
            <a:r>
              <a:rPr lang="en-US" altLang="en-US">
                <a:latin typeface="Arial" panose="020B0604020202020204" pitchFamily="34" charset="0"/>
                <a:cs typeface="Arial" panose="020B0604020202020204" pitchFamily="34" charset="0"/>
              </a:rPr>
              <a:t>0.735 cents per octane 90 liter.</a:t>
            </a:r>
          </a:p>
        </p:txBody>
      </p:sp>
      <p:sp>
        <p:nvSpPr>
          <p:cNvPr id="41988" name="Line 3">
            <a:extLst>
              <a:ext uri="{FF2B5EF4-FFF2-40B4-BE49-F238E27FC236}">
                <a16:creationId xmlns:a16="http://schemas.microsoft.com/office/drawing/2014/main" id="{80F9D879-30C8-C4F7-EF85-E1412C9C2B05}"/>
              </a:ext>
            </a:extLst>
          </p:cNvPr>
          <p:cNvSpPr>
            <a:spLocks noChangeShapeType="1"/>
          </p:cNvSpPr>
          <p:nvPr/>
        </p:nvSpPr>
        <p:spPr bwMode="auto">
          <a:xfrm>
            <a:off x="5013325" y="5391150"/>
            <a:ext cx="2641600" cy="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4">
            <a:extLst>
              <a:ext uri="{FF2B5EF4-FFF2-40B4-BE49-F238E27FC236}">
                <a16:creationId xmlns:a16="http://schemas.microsoft.com/office/drawing/2014/main" id="{CFA58C83-12F8-C244-E34C-3DC22662F43D}"/>
              </a:ext>
            </a:extLst>
          </p:cNvPr>
          <p:cNvGrpSpPr>
            <a:grpSpLocks/>
          </p:cNvGrpSpPr>
          <p:nvPr/>
        </p:nvGrpSpPr>
        <p:grpSpPr bwMode="auto">
          <a:xfrm>
            <a:off x="4572000" y="2305050"/>
            <a:ext cx="3476625" cy="3514725"/>
            <a:chOff x="3378" y="1752"/>
            <a:chExt cx="2190" cy="2214"/>
          </a:xfrm>
        </p:grpSpPr>
        <p:sp>
          <p:nvSpPr>
            <p:cNvPr id="41993" name="Rectangle 5">
              <a:extLst>
                <a:ext uri="{FF2B5EF4-FFF2-40B4-BE49-F238E27FC236}">
                  <a16:creationId xmlns:a16="http://schemas.microsoft.com/office/drawing/2014/main" id="{A9D0AE6E-6BD5-7301-48C8-39DEFAE524BF}"/>
                </a:ext>
              </a:extLst>
            </p:cNvPr>
            <p:cNvSpPr>
              <a:spLocks noChangeArrowheads="1"/>
            </p:cNvSpPr>
            <p:nvPr/>
          </p:nvSpPr>
          <p:spPr bwMode="auto">
            <a:xfrm>
              <a:off x="3552" y="3696"/>
              <a:ext cx="201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50000"/>
                </a:spcBef>
                <a:buClrTx/>
                <a:buFontTx/>
                <a:buNone/>
              </a:pPr>
              <a:r>
                <a:rPr lang="en-US" altLang="en-US" sz="2200" b="1">
                  <a:solidFill>
                    <a:srgbClr val="006600"/>
                  </a:solidFill>
                  <a:latin typeface="Arial" panose="020B0604020202020204" pitchFamily="34" charset="0"/>
                </a:rPr>
                <a:t>Number of liters</a:t>
              </a:r>
            </a:p>
          </p:txBody>
        </p:sp>
        <p:sp>
          <p:nvSpPr>
            <p:cNvPr id="41994" name="Line 6">
              <a:extLst>
                <a:ext uri="{FF2B5EF4-FFF2-40B4-BE49-F238E27FC236}">
                  <a16:creationId xmlns:a16="http://schemas.microsoft.com/office/drawing/2014/main" id="{14C4DC17-984C-1C68-4E2C-DC7CD9B94F12}"/>
                </a:ext>
              </a:extLst>
            </p:cNvPr>
            <p:cNvSpPr>
              <a:spLocks noChangeShapeType="1"/>
            </p:cNvSpPr>
            <p:nvPr/>
          </p:nvSpPr>
          <p:spPr bwMode="auto">
            <a:xfrm>
              <a:off x="3648" y="1928"/>
              <a:ext cx="0" cy="17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995" name="Line 7">
              <a:extLst>
                <a:ext uri="{FF2B5EF4-FFF2-40B4-BE49-F238E27FC236}">
                  <a16:creationId xmlns:a16="http://schemas.microsoft.com/office/drawing/2014/main" id="{BA163FC8-529C-7476-C8C6-0FCAED8357F7}"/>
                </a:ext>
              </a:extLst>
            </p:cNvPr>
            <p:cNvSpPr>
              <a:spLocks noChangeShapeType="1"/>
            </p:cNvSpPr>
            <p:nvPr/>
          </p:nvSpPr>
          <p:spPr bwMode="auto">
            <a:xfrm>
              <a:off x="3645" y="3696"/>
              <a:ext cx="182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996" name="Rectangle 8">
              <a:extLst>
                <a:ext uri="{FF2B5EF4-FFF2-40B4-BE49-F238E27FC236}">
                  <a16:creationId xmlns:a16="http://schemas.microsoft.com/office/drawing/2014/main" id="{96B656F4-5D9B-8B88-4A53-BA76A2B76DC6}"/>
                </a:ext>
              </a:extLst>
            </p:cNvPr>
            <p:cNvSpPr>
              <a:spLocks noChangeArrowheads="1"/>
            </p:cNvSpPr>
            <p:nvPr/>
          </p:nvSpPr>
          <p:spPr bwMode="auto">
            <a:xfrm rot="-5400000">
              <a:off x="2482" y="2648"/>
              <a:ext cx="206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50000"/>
                </a:spcBef>
                <a:buClrTx/>
                <a:buFontTx/>
                <a:buNone/>
              </a:pPr>
              <a:r>
                <a:rPr lang="en-US" altLang="en-US" sz="2200" b="1">
                  <a:solidFill>
                    <a:srgbClr val="006600"/>
                  </a:solidFill>
                  <a:latin typeface="Arial" panose="020B0604020202020204" pitchFamily="34" charset="0"/>
                </a:rPr>
                <a:t>Cost Per liter</a:t>
              </a:r>
            </a:p>
          </p:txBody>
        </p:sp>
      </p:grpSp>
      <p:sp>
        <p:nvSpPr>
          <p:cNvPr id="372745" name="Line 9">
            <a:extLst>
              <a:ext uri="{FF2B5EF4-FFF2-40B4-BE49-F238E27FC236}">
                <a16:creationId xmlns:a16="http://schemas.microsoft.com/office/drawing/2014/main" id="{8EA1B45E-D0F9-BCD7-06D5-FD81B74C56D5}"/>
              </a:ext>
            </a:extLst>
          </p:cNvPr>
          <p:cNvSpPr>
            <a:spLocks noChangeShapeType="1"/>
          </p:cNvSpPr>
          <p:nvPr/>
        </p:nvSpPr>
        <p:spPr bwMode="auto">
          <a:xfrm>
            <a:off x="5013325" y="3867150"/>
            <a:ext cx="25781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 name="TextBox 2">
            <a:extLst>
              <a:ext uri="{FF2B5EF4-FFF2-40B4-BE49-F238E27FC236}">
                <a16:creationId xmlns:a16="http://schemas.microsoft.com/office/drawing/2014/main" id="{56F6FE7E-BEE4-2B04-ECA3-E05E293EF587}"/>
              </a:ext>
            </a:extLst>
          </p:cNvPr>
          <p:cNvSpPr txBox="1">
            <a:spLocks noChangeArrowheads="1"/>
          </p:cNvSpPr>
          <p:nvPr/>
        </p:nvSpPr>
        <p:spPr bwMode="auto">
          <a:xfrm>
            <a:off x="457200" y="6172200"/>
            <a:ext cx="845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b="1">
                <a:solidFill>
                  <a:srgbClr val="FF0000"/>
                </a:solidFill>
              </a:rPr>
              <a:t>*Important: </a:t>
            </a:r>
            <a:r>
              <a:rPr lang="en-GB" altLang="en-US"/>
              <a:t>while variable cost change as the activity level changes, variable cost is constant if expressed on </a:t>
            </a:r>
            <a:r>
              <a:rPr lang="en-GB" altLang="en-US" b="1" i="1"/>
              <a:t>a per unit </a:t>
            </a:r>
            <a:r>
              <a:rPr lang="en-GB" altLang="en-US"/>
              <a:t>basis.</a:t>
            </a:r>
          </a:p>
        </p:txBody>
      </p:sp>
      <p:pic>
        <p:nvPicPr>
          <p:cNvPr id="41992" name="Picture 3">
            <a:extLst>
              <a:ext uri="{FF2B5EF4-FFF2-40B4-BE49-F238E27FC236}">
                <a16:creationId xmlns:a16="http://schemas.microsoft.com/office/drawing/2014/main" id="{98A280BB-6B1C-FFAF-11B5-F08183AA3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940050"/>
            <a:ext cx="31178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72745"/>
                                        </p:tgtEl>
                                        <p:attrNameLst>
                                          <p:attrName>style.visibility</p:attrName>
                                        </p:attrNameLst>
                                      </p:cBhvr>
                                      <p:to>
                                        <p:strVal val="visible"/>
                                      </p:to>
                                    </p:set>
                                    <p:animEffect transition="in" filter="dissolve">
                                      <p:cBhvr>
                                        <p:cTn id="11" dur="500"/>
                                        <p:tgtEl>
                                          <p:spTgt spid="372745"/>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76C19B5-206E-3E92-A476-CE27FFFCE0FF}"/>
              </a:ext>
            </a:extLst>
          </p:cNvPr>
          <p:cNvSpPr>
            <a:spLocks noGrp="1"/>
          </p:cNvSpPr>
          <p:nvPr>
            <p:ph type="title"/>
          </p:nvPr>
        </p:nvSpPr>
        <p:spPr>
          <a:xfrm>
            <a:off x="323850" y="571500"/>
            <a:ext cx="8534400" cy="1333500"/>
          </a:xfrm>
        </p:spPr>
        <p:txBody>
          <a:bodyPr>
            <a:normAutofit fontScale="90000"/>
          </a:bodyPr>
          <a:lstStyle/>
          <a:p>
            <a:pPr>
              <a:defRPr/>
            </a:pPr>
            <a:r>
              <a:rPr lang="en-US" altLang="en-US" b="1" dirty="0"/>
              <a:t>The Activity Base (Cost Driver): </a:t>
            </a:r>
            <a:r>
              <a:rPr lang="en-US" altLang="en-US" dirty="0"/>
              <a:t>measure of whatever causes the incurrence of a variable cost. </a:t>
            </a:r>
          </a:p>
        </p:txBody>
      </p:sp>
      <p:sp>
        <p:nvSpPr>
          <p:cNvPr id="307203" name="Oval 3">
            <a:extLst>
              <a:ext uri="{FF2B5EF4-FFF2-40B4-BE49-F238E27FC236}">
                <a16:creationId xmlns:a16="http://schemas.microsoft.com/office/drawing/2014/main" id="{29C8D2D5-118C-9E8C-6E5B-E8E2F89EB268}"/>
              </a:ext>
            </a:extLst>
          </p:cNvPr>
          <p:cNvSpPr>
            <a:spLocks noChangeArrowheads="1"/>
          </p:cNvSpPr>
          <p:nvPr/>
        </p:nvSpPr>
        <p:spPr bwMode="auto">
          <a:xfrm>
            <a:off x="2247900" y="3086100"/>
            <a:ext cx="4768850" cy="2565400"/>
          </a:xfrm>
          <a:prstGeom prst="ellipse">
            <a:avLst/>
          </a:prstGeom>
          <a:solidFill>
            <a:srgbClr val="FFFFEF"/>
          </a:solidFill>
          <a:ln w="12700">
            <a:solidFill>
              <a:schemeClr val="tx1"/>
            </a:solidFill>
            <a:round/>
            <a:headEnd/>
            <a:tailEnd/>
          </a:ln>
          <a:effectLst>
            <a:outerShdw blurRad="50800" dist="38100" dir="2700000" algn="tl" rotWithShape="0">
              <a:prstClr val="black">
                <a:alpha val="40000"/>
              </a:prstClr>
            </a:outerShdw>
          </a:effectLst>
        </p:spPr>
        <p:txBody>
          <a:bodyPr anchor="ctr" anchorCtr="1"/>
          <a:lstStyle/>
          <a:p>
            <a:pPr algn="ctr" eaLnBrk="1" hangingPunct="1">
              <a:defRPr/>
            </a:pPr>
            <a:r>
              <a:rPr lang="en-US" sz="2800" dirty="0">
                <a:solidFill>
                  <a:schemeClr val="accent5">
                    <a:lumMod val="50000"/>
                  </a:schemeClr>
                </a:solidFill>
                <a:latin typeface="Arial" charset="0"/>
              </a:rPr>
              <a:t>A measure of what causes the incurrence of a variable cost</a:t>
            </a:r>
          </a:p>
        </p:txBody>
      </p:sp>
      <p:sp>
        <p:nvSpPr>
          <p:cNvPr id="307205" name="Oval 5">
            <a:extLst>
              <a:ext uri="{FF2B5EF4-FFF2-40B4-BE49-F238E27FC236}">
                <a16:creationId xmlns:a16="http://schemas.microsoft.com/office/drawing/2014/main" id="{05722BDD-721B-ADC4-CB2E-75FC52ECE9AA}"/>
              </a:ext>
            </a:extLst>
          </p:cNvPr>
          <p:cNvSpPr>
            <a:spLocks noChangeArrowheads="1"/>
          </p:cNvSpPr>
          <p:nvPr/>
        </p:nvSpPr>
        <p:spPr bwMode="auto">
          <a:xfrm>
            <a:off x="498475" y="2032000"/>
            <a:ext cx="2400300" cy="1219200"/>
          </a:xfrm>
          <a:prstGeom prst="ellipse">
            <a:avLst/>
          </a:prstGeom>
          <a:solidFill>
            <a:schemeClr val="accent2">
              <a:lumMod val="50000"/>
            </a:schemeClr>
          </a:solidFill>
          <a:ln w="12700">
            <a:solidFill>
              <a:schemeClr val="accent2">
                <a:lumMod val="50000"/>
              </a:schemeClr>
            </a:solidFill>
            <a:round/>
            <a:headEnd/>
            <a:tailEnd/>
          </a:ln>
          <a:effectLst>
            <a:outerShdw blurRad="50800" dist="38100" dir="2700000" algn="tl" rotWithShape="0">
              <a:prstClr val="black">
                <a:alpha val="40000"/>
              </a:prstClr>
            </a:outerShdw>
          </a:effectLst>
        </p:spPr>
        <p:txBody>
          <a:bodyPr anchor="ctr" anchorCtr="1"/>
          <a:lstStyle/>
          <a:p>
            <a:pPr algn="ctr" eaLnBrk="1" hangingPunct="1">
              <a:defRPr/>
            </a:pPr>
            <a:r>
              <a:rPr lang="en-US" sz="2800" dirty="0">
                <a:solidFill>
                  <a:schemeClr val="bg1">
                    <a:lumMod val="95000"/>
                  </a:schemeClr>
                </a:solidFill>
                <a:latin typeface="Arial" charset="0"/>
              </a:rPr>
              <a:t>Units</a:t>
            </a:r>
            <a:br>
              <a:rPr lang="en-US" sz="2800" dirty="0">
                <a:solidFill>
                  <a:schemeClr val="bg1">
                    <a:lumMod val="95000"/>
                  </a:schemeClr>
                </a:solidFill>
                <a:latin typeface="Arial" charset="0"/>
              </a:rPr>
            </a:br>
            <a:r>
              <a:rPr lang="en-US" sz="2800" dirty="0">
                <a:solidFill>
                  <a:schemeClr val="bg1">
                    <a:lumMod val="95000"/>
                  </a:schemeClr>
                </a:solidFill>
                <a:latin typeface="Arial" charset="0"/>
              </a:rPr>
              <a:t>produced</a:t>
            </a:r>
          </a:p>
        </p:txBody>
      </p:sp>
      <p:sp>
        <p:nvSpPr>
          <p:cNvPr id="307206" name="Oval 6">
            <a:extLst>
              <a:ext uri="{FF2B5EF4-FFF2-40B4-BE49-F238E27FC236}">
                <a16:creationId xmlns:a16="http://schemas.microsoft.com/office/drawing/2014/main" id="{C8D38D75-90D0-3641-A15A-381B971214CD}"/>
              </a:ext>
            </a:extLst>
          </p:cNvPr>
          <p:cNvSpPr>
            <a:spLocks noChangeArrowheads="1"/>
          </p:cNvSpPr>
          <p:nvPr/>
        </p:nvSpPr>
        <p:spPr bwMode="auto">
          <a:xfrm>
            <a:off x="498475" y="5537200"/>
            <a:ext cx="2362200" cy="1168400"/>
          </a:xfrm>
          <a:prstGeom prst="ellipse">
            <a:avLst/>
          </a:prstGeom>
          <a:solidFill>
            <a:schemeClr val="accent2">
              <a:lumMod val="50000"/>
            </a:schemeClr>
          </a:solidFill>
          <a:ln w="12700">
            <a:solidFill>
              <a:schemeClr val="accent2">
                <a:lumMod val="50000"/>
              </a:schemeClr>
            </a:solidFill>
            <a:round/>
            <a:headEnd/>
            <a:tailEnd/>
          </a:ln>
          <a:effectLst>
            <a:outerShdw blurRad="50800" dist="38100" dir="2700000" algn="tl" rotWithShape="0">
              <a:prstClr val="black">
                <a:alpha val="40000"/>
              </a:prstClr>
            </a:outerShdw>
          </a:effectLst>
        </p:spPr>
        <p:txBody>
          <a:bodyPr anchor="ctr" anchorCtr="1"/>
          <a:lstStyle/>
          <a:p>
            <a:pPr algn="ctr" eaLnBrk="1" hangingPunct="1">
              <a:defRPr/>
            </a:pPr>
            <a:r>
              <a:rPr lang="en-US" sz="2800" dirty="0">
                <a:solidFill>
                  <a:schemeClr val="bg1">
                    <a:lumMod val="95000"/>
                  </a:schemeClr>
                </a:solidFill>
                <a:latin typeface="Arial" charset="0"/>
              </a:rPr>
              <a:t>Miles driven</a:t>
            </a:r>
          </a:p>
        </p:txBody>
      </p:sp>
      <p:sp>
        <p:nvSpPr>
          <p:cNvPr id="307208" name="Oval 8">
            <a:extLst>
              <a:ext uri="{FF2B5EF4-FFF2-40B4-BE49-F238E27FC236}">
                <a16:creationId xmlns:a16="http://schemas.microsoft.com/office/drawing/2014/main" id="{6185F85D-4CC3-0DF4-AE4D-1D05067C9636}"/>
              </a:ext>
            </a:extLst>
          </p:cNvPr>
          <p:cNvSpPr>
            <a:spLocks noChangeArrowheads="1"/>
          </p:cNvSpPr>
          <p:nvPr/>
        </p:nvSpPr>
        <p:spPr bwMode="auto">
          <a:xfrm>
            <a:off x="6403975" y="2032000"/>
            <a:ext cx="2362200" cy="1168400"/>
          </a:xfrm>
          <a:prstGeom prst="ellipse">
            <a:avLst/>
          </a:prstGeom>
          <a:solidFill>
            <a:schemeClr val="accent2">
              <a:lumMod val="50000"/>
            </a:schemeClr>
          </a:solidFill>
          <a:ln w="12700">
            <a:solidFill>
              <a:schemeClr val="accent2">
                <a:lumMod val="50000"/>
              </a:schemeClr>
            </a:solidFill>
            <a:round/>
            <a:headEnd/>
            <a:tailEnd/>
          </a:ln>
          <a:effectLst>
            <a:outerShdw blurRad="50800" dist="38100" dir="2700000" algn="tl" rotWithShape="0">
              <a:prstClr val="black">
                <a:alpha val="40000"/>
              </a:prstClr>
            </a:outerShdw>
          </a:effectLst>
        </p:spPr>
        <p:txBody>
          <a:bodyPr anchor="ctr" anchorCtr="1"/>
          <a:lstStyle/>
          <a:p>
            <a:pPr algn="ctr" eaLnBrk="1" hangingPunct="1">
              <a:defRPr/>
            </a:pPr>
            <a:r>
              <a:rPr lang="en-US" sz="2800" dirty="0">
                <a:solidFill>
                  <a:schemeClr val="bg1">
                    <a:lumMod val="95000"/>
                  </a:schemeClr>
                </a:solidFill>
                <a:latin typeface="Arial" charset="0"/>
              </a:rPr>
              <a:t>Machine hours</a:t>
            </a:r>
          </a:p>
        </p:txBody>
      </p:sp>
      <p:grpSp>
        <p:nvGrpSpPr>
          <p:cNvPr id="2" name="Group 9">
            <a:extLst>
              <a:ext uri="{FF2B5EF4-FFF2-40B4-BE49-F238E27FC236}">
                <a16:creationId xmlns:a16="http://schemas.microsoft.com/office/drawing/2014/main" id="{A8C5E662-F385-E00B-8487-D910459D6CE4}"/>
              </a:ext>
            </a:extLst>
          </p:cNvPr>
          <p:cNvGrpSpPr>
            <a:grpSpLocks/>
          </p:cNvGrpSpPr>
          <p:nvPr/>
        </p:nvGrpSpPr>
        <p:grpSpPr bwMode="auto">
          <a:xfrm>
            <a:off x="2438400" y="3030538"/>
            <a:ext cx="4311652" cy="2678113"/>
            <a:chOff x="1656" y="1908"/>
            <a:chExt cx="2716" cy="1687"/>
          </a:xfrm>
          <a:effectLst>
            <a:outerShdw blurRad="50800" dist="38100" dir="2700000" algn="tl" rotWithShape="0">
              <a:prstClr val="black">
                <a:alpha val="40000"/>
              </a:prstClr>
            </a:outerShdw>
          </a:effectLst>
        </p:grpSpPr>
        <p:cxnSp>
          <p:nvCxnSpPr>
            <p:cNvPr id="307210" name="AutoShape 10">
              <a:extLst>
                <a:ext uri="{FF2B5EF4-FFF2-40B4-BE49-F238E27FC236}">
                  <a16:creationId xmlns:a16="http://schemas.microsoft.com/office/drawing/2014/main" id="{C751D7CE-3872-2728-D00E-14F3347C4F8D}"/>
                </a:ext>
              </a:extLst>
            </p:cNvPr>
            <p:cNvCxnSpPr>
              <a:cxnSpLocks noChangeShapeType="1"/>
              <a:stCxn id="307205" idx="5"/>
              <a:endCxn id="307203" idx="1"/>
            </p:cNvCxnSpPr>
            <p:nvPr/>
          </p:nvCxnSpPr>
          <p:spPr bwMode="auto">
            <a:xfrm>
              <a:off x="1677" y="1936"/>
              <a:ext cx="251" cy="245"/>
            </a:xfrm>
            <a:prstGeom prst="straightConnector1">
              <a:avLst/>
            </a:prstGeom>
            <a:noFill/>
            <a:ln w="28575">
              <a:solidFill>
                <a:srgbClr val="FF0000"/>
              </a:solidFill>
              <a:round/>
              <a:headEnd type="none" w="med" len="med"/>
              <a:tailEnd type="arrow" w="med" len="med"/>
            </a:ln>
            <a:effectLst>
              <a:outerShdw dist="35921" dir="2700000" algn="ctr" rotWithShape="0">
                <a:schemeClr val="bg2"/>
              </a:outerShdw>
            </a:effectLst>
          </p:spPr>
        </p:cxnSp>
        <p:cxnSp>
          <p:nvCxnSpPr>
            <p:cNvPr id="307211" name="AutoShape 11">
              <a:extLst>
                <a:ext uri="{FF2B5EF4-FFF2-40B4-BE49-F238E27FC236}">
                  <a16:creationId xmlns:a16="http://schemas.microsoft.com/office/drawing/2014/main" id="{8B61848C-1176-0C49-BB22-4A96FE1A74BE}"/>
                </a:ext>
              </a:extLst>
            </p:cNvPr>
            <p:cNvCxnSpPr>
              <a:cxnSpLocks noChangeShapeType="1"/>
              <a:stCxn id="307206" idx="7"/>
              <a:endCxn id="307203" idx="3"/>
            </p:cNvCxnSpPr>
            <p:nvPr/>
          </p:nvCxnSpPr>
          <p:spPr bwMode="auto">
            <a:xfrm flipV="1">
              <a:off x="1656" y="3323"/>
              <a:ext cx="272" cy="272"/>
            </a:xfrm>
            <a:prstGeom prst="straightConnector1">
              <a:avLst/>
            </a:prstGeom>
            <a:noFill/>
            <a:ln w="28575">
              <a:solidFill>
                <a:srgbClr val="FF0000"/>
              </a:solidFill>
              <a:round/>
              <a:headEnd type="none" w="med" len="med"/>
              <a:tailEnd type="arrow" w="med" len="med"/>
            </a:ln>
            <a:effectLst>
              <a:outerShdw dist="35921" dir="2700000" algn="ctr" rotWithShape="0">
                <a:schemeClr val="bg2"/>
              </a:outerShdw>
            </a:effectLst>
          </p:spPr>
        </p:cxnSp>
        <p:cxnSp>
          <p:nvCxnSpPr>
            <p:cNvPr id="307212" name="AutoShape 12">
              <a:extLst>
                <a:ext uri="{FF2B5EF4-FFF2-40B4-BE49-F238E27FC236}">
                  <a16:creationId xmlns:a16="http://schemas.microsoft.com/office/drawing/2014/main" id="{F800646E-A8F1-43D3-024D-CE5C497432ED}"/>
                </a:ext>
              </a:extLst>
            </p:cNvPr>
            <p:cNvCxnSpPr>
              <a:cxnSpLocks noChangeShapeType="1"/>
              <a:stCxn id="307208" idx="3"/>
              <a:endCxn id="307203" idx="7"/>
            </p:cNvCxnSpPr>
            <p:nvPr/>
          </p:nvCxnSpPr>
          <p:spPr bwMode="auto">
            <a:xfrm flipH="1">
              <a:off x="4052" y="1908"/>
              <a:ext cx="272" cy="272"/>
            </a:xfrm>
            <a:prstGeom prst="straightConnector1">
              <a:avLst/>
            </a:prstGeom>
            <a:noFill/>
            <a:ln w="28575">
              <a:solidFill>
                <a:srgbClr val="FF0000"/>
              </a:solidFill>
              <a:round/>
              <a:headEnd type="none" w="med" len="med"/>
              <a:tailEnd type="arrow" w="med" len="med"/>
            </a:ln>
            <a:effectLst>
              <a:outerShdw dist="35921" dir="2700000" algn="ctr" rotWithShape="0">
                <a:schemeClr val="bg2"/>
              </a:outerShdw>
            </a:effectLst>
          </p:spPr>
        </p:cxnSp>
        <p:cxnSp>
          <p:nvCxnSpPr>
            <p:cNvPr id="307213" name="AutoShape 13">
              <a:extLst>
                <a:ext uri="{FF2B5EF4-FFF2-40B4-BE49-F238E27FC236}">
                  <a16:creationId xmlns:a16="http://schemas.microsoft.com/office/drawing/2014/main" id="{D09DDB7A-356A-6D90-A6FF-0CF046097F60}"/>
                </a:ext>
              </a:extLst>
            </p:cNvPr>
            <p:cNvCxnSpPr>
              <a:cxnSpLocks noChangeShapeType="1"/>
              <a:stCxn id="307207" idx="1"/>
              <a:endCxn id="307203" idx="5"/>
            </p:cNvCxnSpPr>
            <p:nvPr/>
          </p:nvCxnSpPr>
          <p:spPr bwMode="auto">
            <a:xfrm flipH="1" flipV="1">
              <a:off x="4100" y="3322"/>
              <a:ext cx="272" cy="272"/>
            </a:xfrm>
            <a:prstGeom prst="straightConnector1">
              <a:avLst/>
            </a:prstGeom>
            <a:noFill/>
            <a:ln w="28575">
              <a:solidFill>
                <a:srgbClr val="FF0000"/>
              </a:solidFill>
              <a:round/>
              <a:headEnd type="none" w="med" len="med"/>
              <a:tailEnd type="arrow" w="med" len="med"/>
            </a:ln>
            <a:effectLst>
              <a:outerShdw dist="35921" dir="2700000" algn="ctr" rotWithShape="0">
                <a:schemeClr val="bg2"/>
              </a:outerShdw>
            </a:effectLst>
          </p:spPr>
        </p:cxnSp>
      </p:grpSp>
      <p:sp>
        <p:nvSpPr>
          <p:cNvPr id="307207" name="Oval 7">
            <a:extLst>
              <a:ext uri="{FF2B5EF4-FFF2-40B4-BE49-F238E27FC236}">
                <a16:creationId xmlns:a16="http://schemas.microsoft.com/office/drawing/2014/main" id="{085BA9B1-9ECB-223B-7544-5A4612C8E9AC}"/>
              </a:ext>
            </a:extLst>
          </p:cNvPr>
          <p:cNvSpPr>
            <a:spLocks noChangeArrowheads="1"/>
          </p:cNvSpPr>
          <p:nvPr/>
        </p:nvSpPr>
        <p:spPr bwMode="auto">
          <a:xfrm>
            <a:off x="6403975" y="5537200"/>
            <a:ext cx="2362200" cy="1168400"/>
          </a:xfrm>
          <a:prstGeom prst="ellipse">
            <a:avLst/>
          </a:prstGeom>
          <a:solidFill>
            <a:schemeClr val="accent2">
              <a:lumMod val="50000"/>
            </a:schemeClr>
          </a:solidFill>
          <a:ln w="12700">
            <a:solidFill>
              <a:schemeClr val="accent2">
                <a:lumMod val="50000"/>
              </a:schemeClr>
            </a:solidFill>
            <a:round/>
            <a:headEnd/>
            <a:tailEnd/>
          </a:ln>
          <a:effectLst>
            <a:outerShdw blurRad="50800" dist="38100" dir="2700000" algn="tl" rotWithShape="0">
              <a:prstClr val="black">
                <a:alpha val="40000"/>
              </a:prstClr>
            </a:outerShdw>
          </a:effectLst>
        </p:spPr>
        <p:txBody>
          <a:bodyPr anchor="ctr" anchorCtr="1"/>
          <a:lstStyle/>
          <a:p>
            <a:pPr algn="ctr" eaLnBrk="1" hangingPunct="1">
              <a:defRPr/>
            </a:pPr>
            <a:r>
              <a:rPr lang="en-US" sz="2800" dirty="0">
                <a:solidFill>
                  <a:schemeClr val="bg1">
                    <a:lumMod val="95000"/>
                  </a:schemeClr>
                </a:solidFill>
                <a:latin typeface="Arial" charset="0"/>
              </a:rPr>
              <a:t>Labor hours</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2">
            <a:extLst>
              <a:ext uri="{FF2B5EF4-FFF2-40B4-BE49-F238E27FC236}">
                <a16:creationId xmlns:a16="http://schemas.microsoft.com/office/drawing/2014/main" id="{002E86B4-D773-9EB4-5170-8952AA1D4E09}"/>
              </a:ext>
            </a:extLst>
          </p:cNvPr>
          <p:cNvSpPr>
            <a:spLocks noGrp="1"/>
          </p:cNvSpPr>
          <p:nvPr>
            <p:ph type="title"/>
          </p:nvPr>
        </p:nvSpPr>
        <p:spPr/>
        <p:txBody>
          <a:bodyPr/>
          <a:lstStyle/>
          <a:p>
            <a:r>
              <a:rPr lang="en-GB" altLang="en-US"/>
              <a:t>Example of variable cost behavior</a:t>
            </a:r>
          </a:p>
        </p:txBody>
      </p:sp>
      <p:pic>
        <p:nvPicPr>
          <p:cNvPr id="46083" name="Content Placeholder 5">
            <a:extLst>
              <a:ext uri="{FF2B5EF4-FFF2-40B4-BE49-F238E27FC236}">
                <a16:creationId xmlns:a16="http://schemas.microsoft.com/office/drawing/2014/main" id="{0490DCE2-28EE-6337-F183-4597CC5AFE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22488" y="4114800"/>
            <a:ext cx="4899025" cy="1622425"/>
          </a:xfrm>
        </p:spPr>
      </p:pic>
      <p:sp>
        <p:nvSpPr>
          <p:cNvPr id="46084" name="TextBox 7">
            <a:extLst>
              <a:ext uri="{FF2B5EF4-FFF2-40B4-BE49-F238E27FC236}">
                <a16:creationId xmlns:a16="http://schemas.microsoft.com/office/drawing/2014/main" id="{A0505E2C-05CA-F6E5-4BAE-0E40CDDD379A}"/>
              </a:ext>
            </a:extLst>
          </p:cNvPr>
          <p:cNvSpPr txBox="1">
            <a:spLocks noChangeArrowheads="1"/>
          </p:cNvSpPr>
          <p:nvPr/>
        </p:nvSpPr>
        <p:spPr bwMode="auto">
          <a:xfrm>
            <a:off x="457200" y="1722438"/>
            <a:ext cx="80772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a:latin typeface="STIXMathJax_Main-Regular"/>
              </a:rPr>
              <a:t>Nooksack Expeditions, a small company that provides daylong whitewater rafting excursions on rivers in the North Cascade Mountains. The company provides all of the necessary equipment and experienced guides, and it serves meals to its guests. The meals are purchased from a caterer for $30 a person for a daylong excursion. The behavior of this variable cost, on both a per unit and a total basis, is shown below:</a:t>
            </a:r>
            <a:endParaRPr lang="en-GB"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5E8CFD0-8179-8903-5498-F4F5E8597321}"/>
              </a:ext>
            </a:extLst>
          </p:cNvPr>
          <p:cNvSpPr>
            <a:spLocks noGrp="1"/>
          </p:cNvSpPr>
          <p:nvPr>
            <p:ph type="title"/>
          </p:nvPr>
        </p:nvSpPr>
        <p:spPr/>
        <p:txBody>
          <a:bodyPr/>
          <a:lstStyle/>
          <a:p>
            <a:r>
              <a:rPr lang="en-US" altLang="en-US"/>
              <a:t>Fixed Cost</a:t>
            </a:r>
          </a:p>
        </p:txBody>
      </p:sp>
      <p:sp>
        <p:nvSpPr>
          <p:cNvPr id="47107" name="Rectangle 3">
            <a:extLst>
              <a:ext uri="{FF2B5EF4-FFF2-40B4-BE49-F238E27FC236}">
                <a16:creationId xmlns:a16="http://schemas.microsoft.com/office/drawing/2014/main" id="{61C3616D-C07D-8DEE-8C71-F1608B3CD8B3}"/>
              </a:ext>
            </a:extLst>
          </p:cNvPr>
          <p:cNvSpPr>
            <a:spLocks noGrp="1"/>
          </p:cNvSpPr>
          <p:nvPr>
            <p:ph type="body" idx="4294967295"/>
          </p:nvPr>
        </p:nvSpPr>
        <p:spPr>
          <a:xfrm>
            <a:off x="0" y="1371600"/>
            <a:ext cx="8534400" cy="1371600"/>
          </a:xfrm>
        </p:spPr>
        <p:txBody>
          <a:bodyPr/>
          <a:lstStyle/>
          <a:p>
            <a:pPr>
              <a:buFont typeface="Georgia" panose="02040502050405020303" pitchFamily="18" charset="0"/>
              <a:buNone/>
            </a:pPr>
            <a:r>
              <a:rPr lang="en-US" altLang="en-US">
                <a:latin typeface="Arial" panose="020B0604020202020204" pitchFamily="34" charset="0"/>
                <a:cs typeface="Arial" panose="020B0604020202020204" pitchFamily="34" charset="0"/>
              </a:rPr>
              <a:t>Remains constant, in total, regardless of changes in the level of activity. e.g., insurance, rent, supervisory salaries</a:t>
            </a:r>
          </a:p>
        </p:txBody>
      </p:sp>
      <p:sp>
        <p:nvSpPr>
          <p:cNvPr id="374788" name="Line 4">
            <a:extLst>
              <a:ext uri="{FF2B5EF4-FFF2-40B4-BE49-F238E27FC236}">
                <a16:creationId xmlns:a16="http://schemas.microsoft.com/office/drawing/2014/main" id="{4080B054-9EDF-99E9-3891-9A141A9E3739}"/>
              </a:ext>
            </a:extLst>
          </p:cNvPr>
          <p:cNvSpPr>
            <a:spLocks noChangeShapeType="1"/>
          </p:cNvSpPr>
          <p:nvPr/>
        </p:nvSpPr>
        <p:spPr bwMode="auto">
          <a:xfrm>
            <a:off x="1536700" y="4567238"/>
            <a:ext cx="2794000"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5">
            <a:extLst>
              <a:ext uri="{FF2B5EF4-FFF2-40B4-BE49-F238E27FC236}">
                <a16:creationId xmlns:a16="http://schemas.microsoft.com/office/drawing/2014/main" id="{8741F74D-D17D-925C-BEBA-C00961E60A03}"/>
              </a:ext>
            </a:extLst>
          </p:cNvPr>
          <p:cNvGrpSpPr>
            <a:grpSpLocks/>
          </p:cNvGrpSpPr>
          <p:nvPr/>
        </p:nvGrpSpPr>
        <p:grpSpPr bwMode="auto">
          <a:xfrm>
            <a:off x="931863" y="3167063"/>
            <a:ext cx="4402137" cy="3429000"/>
            <a:chOff x="587" y="1806"/>
            <a:chExt cx="2773" cy="2160"/>
          </a:xfrm>
        </p:grpSpPr>
        <p:sp>
          <p:nvSpPr>
            <p:cNvPr id="47111" name="Line 6">
              <a:extLst>
                <a:ext uri="{FF2B5EF4-FFF2-40B4-BE49-F238E27FC236}">
                  <a16:creationId xmlns:a16="http://schemas.microsoft.com/office/drawing/2014/main" id="{6543A765-DAC6-139B-995E-6A8E898E87D3}"/>
                </a:ext>
              </a:extLst>
            </p:cNvPr>
            <p:cNvSpPr>
              <a:spLocks noChangeShapeType="1"/>
            </p:cNvSpPr>
            <p:nvPr/>
          </p:nvSpPr>
          <p:spPr bwMode="auto">
            <a:xfrm>
              <a:off x="960" y="1806"/>
              <a:ext cx="0" cy="19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112" name="Line 7">
              <a:extLst>
                <a:ext uri="{FF2B5EF4-FFF2-40B4-BE49-F238E27FC236}">
                  <a16:creationId xmlns:a16="http://schemas.microsoft.com/office/drawing/2014/main" id="{57E11F9B-1D40-4EED-E632-F1C1C4313714}"/>
                </a:ext>
              </a:extLst>
            </p:cNvPr>
            <p:cNvSpPr>
              <a:spLocks noChangeShapeType="1"/>
            </p:cNvSpPr>
            <p:nvPr/>
          </p:nvSpPr>
          <p:spPr bwMode="auto">
            <a:xfrm>
              <a:off x="968" y="3696"/>
              <a:ext cx="19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113" name="Rectangle 8">
              <a:extLst>
                <a:ext uri="{FF2B5EF4-FFF2-40B4-BE49-F238E27FC236}">
                  <a16:creationId xmlns:a16="http://schemas.microsoft.com/office/drawing/2014/main" id="{643CCB48-527A-C936-88A2-88E32A16A702}"/>
                </a:ext>
              </a:extLst>
            </p:cNvPr>
            <p:cNvSpPr>
              <a:spLocks noChangeArrowheads="1"/>
            </p:cNvSpPr>
            <p:nvPr/>
          </p:nvSpPr>
          <p:spPr bwMode="auto">
            <a:xfrm>
              <a:off x="816" y="3696"/>
              <a:ext cx="2544"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50000"/>
                </a:spcBef>
                <a:buClrTx/>
                <a:buFontTx/>
                <a:buNone/>
              </a:pPr>
              <a:r>
                <a:rPr lang="en-US" altLang="en-US" sz="2200" b="1">
                  <a:solidFill>
                    <a:srgbClr val="C00000"/>
                  </a:solidFill>
                  <a:latin typeface="Arial" panose="020B0604020202020204" pitchFamily="34" charset="0"/>
                </a:rPr>
                <a:t>Monthly production</a:t>
              </a:r>
            </a:p>
          </p:txBody>
        </p:sp>
        <p:sp>
          <p:nvSpPr>
            <p:cNvPr id="47114" name="Rectangle 9">
              <a:extLst>
                <a:ext uri="{FF2B5EF4-FFF2-40B4-BE49-F238E27FC236}">
                  <a16:creationId xmlns:a16="http://schemas.microsoft.com/office/drawing/2014/main" id="{50FB5923-1B33-013F-CA34-F13495EB4E0A}"/>
                </a:ext>
              </a:extLst>
            </p:cNvPr>
            <p:cNvSpPr>
              <a:spLocks noChangeArrowheads="1"/>
            </p:cNvSpPr>
            <p:nvPr/>
          </p:nvSpPr>
          <p:spPr bwMode="auto">
            <a:xfrm rot="-5400000">
              <a:off x="-213" y="2646"/>
              <a:ext cx="1870"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50000"/>
                </a:spcBef>
                <a:buClrTx/>
                <a:buFontTx/>
                <a:buNone/>
              </a:pPr>
              <a:r>
                <a:rPr lang="en-US" altLang="en-US" sz="2200" b="1">
                  <a:solidFill>
                    <a:srgbClr val="C00000"/>
                  </a:solidFill>
                  <a:latin typeface="Arial" panose="020B0604020202020204" pitchFamily="34" charset="0"/>
                </a:rPr>
                <a:t>Monthly factory rent</a:t>
              </a:r>
            </a:p>
          </p:txBody>
        </p:sp>
      </p:grpSp>
      <p:pic>
        <p:nvPicPr>
          <p:cNvPr id="47110" name="Picture 2">
            <a:extLst>
              <a:ext uri="{FF2B5EF4-FFF2-40B4-BE49-F238E27FC236}">
                <a16:creationId xmlns:a16="http://schemas.microsoft.com/office/drawing/2014/main" id="{7DF7D4E6-F4FE-691B-35F1-97DDCBA89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170238"/>
            <a:ext cx="29972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74788"/>
                                        </p:tgtEl>
                                        <p:attrNameLst>
                                          <p:attrName>style.visibility</p:attrName>
                                        </p:attrNameLst>
                                      </p:cBhvr>
                                      <p:to>
                                        <p:strVal val="visible"/>
                                      </p:to>
                                    </p:set>
                                    <p:animEffect transition="in" filter="dissolve">
                                      <p:cBhvr>
                                        <p:cTn id="11" dur="500"/>
                                        <p:tgtEl>
                                          <p:spTgt spid="374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2178344-63B1-4885-70BF-B2215957A66D}"/>
              </a:ext>
            </a:extLst>
          </p:cNvPr>
          <p:cNvSpPr>
            <a:spLocks noGrp="1"/>
          </p:cNvSpPr>
          <p:nvPr>
            <p:ph type="title"/>
          </p:nvPr>
        </p:nvSpPr>
        <p:spPr>
          <a:noFill/>
        </p:spPr>
        <p:txBody>
          <a:bodyPr lIns="90488" tIns="44450" rIns="90488" bIns="44450"/>
          <a:lstStyle/>
          <a:p>
            <a:r>
              <a:rPr lang="en-US" altLang="en-US">
                <a:cs typeface="Arial" panose="020B0604020202020204" pitchFamily="34" charset="0"/>
              </a:rPr>
              <a:t>Fixed Cost Per Unit</a:t>
            </a:r>
          </a:p>
        </p:txBody>
      </p:sp>
      <p:sp>
        <p:nvSpPr>
          <p:cNvPr id="49155" name="Rectangle 10">
            <a:extLst>
              <a:ext uri="{FF2B5EF4-FFF2-40B4-BE49-F238E27FC236}">
                <a16:creationId xmlns:a16="http://schemas.microsoft.com/office/drawing/2014/main" id="{B570C0EB-2A72-AA16-02F4-D6EFFC13F5BA}"/>
              </a:ext>
            </a:extLst>
          </p:cNvPr>
          <p:cNvSpPr>
            <a:spLocks noGrp="1"/>
          </p:cNvSpPr>
          <p:nvPr>
            <p:ph type="body" idx="4294967295"/>
          </p:nvPr>
        </p:nvSpPr>
        <p:spPr>
          <a:xfrm>
            <a:off x="0" y="1524000"/>
            <a:ext cx="8534400" cy="1325563"/>
          </a:xfrm>
          <a:noFill/>
        </p:spPr>
        <p:txBody>
          <a:bodyPr lIns="90488" tIns="44450" rIns="90488" bIns="44450"/>
          <a:lstStyle/>
          <a:p>
            <a:pPr algn="ctr">
              <a:buFont typeface="Times" panose="02020603050405020304" pitchFamily="18" charset="0"/>
              <a:buNone/>
            </a:pPr>
            <a:r>
              <a:rPr lang="en-US" altLang="en-US">
                <a:latin typeface="Arial" panose="020B0604020202020204" pitchFamily="34" charset="0"/>
                <a:cs typeface="Arial" panose="020B0604020202020204" pitchFamily="34" charset="0"/>
              </a:rPr>
              <a:t>Within the monthly contract allotment, the average fixed cost </a:t>
            </a:r>
            <a:r>
              <a:rPr lang="en-US" altLang="en-US" b="1">
                <a:solidFill>
                  <a:srgbClr val="CC9900"/>
                </a:solidFill>
                <a:latin typeface="Arial" panose="020B0604020202020204" pitchFamily="34" charset="0"/>
                <a:cs typeface="Arial" panose="020B0604020202020204" pitchFamily="34" charset="0"/>
              </a:rPr>
              <a:t>per cell phone call made </a:t>
            </a:r>
            <a:r>
              <a:rPr lang="en-US" altLang="en-US">
                <a:latin typeface="Arial" panose="020B0604020202020204" pitchFamily="34" charset="0"/>
                <a:cs typeface="Arial" panose="020B0604020202020204" pitchFamily="34" charset="0"/>
              </a:rPr>
              <a:t>decreases as more calls are made.</a:t>
            </a:r>
          </a:p>
        </p:txBody>
      </p:sp>
      <p:grpSp>
        <p:nvGrpSpPr>
          <p:cNvPr id="2" name="Group 4">
            <a:extLst>
              <a:ext uri="{FF2B5EF4-FFF2-40B4-BE49-F238E27FC236}">
                <a16:creationId xmlns:a16="http://schemas.microsoft.com/office/drawing/2014/main" id="{8200AE0F-F1F4-0AEB-6BDF-ABDD5561F648}"/>
              </a:ext>
            </a:extLst>
          </p:cNvPr>
          <p:cNvGrpSpPr>
            <a:grpSpLocks/>
          </p:cNvGrpSpPr>
          <p:nvPr/>
        </p:nvGrpSpPr>
        <p:grpSpPr bwMode="auto">
          <a:xfrm>
            <a:off x="4648200" y="2509838"/>
            <a:ext cx="4195763" cy="4124325"/>
            <a:chOff x="3213" y="1581"/>
            <a:chExt cx="2643" cy="2598"/>
          </a:xfrm>
        </p:grpSpPr>
        <p:sp>
          <p:nvSpPr>
            <p:cNvPr id="49159" name="Rectangle 5">
              <a:extLst>
                <a:ext uri="{FF2B5EF4-FFF2-40B4-BE49-F238E27FC236}">
                  <a16:creationId xmlns:a16="http://schemas.microsoft.com/office/drawing/2014/main" id="{852BE8DD-C4F3-9D76-AD87-3CF8185EE12C}"/>
                </a:ext>
              </a:extLst>
            </p:cNvPr>
            <p:cNvSpPr>
              <a:spLocks noChangeArrowheads="1"/>
            </p:cNvSpPr>
            <p:nvPr/>
          </p:nvSpPr>
          <p:spPr bwMode="auto">
            <a:xfrm>
              <a:off x="3504" y="3696"/>
              <a:ext cx="2352"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50000"/>
                </a:spcBef>
                <a:buClrTx/>
                <a:buFontTx/>
                <a:buNone/>
              </a:pPr>
              <a:r>
                <a:rPr lang="en-US" altLang="en-US" sz="2200" b="1">
                  <a:solidFill>
                    <a:srgbClr val="C00000"/>
                  </a:solidFill>
                  <a:latin typeface="Arial" panose="020B0604020202020204" pitchFamily="34" charset="0"/>
                </a:rPr>
                <a:t>Number of Minutes Used</a:t>
              </a:r>
              <a:br>
                <a:rPr lang="en-US" altLang="en-US" sz="2200" b="1">
                  <a:solidFill>
                    <a:srgbClr val="C00000"/>
                  </a:solidFill>
                  <a:latin typeface="Arial" panose="020B0604020202020204" pitchFamily="34" charset="0"/>
                </a:rPr>
              </a:br>
              <a:r>
                <a:rPr lang="en-US" altLang="en-US" sz="2200" b="1">
                  <a:solidFill>
                    <a:srgbClr val="C00000"/>
                  </a:solidFill>
                  <a:latin typeface="Arial" panose="020B0604020202020204" pitchFamily="34" charset="0"/>
                </a:rPr>
                <a:t>Within Monthly Plan</a:t>
              </a:r>
            </a:p>
          </p:txBody>
        </p:sp>
        <p:sp>
          <p:nvSpPr>
            <p:cNvPr id="49160" name="Line 6">
              <a:extLst>
                <a:ext uri="{FF2B5EF4-FFF2-40B4-BE49-F238E27FC236}">
                  <a16:creationId xmlns:a16="http://schemas.microsoft.com/office/drawing/2014/main" id="{B337D814-41E2-9569-A24A-77D793217031}"/>
                </a:ext>
              </a:extLst>
            </p:cNvPr>
            <p:cNvSpPr>
              <a:spLocks noChangeShapeType="1"/>
            </p:cNvSpPr>
            <p:nvPr/>
          </p:nvSpPr>
          <p:spPr bwMode="auto">
            <a:xfrm>
              <a:off x="3696" y="1784"/>
              <a:ext cx="0" cy="19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9161" name="Line 7">
              <a:extLst>
                <a:ext uri="{FF2B5EF4-FFF2-40B4-BE49-F238E27FC236}">
                  <a16:creationId xmlns:a16="http://schemas.microsoft.com/office/drawing/2014/main" id="{D871A8E3-6067-9A67-FD64-8F61CB7EC4F2}"/>
                </a:ext>
              </a:extLst>
            </p:cNvPr>
            <p:cNvSpPr>
              <a:spLocks noChangeShapeType="1"/>
            </p:cNvSpPr>
            <p:nvPr/>
          </p:nvSpPr>
          <p:spPr bwMode="auto">
            <a:xfrm>
              <a:off x="3696" y="3696"/>
              <a:ext cx="16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9162" name="Rectangle 8">
              <a:extLst>
                <a:ext uri="{FF2B5EF4-FFF2-40B4-BE49-F238E27FC236}">
                  <a16:creationId xmlns:a16="http://schemas.microsoft.com/office/drawing/2014/main" id="{011A0A83-B14A-75C4-1C16-7717F3C0CAB3}"/>
                </a:ext>
              </a:extLst>
            </p:cNvPr>
            <p:cNvSpPr>
              <a:spLocks noChangeArrowheads="1"/>
            </p:cNvSpPr>
            <p:nvPr/>
          </p:nvSpPr>
          <p:spPr bwMode="auto">
            <a:xfrm rot="-5400000">
              <a:off x="2314" y="2480"/>
              <a:ext cx="2281"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50000"/>
                </a:spcBef>
                <a:buClrTx/>
                <a:buFontTx/>
                <a:buNone/>
              </a:pPr>
              <a:r>
                <a:rPr lang="en-US" altLang="en-US" sz="2200" b="1">
                  <a:solidFill>
                    <a:srgbClr val="C00000"/>
                  </a:solidFill>
                  <a:latin typeface="Arial" panose="020B0604020202020204" pitchFamily="34" charset="0"/>
                </a:rPr>
                <a:t>Monthly Cell Phone Contract Fee</a:t>
              </a:r>
            </a:p>
          </p:txBody>
        </p:sp>
      </p:grpSp>
      <p:sp>
        <p:nvSpPr>
          <p:cNvPr id="376841" name="Arc 9">
            <a:extLst>
              <a:ext uri="{FF2B5EF4-FFF2-40B4-BE49-F238E27FC236}">
                <a16:creationId xmlns:a16="http://schemas.microsoft.com/office/drawing/2014/main" id="{45EC197F-CEC3-AC8D-41A8-9CD4F7D048CF}"/>
              </a:ext>
            </a:extLst>
          </p:cNvPr>
          <p:cNvSpPr>
            <a:spLocks/>
          </p:cNvSpPr>
          <p:nvPr/>
        </p:nvSpPr>
        <p:spPr bwMode="auto">
          <a:xfrm rot="10800000">
            <a:off x="5538788" y="3352800"/>
            <a:ext cx="2425700" cy="23495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49158" name="Picture 5" descr="C:\Documents and Settings\Dodd and Susan\Local Settings\Temporary Internet Files\Content.IE5\4B3NUAY7\MCj04242040000[1].wmf">
            <a:extLst>
              <a:ext uri="{FF2B5EF4-FFF2-40B4-BE49-F238E27FC236}">
                <a16:creationId xmlns:a16="http://schemas.microsoft.com/office/drawing/2014/main" id="{900E1B0D-86C9-9D49-832D-814B26FCC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429000"/>
            <a:ext cx="167640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3768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4857B12B-6650-BB8A-8B48-CFFBC359C60E}"/>
              </a:ext>
            </a:extLst>
          </p:cNvPr>
          <p:cNvSpPr>
            <a:spLocks noGrp="1"/>
          </p:cNvSpPr>
          <p:nvPr>
            <p:ph type="title"/>
          </p:nvPr>
        </p:nvSpPr>
        <p:spPr/>
        <p:txBody>
          <a:bodyPr/>
          <a:lstStyle/>
          <a:p>
            <a:r>
              <a:rPr lang="en-GB" altLang="en-US"/>
              <a:t>Example of fixed cost behavior</a:t>
            </a:r>
          </a:p>
        </p:txBody>
      </p:sp>
      <p:pic>
        <p:nvPicPr>
          <p:cNvPr id="51203" name="Picture 3">
            <a:extLst>
              <a:ext uri="{FF2B5EF4-FFF2-40B4-BE49-F238E27FC236}">
                <a16:creationId xmlns:a16="http://schemas.microsoft.com/office/drawing/2014/main" id="{096C190B-B521-9853-2F39-C73EAAD9C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2819400"/>
            <a:ext cx="3946525"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Box 5">
            <a:extLst>
              <a:ext uri="{FF2B5EF4-FFF2-40B4-BE49-F238E27FC236}">
                <a16:creationId xmlns:a16="http://schemas.microsoft.com/office/drawing/2014/main" id="{2C9C0F60-0412-AE41-1484-D92F6A52635D}"/>
              </a:ext>
            </a:extLst>
          </p:cNvPr>
          <p:cNvSpPr txBox="1">
            <a:spLocks noChangeArrowheads="1"/>
          </p:cNvSpPr>
          <p:nvPr/>
        </p:nvSpPr>
        <p:spPr bwMode="auto">
          <a:xfrm>
            <a:off x="685800" y="1943100"/>
            <a:ext cx="754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a:latin typeface="STIXMathJax_Main-Regular"/>
              </a:rPr>
              <a:t>If Nooksack Expeditions has only 250 guests in a month, the $500 fixed rental</a:t>
            </a:r>
          </a:p>
          <a:p>
            <a:r>
              <a:rPr lang="en-GB" altLang="en-US">
                <a:latin typeface="STIXMathJax_Main-Regular"/>
              </a:rPr>
              <a:t>cost would amount to an average of $2 per guest.</a:t>
            </a:r>
            <a:endParaRPr lang="en-GB" altLang="en-US"/>
          </a:p>
        </p:txBody>
      </p:sp>
      <p:sp>
        <p:nvSpPr>
          <p:cNvPr id="51205" name="TextBox 6">
            <a:extLst>
              <a:ext uri="{FF2B5EF4-FFF2-40B4-BE49-F238E27FC236}">
                <a16:creationId xmlns:a16="http://schemas.microsoft.com/office/drawing/2014/main" id="{8FC3AFAB-C0D3-DCFA-F793-F086A12655AD}"/>
              </a:ext>
            </a:extLst>
          </p:cNvPr>
          <p:cNvSpPr txBox="1">
            <a:spLocks noChangeArrowheads="1"/>
          </p:cNvSpPr>
          <p:nvPr/>
        </p:nvSpPr>
        <p:spPr bwMode="auto">
          <a:xfrm>
            <a:off x="685800" y="5410200"/>
            <a:ext cx="807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b="1"/>
              <a:t>As a general rule, </a:t>
            </a:r>
            <a:r>
              <a:rPr lang="en-GB" altLang="en-US"/>
              <a:t>the book authors </a:t>
            </a:r>
            <a:r>
              <a:rPr lang="en-GB" altLang="en-US" b="1" i="1" u="sng"/>
              <a:t>caution</a:t>
            </a:r>
            <a:r>
              <a:rPr lang="en-GB" altLang="en-US"/>
              <a:t> against expressing fixed costs on an average per unit basis because it creates the false impression that fixed costs are like variable costs, i.e., they change based on the level of activity. This is just for understanding purposes.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84C81C22-3940-E388-0684-5223F09FC25B}"/>
              </a:ext>
            </a:extLst>
          </p:cNvPr>
          <p:cNvSpPr>
            <a:spLocks noChangeArrowheads="1"/>
          </p:cNvSpPr>
          <p:nvPr/>
        </p:nvSpPr>
        <p:spPr bwMode="auto">
          <a:xfrm>
            <a:off x="5105400" y="4651375"/>
            <a:ext cx="3505200" cy="1660525"/>
          </a:xfrm>
          <a:prstGeom prst="rect">
            <a:avLst/>
          </a:prstGeom>
          <a:solidFill>
            <a:srgbClr val="CEF7C1"/>
          </a:solidFill>
          <a:ln w="19050">
            <a:solidFill>
              <a:srgbClr val="006600"/>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lgn="ctr" eaLnBrk="1" hangingPunct="1">
              <a:spcBef>
                <a:spcPct val="50000"/>
              </a:spcBef>
              <a:defRPr/>
            </a:pPr>
            <a:r>
              <a:rPr lang="en-US" sz="2800" dirty="0">
                <a:solidFill>
                  <a:srgbClr val="006600"/>
                </a:solidFill>
                <a:latin typeface="Arial" charset="0"/>
              </a:rPr>
              <a:t>Examples</a:t>
            </a:r>
          </a:p>
          <a:p>
            <a:pPr algn="ctr" eaLnBrk="1" hangingPunct="1">
              <a:lnSpc>
                <a:spcPct val="90000"/>
              </a:lnSpc>
              <a:spcBef>
                <a:spcPct val="40000"/>
              </a:spcBef>
              <a:defRPr/>
            </a:pPr>
            <a:r>
              <a:rPr lang="en-US" sz="2400" dirty="0">
                <a:solidFill>
                  <a:schemeClr val="tx2"/>
                </a:solidFill>
                <a:latin typeface="Arial" charset="0"/>
              </a:rPr>
              <a:t>Advertising and Research and Development</a:t>
            </a:r>
          </a:p>
        </p:txBody>
      </p:sp>
      <p:sp>
        <p:nvSpPr>
          <p:cNvPr id="337923" name="Rectangle 3">
            <a:extLst>
              <a:ext uri="{FF2B5EF4-FFF2-40B4-BE49-F238E27FC236}">
                <a16:creationId xmlns:a16="http://schemas.microsoft.com/office/drawing/2014/main" id="{C5947730-42CF-4ABD-98FA-802706471E5D}"/>
              </a:ext>
            </a:extLst>
          </p:cNvPr>
          <p:cNvSpPr>
            <a:spLocks noChangeArrowheads="1"/>
          </p:cNvSpPr>
          <p:nvPr/>
        </p:nvSpPr>
        <p:spPr bwMode="auto">
          <a:xfrm>
            <a:off x="457200" y="4651375"/>
            <a:ext cx="3733800" cy="1673225"/>
          </a:xfrm>
          <a:prstGeom prst="rect">
            <a:avLst/>
          </a:prstGeom>
          <a:solidFill>
            <a:srgbClr val="CEF7C1"/>
          </a:solidFill>
          <a:ln w="19050">
            <a:solidFill>
              <a:srgbClr val="006600"/>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lgn="ctr" eaLnBrk="1" hangingPunct="1">
              <a:spcBef>
                <a:spcPct val="50000"/>
              </a:spcBef>
              <a:defRPr/>
            </a:pPr>
            <a:r>
              <a:rPr lang="en-US" sz="2800" dirty="0">
                <a:solidFill>
                  <a:srgbClr val="006600"/>
                </a:solidFill>
                <a:latin typeface="Arial" charset="0"/>
              </a:rPr>
              <a:t>Examples</a:t>
            </a:r>
          </a:p>
          <a:p>
            <a:pPr algn="ctr" eaLnBrk="1" hangingPunct="1">
              <a:lnSpc>
                <a:spcPct val="90000"/>
              </a:lnSpc>
              <a:spcBef>
                <a:spcPct val="40000"/>
              </a:spcBef>
              <a:defRPr/>
            </a:pPr>
            <a:r>
              <a:rPr lang="en-US" sz="2400" dirty="0">
                <a:solidFill>
                  <a:schemeClr val="tx2"/>
                </a:solidFill>
                <a:latin typeface="Arial" charset="0"/>
              </a:rPr>
              <a:t>Depreciation on Buildings and Equipment and Real Estate Taxes</a:t>
            </a:r>
          </a:p>
        </p:txBody>
      </p:sp>
      <p:sp>
        <p:nvSpPr>
          <p:cNvPr id="52228" name="Rectangle 4">
            <a:extLst>
              <a:ext uri="{FF2B5EF4-FFF2-40B4-BE49-F238E27FC236}">
                <a16:creationId xmlns:a16="http://schemas.microsoft.com/office/drawing/2014/main" id="{29C24482-0382-DFF9-D0D5-C9B3031FB628}"/>
              </a:ext>
            </a:extLst>
          </p:cNvPr>
          <p:cNvSpPr>
            <a:spLocks noGrp="1"/>
          </p:cNvSpPr>
          <p:nvPr>
            <p:ph type="title"/>
          </p:nvPr>
        </p:nvSpPr>
        <p:spPr/>
        <p:txBody>
          <a:bodyPr/>
          <a:lstStyle/>
          <a:p>
            <a:r>
              <a:rPr lang="en-US" altLang="en-US"/>
              <a:t>Types of Fixed Costs</a:t>
            </a:r>
          </a:p>
        </p:txBody>
      </p:sp>
      <p:sp>
        <p:nvSpPr>
          <p:cNvPr id="337925" name="Rectangle 5" descr="Parchment">
            <a:extLst>
              <a:ext uri="{FF2B5EF4-FFF2-40B4-BE49-F238E27FC236}">
                <a16:creationId xmlns:a16="http://schemas.microsoft.com/office/drawing/2014/main" id="{02495EE1-A056-6AF4-5C4F-2FC9FC068B3F}"/>
              </a:ext>
            </a:extLst>
          </p:cNvPr>
          <p:cNvSpPr>
            <a:spLocks noChangeArrowheads="1"/>
          </p:cNvSpPr>
          <p:nvPr/>
        </p:nvSpPr>
        <p:spPr bwMode="auto">
          <a:xfrm>
            <a:off x="5064125" y="2162175"/>
            <a:ext cx="3546475" cy="1660525"/>
          </a:xfrm>
          <a:prstGeom prst="rect">
            <a:avLst/>
          </a:prstGeom>
          <a:blipFill dpi="0" rotWithShape="0">
            <a:blip r:embed="rId3" cstate="print"/>
            <a:srcRect/>
            <a:tile tx="0" ty="0" sx="100000" sy="100000" flip="none" algn="tl"/>
          </a:blipFill>
          <a:ln w="12700">
            <a:solidFill>
              <a:schemeClr val="accent5">
                <a:lumMod val="75000"/>
              </a:schemeClr>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lgn="ctr" eaLnBrk="1" hangingPunct="1">
              <a:spcBef>
                <a:spcPct val="50000"/>
              </a:spcBef>
              <a:defRPr/>
            </a:pPr>
            <a:r>
              <a:rPr lang="en-US" sz="2800" dirty="0">
                <a:solidFill>
                  <a:schemeClr val="accent5">
                    <a:lumMod val="50000"/>
                  </a:schemeClr>
                </a:solidFill>
                <a:latin typeface="Arial" charset="0"/>
              </a:rPr>
              <a:t>Discretionary</a:t>
            </a:r>
          </a:p>
          <a:p>
            <a:pPr algn="ctr" eaLnBrk="1" hangingPunct="1">
              <a:lnSpc>
                <a:spcPct val="90000"/>
              </a:lnSpc>
              <a:spcBef>
                <a:spcPct val="40000"/>
              </a:spcBef>
              <a:defRPr/>
            </a:pPr>
            <a:r>
              <a:rPr lang="en-US" sz="2400" dirty="0">
                <a:solidFill>
                  <a:schemeClr val="tx2"/>
                </a:solidFill>
                <a:latin typeface="Arial" charset="0"/>
              </a:rPr>
              <a:t>May be altered in the short-term by current managerial decisions</a:t>
            </a:r>
            <a:endParaRPr lang="en-US" sz="2400" dirty="0">
              <a:solidFill>
                <a:schemeClr val="bg1"/>
              </a:solidFill>
              <a:latin typeface="Arial" charset="0"/>
            </a:endParaRPr>
          </a:p>
        </p:txBody>
      </p:sp>
      <p:sp>
        <p:nvSpPr>
          <p:cNvPr id="337926" name="Rectangle 6" descr="Parchment">
            <a:extLst>
              <a:ext uri="{FF2B5EF4-FFF2-40B4-BE49-F238E27FC236}">
                <a16:creationId xmlns:a16="http://schemas.microsoft.com/office/drawing/2014/main" id="{B1DB5A5E-B952-F387-12CE-3C41BD98AA6E}"/>
              </a:ext>
            </a:extLst>
          </p:cNvPr>
          <p:cNvSpPr>
            <a:spLocks noChangeArrowheads="1"/>
          </p:cNvSpPr>
          <p:nvPr/>
        </p:nvSpPr>
        <p:spPr bwMode="auto">
          <a:xfrm>
            <a:off x="568325" y="2162175"/>
            <a:ext cx="3546475" cy="1660525"/>
          </a:xfrm>
          <a:prstGeom prst="rect">
            <a:avLst/>
          </a:prstGeom>
          <a:blipFill dpi="0" rotWithShape="0">
            <a:blip r:embed="rId3" cstate="print"/>
            <a:srcRect/>
            <a:tile tx="0" ty="0" sx="100000" sy="100000" flip="none" algn="tl"/>
          </a:blipFill>
          <a:ln w="12700">
            <a:solidFill>
              <a:schemeClr val="accent5">
                <a:lumMod val="75000"/>
              </a:schemeClr>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lgn="ctr" eaLnBrk="1" hangingPunct="1">
              <a:spcBef>
                <a:spcPct val="50000"/>
              </a:spcBef>
              <a:defRPr/>
            </a:pPr>
            <a:r>
              <a:rPr lang="en-US" sz="2800" dirty="0">
                <a:solidFill>
                  <a:schemeClr val="accent5">
                    <a:lumMod val="50000"/>
                  </a:schemeClr>
                </a:solidFill>
                <a:latin typeface="Arial" charset="0"/>
              </a:rPr>
              <a:t>Committed</a:t>
            </a:r>
          </a:p>
          <a:p>
            <a:pPr algn="ctr" eaLnBrk="1" hangingPunct="1">
              <a:lnSpc>
                <a:spcPct val="90000"/>
              </a:lnSpc>
              <a:spcBef>
                <a:spcPct val="40000"/>
              </a:spcBef>
              <a:defRPr/>
            </a:pPr>
            <a:r>
              <a:rPr lang="en-US" sz="2400" dirty="0">
                <a:solidFill>
                  <a:schemeClr val="tx2"/>
                </a:solidFill>
                <a:latin typeface="Arial" charset="0"/>
              </a:rPr>
              <a:t>Long-term, cannot be significantly reduced in the short term.</a:t>
            </a:r>
            <a:endParaRPr lang="en-US" sz="2400" dirty="0">
              <a:solidFill>
                <a:schemeClr val="bg1"/>
              </a:solidFill>
              <a:latin typeface="Arial" charset="0"/>
            </a:endParaRPr>
          </a:p>
        </p:txBody>
      </p:sp>
      <p:cxnSp>
        <p:nvCxnSpPr>
          <p:cNvPr id="337927" name="AutoShape 7">
            <a:extLst>
              <a:ext uri="{FF2B5EF4-FFF2-40B4-BE49-F238E27FC236}">
                <a16:creationId xmlns:a16="http://schemas.microsoft.com/office/drawing/2014/main" id="{93AF3AFD-6556-9268-DFC5-9D8DB0FB1BB2}"/>
              </a:ext>
            </a:extLst>
          </p:cNvPr>
          <p:cNvCxnSpPr>
            <a:cxnSpLocks noChangeShapeType="1"/>
          </p:cNvCxnSpPr>
          <p:nvPr/>
        </p:nvCxnSpPr>
        <p:spPr bwMode="auto">
          <a:xfrm rot="5400000">
            <a:off x="2991644" y="569119"/>
            <a:ext cx="930275" cy="2230437"/>
          </a:xfrm>
          <a:prstGeom prst="bentConnector3">
            <a:avLst>
              <a:gd name="adj1" fmla="val 50681"/>
            </a:avLst>
          </a:prstGeom>
          <a:noFill/>
          <a:ln w="28575">
            <a:solidFill>
              <a:srgbClr val="FF0000"/>
            </a:solidFill>
            <a:miter lim="800000"/>
            <a:headEnd type="none" w="med" len="med"/>
            <a:tailEnd type="arrow" w="med" len="med"/>
          </a:ln>
          <a:effectLst>
            <a:outerShdw blurRad="50800" dist="38100" dir="2700000" algn="tl" rotWithShape="0">
              <a:prstClr val="black">
                <a:alpha val="40000"/>
              </a:prstClr>
            </a:outerShdw>
          </a:effectLst>
        </p:spPr>
      </p:cxnSp>
      <p:cxnSp>
        <p:nvCxnSpPr>
          <p:cNvPr id="337928" name="AutoShape 8">
            <a:extLst>
              <a:ext uri="{FF2B5EF4-FFF2-40B4-BE49-F238E27FC236}">
                <a16:creationId xmlns:a16="http://schemas.microsoft.com/office/drawing/2014/main" id="{7FEB6148-5C76-4D3B-484E-83357B28C258}"/>
              </a:ext>
            </a:extLst>
          </p:cNvPr>
          <p:cNvCxnSpPr>
            <a:cxnSpLocks noChangeShapeType="1"/>
          </p:cNvCxnSpPr>
          <p:nvPr/>
        </p:nvCxnSpPr>
        <p:spPr bwMode="auto">
          <a:xfrm rot="16200000" flipH="1">
            <a:off x="5239544" y="551656"/>
            <a:ext cx="930275" cy="2265363"/>
          </a:xfrm>
          <a:prstGeom prst="bentConnector3">
            <a:avLst>
              <a:gd name="adj1" fmla="val 50681"/>
            </a:avLst>
          </a:prstGeom>
          <a:noFill/>
          <a:ln w="28575">
            <a:solidFill>
              <a:srgbClr val="FF0000"/>
            </a:solidFill>
            <a:miter lim="800000"/>
            <a:headEnd type="none" w="med" len="med"/>
            <a:tailEnd type="arrow" w="med" len="med"/>
          </a:ln>
          <a:effectLst>
            <a:outerShdw blurRad="50800" dist="38100" dir="2700000" algn="tl" rotWithShape="0">
              <a:prstClr val="black">
                <a:alpha val="40000"/>
              </a:prstClr>
            </a:outerShdw>
          </a:effectLst>
        </p:spPr>
      </p:cxnSp>
      <p:cxnSp>
        <p:nvCxnSpPr>
          <p:cNvPr id="337929" name="AutoShape 9">
            <a:extLst>
              <a:ext uri="{FF2B5EF4-FFF2-40B4-BE49-F238E27FC236}">
                <a16:creationId xmlns:a16="http://schemas.microsoft.com/office/drawing/2014/main" id="{7C97F726-595F-0E2E-E578-8566A161E945}"/>
              </a:ext>
            </a:extLst>
          </p:cNvPr>
          <p:cNvCxnSpPr>
            <a:cxnSpLocks noChangeShapeType="1"/>
            <a:stCxn id="337926" idx="2"/>
            <a:endCxn id="337923" idx="0"/>
          </p:cNvCxnSpPr>
          <p:nvPr/>
        </p:nvCxnSpPr>
        <p:spPr bwMode="auto">
          <a:xfrm flipH="1">
            <a:off x="2324100" y="3822700"/>
            <a:ext cx="17463" cy="815975"/>
          </a:xfrm>
          <a:prstGeom prst="straightConnector1">
            <a:avLst/>
          </a:prstGeom>
          <a:noFill/>
          <a:ln w="28575">
            <a:solidFill>
              <a:srgbClr val="FF0000"/>
            </a:solidFill>
            <a:round/>
            <a:headEnd/>
            <a:tailEnd type="arrow" w="med" len="med"/>
          </a:ln>
          <a:effectLst>
            <a:outerShdw dist="38100" dir="2700000" algn="tl" rotWithShape="0">
              <a:srgbClr val="000000">
                <a:alpha val="39998"/>
              </a:srgbClr>
            </a:outerShdw>
          </a:effectLst>
          <a:extLst>
            <a:ext uri="{909E8E84-426E-40DD-AFC4-6F175D3DCCD1}">
              <a14:hiddenFill xmlns:a14="http://schemas.microsoft.com/office/drawing/2010/main">
                <a:noFill/>
              </a14:hiddenFill>
            </a:ext>
          </a:extLst>
        </p:spPr>
      </p:cxnSp>
      <p:cxnSp>
        <p:nvCxnSpPr>
          <p:cNvPr id="337930" name="AutoShape 10">
            <a:extLst>
              <a:ext uri="{FF2B5EF4-FFF2-40B4-BE49-F238E27FC236}">
                <a16:creationId xmlns:a16="http://schemas.microsoft.com/office/drawing/2014/main" id="{03C7A843-D92D-08A2-8F11-5F65816E1E50}"/>
              </a:ext>
            </a:extLst>
          </p:cNvPr>
          <p:cNvCxnSpPr>
            <a:cxnSpLocks noChangeShapeType="1"/>
            <a:stCxn id="337925" idx="2"/>
            <a:endCxn id="337922" idx="0"/>
          </p:cNvCxnSpPr>
          <p:nvPr/>
        </p:nvCxnSpPr>
        <p:spPr bwMode="auto">
          <a:xfrm>
            <a:off x="6837363" y="3822700"/>
            <a:ext cx="20637" cy="828675"/>
          </a:xfrm>
          <a:prstGeom prst="straightConnector1">
            <a:avLst/>
          </a:prstGeom>
          <a:noFill/>
          <a:ln w="28575">
            <a:solidFill>
              <a:srgbClr val="FF0000"/>
            </a:solidFill>
            <a:round/>
            <a:headEnd type="none" w="med" len="med"/>
            <a:tailEnd type="arrow" w="med" len="med"/>
          </a:ln>
          <a:effectLst>
            <a:outerShdw blurRad="50800" dist="38100" dir="2700000" algn="tl" rotWithShape="0">
              <a:prstClr val="black">
                <a:alpha val="40000"/>
              </a:prstClr>
            </a:outerShdw>
          </a:effectLst>
        </p:spPr>
      </p:cxn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337927"/>
                                        </p:tgtEl>
                                        <p:attrNameLst>
                                          <p:attrName>style.visibility</p:attrName>
                                        </p:attrNameLst>
                                      </p:cBhvr>
                                      <p:to>
                                        <p:strVal val="visible"/>
                                      </p:to>
                                    </p:set>
                                    <p:animEffect transition="in" filter="strips(downLeft)">
                                      <p:cBhvr>
                                        <p:cTn id="7" dur="500"/>
                                        <p:tgtEl>
                                          <p:spTgt spid="337927"/>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337926"/>
                                        </p:tgtEl>
                                        <p:attrNameLst>
                                          <p:attrName>style.visibility</p:attrName>
                                        </p:attrNameLst>
                                      </p:cBhvr>
                                      <p:to>
                                        <p:strVal val="visible"/>
                                      </p:to>
                                    </p:set>
                                    <p:animEffect transition="in" filter="slide(fromTop)">
                                      <p:cBhvr>
                                        <p:cTn id="11" dur="500"/>
                                        <p:tgtEl>
                                          <p:spTgt spid="337926"/>
                                        </p:tgtEl>
                                      </p:cBhvr>
                                    </p:animEffect>
                                  </p:childTnLst>
                                </p:cTn>
                              </p:par>
                            </p:childTnLst>
                          </p:cTn>
                        </p:par>
                        <p:par>
                          <p:cTn id="12" fill="hold" nodeType="afterGroup">
                            <p:stCondLst>
                              <p:cond delay="1000"/>
                            </p:stCondLst>
                            <p:childTnLst>
                              <p:par>
                                <p:cTn id="13" presetID="12" presetClass="entr" presetSubtype="1" fill="hold" nodeType="afterEffect">
                                  <p:stCondLst>
                                    <p:cond delay="0"/>
                                  </p:stCondLst>
                                  <p:childTnLst>
                                    <p:set>
                                      <p:cBhvr>
                                        <p:cTn id="14" dur="1" fill="hold">
                                          <p:stCondLst>
                                            <p:cond delay="0"/>
                                          </p:stCondLst>
                                        </p:cTn>
                                        <p:tgtEl>
                                          <p:spTgt spid="337929"/>
                                        </p:tgtEl>
                                        <p:attrNameLst>
                                          <p:attrName>style.visibility</p:attrName>
                                        </p:attrNameLst>
                                      </p:cBhvr>
                                      <p:to>
                                        <p:strVal val="visible"/>
                                      </p:to>
                                    </p:set>
                                    <p:animEffect transition="in" filter="slide(fromTop)">
                                      <p:cBhvr>
                                        <p:cTn id="15" dur="500"/>
                                        <p:tgtEl>
                                          <p:spTgt spid="337929"/>
                                        </p:tgtEl>
                                      </p:cBhvr>
                                    </p:animEffect>
                                  </p:childTnLst>
                                </p:cTn>
                              </p:par>
                            </p:childTnLst>
                          </p:cTn>
                        </p:par>
                        <p:par>
                          <p:cTn id="16" fill="hold" nodeType="afterGroup">
                            <p:stCondLst>
                              <p:cond delay="1500"/>
                            </p:stCondLst>
                            <p:childTnLst>
                              <p:par>
                                <p:cTn id="17" presetID="12" presetClass="entr" presetSubtype="1" fill="hold" nodeType="afterEffect">
                                  <p:stCondLst>
                                    <p:cond delay="0"/>
                                  </p:stCondLst>
                                  <p:childTnLst>
                                    <p:set>
                                      <p:cBhvr>
                                        <p:cTn id="18" dur="1" fill="hold">
                                          <p:stCondLst>
                                            <p:cond delay="0"/>
                                          </p:stCondLst>
                                        </p:cTn>
                                        <p:tgtEl>
                                          <p:spTgt spid="337923"/>
                                        </p:tgtEl>
                                        <p:attrNameLst>
                                          <p:attrName>style.visibility</p:attrName>
                                        </p:attrNameLst>
                                      </p:cBhvr>
                                      <p:to>
                                        <p:strVal val="visible"/>
                                      </p:to>
                                    </p:set>
                                    <p:animEffect transition="in" filter="slide(fromTop)">
                                      <p:cBhvr>
                                        <p:cTn id="19" dur="500"/>
                                        <p:tgtEl>
                                          <p:spTgt spid="337923"/>
                                        </p:tgtEl>
                                      </p:cBhvr>
                                    </p:animEffect>
                                  </p:childTnLst>
                                </p:cTn>
                              </p:par>
                            </p:childTnLst>
                          </p:cTn>
                        </p:par>
                        <p:par>
                          <p:cTn id="20" fill="hold" nodeType="afterGroup">
                            <p:stCondLst>
                              <p:cond delay="2000"/>
                            </p:stCondLst>
                            <p:childTnLst>
                              <p:par>
                                <p:cTn id="21" presetID="18" presetClass="entr" presetSubtype="6" fill="hold" nodeType="afterEffect">
                                  <p:stCondLst>
                                    <p:cond delay="0"/>
                                  </p:stCondLst>
                                  <p:childTnLst>
                                    <p:set>
                                      <p:cBhvr>
                                        <p:cTn id="22" dur="1" fill="hold">
                                          <p:stCondLst>
                                            <p:cond delay="0"/>
                                          </p:stCondLst>
                                        </p:cTn>
                                        <p:tgtEl>
                                          <p:spTgt spid="337928"/>
                                        </p:tgtEl>
                                        <p:attrNameLst>
                                          <p:attrName>style.visibility</p:attrName>
                                        </p:attrNameLst>
                                      </p:cBhvr>
                                      <p:to>
                                        <p:strVal val="visible"/>
                                      </p:to>
                                    </p:set>
                                    <p:animEffect transition="in" filter="strips(downRight)">
                                      <p:cBhvr>
                                        <p:cTn id="23" dur="500"/>
                                        <p:tgtEl>
                                          <p:spTgt spid="337928"/>
                                        </p:tgtEl>
                                      </p:cBhvr>
                                    </p:animEffect>
                                  </p:childTnLst>
                                </p:cTn>
                              </p:par>
                            </p:childTnLst>
                          </p:cTn>
                        </p:par>
                        <p:par>
                          <p:cTn id="24" fill="hold" nodeType="afterGroup">
                            <p:stCondLst>
                              <p:cond delay="2500"/>
                            </p:stCondLst>
                            <p:childTnLst>
                              <p:par>
                                <p:cTn id="25" presetID="12" presetClass="entr" presetSubtype="1" fill="hold" nodeType="afterEffect">
                                  <p:stCondLst>
                                    <p:cond delay="0"/>
                                  </p:stCondLst>
                                  <p:childTnLst>
                                    <p:set>
                                      <p:cBhvr>
                                        <p:cTn id="26" dur="1" fill="hold">
                                          <p:stCondLst>
                                            <p:cond delay="0"/>
                                          </p:stCondLst>
                                        </p:cTn>
                                        <p:tgtEl>
                                          <p:spTgt spid="337925"/>
                                        </p:tgtEl>
                                        <p:attrNameLst>
                                          <p:attrName>style.visibility</p:attrName>
                                        </p:attrNameLst>
                                      </p:cBhvr>
                                      <p:to>
                                        <p:strVal val="visible"/>
                                      </p:to>
                                    </p:set>
                                    <p:animEffect transition="in" filter="slide(fromTop)">
                                      <p:cBhvr>
                                        <p:cTn id="27" dur="500"/>
                                        <p:tgtEl>
                                          <p:spTgt spid="337925"/>
                                        </p:tgtEl>
                                      </p:cBhvr>
                                    </p:animEffect>
                                  </p:childTnLst>
                                </p:cTn>
                              </p:par>
                            </p:childTnLst>
                          </p:cTn>
                        </p:par>
                        <p:par>
                          <p:cTn id="28" fill="hold" nodeType="afterGroup">
                            <p:stCondLst>
                              <p:cond delay="3000"/>
                            </p:stCondLst>
                            <p:childTnLst>
                              <p:par>
                                <p:cTn id="29" presetID="12" presetClass="entr" presetSubtype="1" fill="hold" nodeType="afterEffect">
                                  <p:stCondLst>
                                    <p:cond delay="0"/>
                                  </p:stCondLst>
                                  <p:childTnLst>
                                    <p:set>
                                      <p:cBhvr>
                                        <p:cTn id="30" dur="1" fill="hold">
                                          <p:stCondLst>
                                            <p:cond delay="0"/>
                                          </p:stCondLst>
                                        </p:cTn>
                                        <p:tgtEl>
                                          <p:spTgt spid="337930"/>
                                        </p:tgtEl>
                                        <p:attrNameLst>
                                          <p:attrName>style.visibility</p:attrName>
                                        </p:attrNameLst>
                                      </p:cBhvr>
                                      <p:to>
                                        <p:strVal val="visible"/>
                                      </p:to>
                                    </p:set>
                                    <p:animEffect transition="in" filter="slide(fromTop)">
                                      <p:cBhvr>
                                        <p:cTn id="31" dur="500"/>
                                        <p:tgtEl>
                                          <p:spTgt spid="337930"/>
                                        </p:tgtEl>
                                      </p:cBhvr>
                                    </p:animEffect>
                                  </p:childTnLst>
                                </p:cTn>
                              </p:par>
                            </p:childTnLst>
                          </p:cTn>
                        </p:par>
                        <p:par>
                          <p:cTn id="32" fill="hold" nodeType="afterGroup">
                            <p:stCondLst>
                              <p:cond delay="3500"/>
                            </p:stCondLst>
                            <p:childTnLst>
                              <p:par>
                                <p:cTn id="33" presetID="12" presetClass="entr" presetSubtype="1" fill="hold" nodeType="afterEffect">
                                  <p:stCondLst>
                                    <p:cond delay="0"/>
                                  </p:stCondLst>
                                  <p:childTnLst>
                                    <p:set>
                                      <p:cBhvr>
                                        <p:cTn id="34" dur="1" fill="hold">
                                          <p:stCondLst>
                                            <p:cond delay="0"/>
                                          </p:stCondLst>
                                        </p:cTn>
                                        <p:tgtEl>
                                          <p:spTgt spid="337922"/>
                                        </p:tgtEl>
                                        <p:attrNameLst>
                                          <p:attrName>style.visibility</p:attrName>
                                        </p:attrNameLst>
                                      </p:cBhvr>
                                      <p:to>
                                        <p:strVal val="visible"/>
                                      </p:to>
                                    </p:set>
                                    <p:animEffect transition="in" filter="slide(fromTop)">
                                      <p:cBhvr>
                                        <p:cTn id="35" dur="500"/>
                                        <p:tgtEl>
                                          <p:spTgt spid="337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2" grpId="0" animBg="1" autoUpdateAnimBg="0"/>
      <p:bldP spid="337923" grpId="0" animBg="1" autoUpdateAnimBg="0"/>
      <p:bldP spid="337925" grpId="0" animBg="1" autoUpdateAnimBg="0"/>
      <p:bldP spid="337926"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2">
            <a:extLst>
              <a:ext uri="{FF2B5EF4-FFF2-40B4-BE49-F238E27FC236}">
                <a16:creationId xmlns:a16="http://schemas.microsoft.com/office/drawing/2014/main" id="{838DFE62-F087-73EF-D692-E017A1C5A166}"/>
              </a:ext>
            </a:extLst>
          </p:cNvPr>
          <p:cNvSpPr>
            <a:spLocks noGrp="1"/>
          </p:cNvSpPr>
          <p:nvPr>
            <p:ph type="title"/>
          </p:nvPr>
        </p:nvSpPr>
        <p:spPr/>
        <p:txBody>
          <a:bodyPr/>
          <a:lstStyle/>
          <a:p>
            <a:r>
              <a:rPr lang="en-GB" altLang="en-US" sz="2800" b="1"/>
              <a:t>Fixed costs: </a:t>
            </a:r>
            <a:r>
              <a:rPr lang="en-GB" altLang="en-US" sz="2800"/>
              <a:t>the linearity assumption and the relevant range</a:t>
            </a:r>
          </a:p>
        </p:txBody>
      </p:sp>
      <p:sp>
        <p:nvSpPr>
          <p:cNvPr id="4" name="Content Placeholder 3">
            <a:extLst>
              <a:ext uri="{FF2B5EF4-FFF2-40B4-BE49-F238E27FC236}">
                <a16:creationId xmlns:a16="http://schemas.microsoft.com/office/drawing/2014/main" id="{20B042F1-C579-89F6-C4CD-2745318DD020}"/>
              </a:ext>
            </a:extLst>
          </p:cNvPr>
          <p:cNvSpPr>
            <a:spLocks noGrp="1"/>
          </p:cNvSpPr>
          <p:nvPr>
            <p:ph idx="1"/>
          </p:nvPr>
        </p:nvSpPr>
        <p:spPr/>
        <p:txBody>
          <a:bodyPr/>
          <a:lstStyle/>
          <a:p>
            <a:r>
              <a:rPr lang="en-GB" altLang="en-US" sz="2000" b="1"/>
              <a:t>The relevant range: </a:t>
            </a:r>
            <a:r>
              <a:rPr lang="en-GB" altLang="en-US" sz="2000"/>
              <a:t>range of activity within which the assumption that cost behavior is strictly linear is reasonably valid. </a:t>
            </a:r>
          </a:p>
          <a:p>
            <a:endParaRPr lang="en-GB" altLang="en-US" sz="2000"/>
          </a:p>
          <a:p>
            <a:r>
              <a:rPr lang="en-GB" altLang="en-US" sz="2000" b="1"/>
              <a:t>Example: </a:t>
            </a:r>
            <a:r>
              <a:rPr lang="en-GB" altLang="en-US" sz="2000"/>
              <a:t>suppose a hospital rents a machine for $20,000 per month that tests blood samples. Furthermore, suppose that the capacity of the machine is 3,000 tests per month. The assumption that the rent for the diagnostic machine is $20,000 per month is only valid within the relevant range of 0 to 3,000 tests per month. (fixed cost per unit = $6.6)</a:t>
            </a:r>
          </a:p>
          <a:p>
            <a:endParaRPr lang="en-GB" altLang="en-US" sz="2000"/>
          </a:p>
          <a:p>
            <a:r>
              <a:rPr lang="en-GB" altLang="en-US" sz="2000"/>
              <a:t>What happens if the hospital decided to test 5,000 blood samples or 9,000 blood samples?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AF88C7A4-3A5D-A1B1-0D33-A363691C984F}"/>
              </a:ext>
            </a:extLst>
          </p:cNvPr>
          <p:cNvSpPr>
            <a:spLocks noGrp="1"/>
          </p:cNvSpPr>
          <p:nvPr>
            <p:ph type="title"/>
          </p:nvPr>
        </p:nvSpPr>
        <p:spPr/>
        <p:txBody>
          <a:bodyPr/>
          <a:lstStyle/>
          <a:p>
            <a:r>
              <a:rPr lang="en-GB" altLang="en-US" dirty="0"/>
              <a:t>Direct and indirect costs</a:t>
            </a:r>
          </a:p>
        </p:txBody>
      </p:sp>
      <p:sp>
        <p:nvSpPr>
          <p:cNvPr id="3" name="Content Placeholder 2">
            <a:extLst>
              <a:ext uri="{FF2B5EF4-FFF2-40B4-BE49-F238E27FC236}">
                <a16:creationId xmlns:a16="http://schemas.microsoft.com/office/drawing/2014/main" id="{569B33B0-7C8B-EA50-0469-2CC2BD5E1888}"/>
              </a:ext>
            </a:extLst>
          </p:cNvPr>
          <p:cNvSpPr>
            <a:spLocks noGrp="1"/>
          </p:cNvSpPr>
          <p:nvPr>
            <p:ph idx="1"/>
          </p:nvPr>
        </p:nvSpPr>
        <p:spPr>
          <a:xfrm>
            <a:off x="457200" y="1524000"/>
            <a:ext cx="8229600" cy="4324350"/>
          </a:xfrm>
        </p:spPr>
        <p:txBody>
          <a:bodyPr/>
          <a:lstStyle/>
          <a:p>
            <a:pPr>
              <a:defRPr/>
            </a:pPr>
            <a:r>
              <a:rPr lang="en-GB" sz="2400" dirty="0"/>
              <a:t>Cost object is anything for which cost data are desired (e.g., products, customers, production lines) / Any item that a company wishes to measure separately. </a:t>
            </a:r>
          </a:p>
          <a:p>
            <a:pPr>
              <a:defRPr/>
            </a:pPr>
            <a:r>
              <a:rPr lang="en-US" sz="2400" dirty="0"/>
              <a:t>Cost object is anything for which we want to calculate a cost</a:t>
            </a:r>
            <a:endParaRPr lang="en-GB" sz="2400" dirty="0"/>
          </a:p>
          <a:p>
            <a:pPr>
              <a:defRPr/>
            </a:pPr>
            <a:endParaRPr lang="en-GB" sz="2400" dirty="0"/>
          </a:p>
          <a:p>
            <a:pPr marL="109537" indent="0">
              <a:buFont typeface="Georgia" panose="02040502050405020303" pitchFamily="18" charset="0"/>
              <a:buNone/>
              <a:defRPr/>
            </a:pPr>
            <a:endParaRPr lang="en-GB" sz="2400" dirty="0"/>
          </a:p>
        </p:txBody>
      </p:sp>
      <p:graphicFrame>
        <p:nvGraphicFramePr>
          <p:cNvPr id="4" name="Diagram 3">
            <a:extLst>
              <a:ext uri="{FF2B5EF4-FFF2-40B4-BE49-F238E27FC236}">
                <a16:creationId xmlns:a16="http://schemas.microsoft.com/office/drawing/2014/main" id="{1D1CDB84-E63C-65EA-4208-1EB6ADE593F3}"/>
              </a:ext>
            </a:extLst>
          </p:cNvPr>
          <p:cNvGraphicFramePr/>
          <p:nvPr>
            <p:extLst>
              <p:ext uri="{D42A27DB-BD31-4B8C-83A1-F6EECF244321}">
                <p14:modId xmlns:p14="http://schemas.microsoft.com/office/powerpoint/2010/main" val="93930323"/>
              </p:ext>
            </p:extLst>
          </p:nvPr>
        </p:nvGraphicFramePr>
        <p:xfrm>
          <a:off x="450802" y="3200400"/>
          <a:ext cx="8159798" cy="190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F2B1C6BF-901E-413B-16B3-5A9EDD6A857E}"/>
              </a:ext>
            </a:extLst>
          </p:cNvPr>
          <p:cNvSpPr/>
          <p:nvPr/>
        </p:nvSpPr>
        <p:spPr>
          <a:xfrm>
            <a:off x="609600" y="5181600"/>
            <a:ext cx="3352800" cy="152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1"/>
                </a:solidFill>
              </a:rPr>
              <a:t>Cost that </a:t>
            </a:r>
            <a:r>
              <a:rPr lang="en-GB" b="1" u="sng" dirty="0">
                <a:solidFill>
                  <a:schemeClr val="tx1"/>
                </a:solidFill>
              </a:rPr>
              <a:t>can</a:t>
            </a:r>
            <a:r>
              <a:rPr lang="en-GB" dirty="0">
                <a:solidFill>
                  <a:schemeClr val="tx1"/>
                </a:solidFill>
              </a:rPr>
              <a:t> be easily traced to a specified cost object. e.g., tyres used to manufacture a car.</a:t>
            </a:r>
          </a:p>
        </p:txBody>
      </p:sp>
      <p:sp>
        <p:nvSpPr>
          <p:cNvPr id="6" name="Rectangle: Rounded Corners 5">
            <a:extLst>
              <a:ext uri="{FF2B5EF4-FFF2-40B4-BE49-F238E27FC236}">
                <a16:creationId xmlns:a16="http://schemas.microsoft.com/office/drawing/2014/main" id="{C0A9584F-E69F-6579-05E1-5475F383FEAC}"/>
              </a:ext>
            </a:extLst>
          </p:cNvPr>
          <p:cNvSpPr/>
          <p:nvPr/>
        </p:nvSpPr>
        <p:spPr>
          <a:xfrm>
            <a:off x="5029200" y="5181600"/>
            <a:ext cx="3505200" cy="152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1"/>
                </a:solidFill>
              </a:rPr>
              <a:t>Cost that </a:t>
            </a:r>
            <a:r>
              <a:rPr lang="en-GB" b="1" u="sng" dirty="0">
                <a:solidFill>
                  <a:schemeClr val="tx1"/>
                </a:solidFill>
              </a:rPr>
              <a:t>cannot</a:t>
            </a:r>
            <a:r>
              <a:rPr lang="en-GB" dirty="0">
                <a:solidFill>
                  <a:schemeClr val="tx1"/>
                </a:solidFill>
              </a:rPr>
              <a:t> be easily traced to a specified cost object. Also called common cost. e.g., managers’ salary.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a:extLst>
              <a:ext uri="{FF2B5EF4-FFF2-40B4-BE49-F238E27FC236}">
                <a16:creationId xmlns:a16="http://schemas.microsoft.com/office/drawing/2014/main" id="{BA8072C3-7EDF-D7F6-5B28-C0572901B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8" y="914400"/>
            <a:ext cx="82899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Box 5">
            <a:extLst>
              <a:ext uri="{FF2B5EF4-FFF2-40B4-BE49-F238E27FC236}">
                <a16:creationId xmlns:a16="http://schemas.microsoft.com/office/drawing/2014/main" id="{8A738F4F-6069-4F03-C7CD-2472D32088C8}"/>
              </a:ext>
            </a:extLst>
          </p:cNvPr>
          <p:cNvSpPr txBox="1">
            <a:spLocks noChangeArrowheads="1"/>
          </p:cNvSpPr>
          <p:nvPr/>
        </p:nvSpPr>
        <p:spPr bwMode="auto">
          <a:xfrm>
            <a:off x="609600" y="4648200"/>
            <a:ext cx="74437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a:t>Fixed cost when tests are 5,000 = $40,000  (fixed cost per unit = $8)</a:t>
            </a:r>
          </a:p>
          <a:p>
            <a:r>
              <a:rPr lang="en-GB" altLang="en-US"/>
              <a:t>Fixed costs when tests are 9,000 = $60,000 (fixed cost per unit = $6.6)</a:t>
            </a:r>
          </a:p>
        </p:txBody>
      </p:sp>
      <p:sp>
        <p:nvSpPr>
          <p:cNvPr id="55300" name="TextBox 6">
            <a:extLst>
              <a:ext uri="{FF2B5EF4-FFF2-40B4-BE49-F238E27FC236}">
                <a16:creationId xmlns:a16="http://schemas.microsoft.com/office/drawing/2014/main" id="{0A66654A-C6AD-4C98-8EBE-6D4B6B1206A3}"/>
              </a:ext>
            </a:extLst>
          </p:cNvPr>
          <p:cNvSpPr txBox="1">
            <a:spLocks noChangeArrowheads="1"/>
          </p:cNvSpPr>
          <p:nvPr/>
        </p:nvSpPr>
        <p:spPr bwMode="auto">
          <a:xfrm>
            <a:off x="5867400" y="2133600"/>
            <a:ext cx="2640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a:t>Machine cost = $20,000</a:t>
            </a:r>
          </a:p>
        </p:txBody>
      </p:sp>
      <p:sp>
        <p:nvSpPr>
          <p:cNvPr id="55301" name="TextBox 7">
            <a:extLst>
              <a:ext uri="{FF2B5EF4-FFF2-40B4-BE49-F238E27FC236}">
                <a16:creationId xmlns:a16="http://schemas.microsoft.com/office/drawing/2014/main" id="{D5D6B540-125A-8C4F-ABB6-26DD33C026CB}"/>
              </a:ext>
            </a:extLst>
          </p:cNvPr>
          <p:cNvSpPr txBox="1">
            <a:spLocks noChangeArrowheads="1"/>
          </p:cNvSpPr>
          <p:nvPr/>
        </p:nvSpPr>
        <p:spPr bwMode="auto">
          <a:xfrm>
            <a:off x="685800" y="5715000"/>
            <a:ext cx="792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a:latin typeface="STIXMathJax_Main-Regular"/>
              </a:rPr>
              <a:t>Therefore, the rental cost increases in </a:t>
            </a:r>
            <a:r>
              <a:rPr lang="en-GB" altLang="en-US" b="1">
                <a:solidFill>
                  <a:srgbClr val="FF0000"/>
                </a:solidFill>
                <a:latin typeface="STIXMathJax_Main-Regular"/>
              </a:rPr>
              <a:t>discrete steps </a:t>
            </a:r>
            <a:r>
              <a:rPr lang="en-GB" altLang="en-US">
                <a:latin typeface="STIXMathJax_Main-Regular"/>
              </a:rPr>
              <a:t>or increments of 3,000 tests, rather than increasing in a linear fashion per test.</a:t>
            </a:r>
            <a:endParaRPr lang="en-GB"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3A2F4DC3-D1BE-472F-D683-EC42E3151984}"/>
              </a:ext>
            </a:extLst>
          </p:cNvPr>
          <p:cNvSpPr>
            <a:spLocks noGrp="1" noChangeArrowheads="1"/>
          </p:cNvSpPr>
          <p:nvPr>
            <p:ph type="title"/>
          </p:nvPr>
        </p:nvSpPr>
        <p:spPr/>
        <p:txBody>
          <a:bodyPr>
            <a:normAutofit fontScale="90000"/>
          </a:bodyPr>
          <a:lstStyle/>
          <a:p>
            <a:pPr>
              <a:defRPr/>
            </a:pPr>
            <a:r>
              <a:rPr lang="en-US" dirty="0"/>
              <a:t>Cost Classifications for Predicting Cost Behavior</a:t>
            </a:r>
          </a:p>
        </p:txBody>
      </p:sp>
      <p:pic>
        <p:nvPicPr>
          <p:cNvPr id="56323" name="Picture 2">
            <a:extLst>
              <a:ext uri="{FF2B5EF4-FFF2-40B4-BE49-F238E27FC236}">
                <a16:creationId xmlns:a16="http://schemas.microsoft.com/office/drawing/2014/main" id="{A6A8575B-94DC-B9BC-F540-8BA5BBA79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2325"/>
            <a:ext cx="91440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5CA25346-55B8-7059-7F4F-226F3F61E858}"/>
              </a:ext>
            </a:extLst>
          </p:cNvPr>
          <p:cNvSpPr>
            <a:spLocks noGrp="1"/>
          </p:cNvSpPr>
          <p:nvPr>
            <p:ph type="title"/>
          </p:nvPr>
        </p:nvSpPr>
        <p:spPr>
          <a:noFill/>
        </p:spPr>
        <p:txBody>
          <a:bodyPr lIns="90488" tIns="44450" rIns="90488" bIns="44450"/>
          <a:lstStyle/>
          <a:p>
            <a:r>
              <a:rPr lang="en-US" altLang="en-US" sz="3600">
                <a:cs typeface="Arial" panose="020B0604020202020204" pitchFamily="34" charset="0"/>
              </a:rPr>
              <a:t>Quick Check </a:t>
            </a:r>
            <a:r>
              <a:rPr lang="en-US" altLang="en-US" sz="3600">
                <a:cs typeface="Arial" panose="020B0604020202020204" pitchFamily="34" charset="0"/>
                <a:sym typeface="Wingdings" panose="05000000000000000000" pitchFamily="2" charset="2"/>
              </a:rPr>
              <a:t></a:t>
            </a:r>
          </a:p>
        </p:txBody>
      </p:sp>
      <p:sp>
        <p:nvSpPr>
          <p:cNvPr id="58371" name="Rectangle 3">
            <a:extLst>
              <a:ext uri="{FF2B5EF4-FFF2-40B4-BE49-F238E27FC236}">
                <a16:creationId xmlns:a16="http://schemas.microsoft.com/office/drawing/2014/main" id="{8F762DA3-C4F9-A796-2AE5-652CFEC82CC9}"/>
              </a:ext>
            </a:extLst>
          </p:cNvPr>
          <p:cNvSpPr>
            <a:spLocks noGrp="1" noChangeArrowheads="1"/>
          </p:cNvSpPr>
          <p:nvPr>
            <p:ph type="body" idx="1"/>
          </p:nvPr>
        </p:nvSpPr>
        <p:spPr>
          <a:xfrm>
            <a:off x="498475" y="1600200"/>
            <a:ext cx="8153400" cy="4686300"/>
          </a:xfrm>
          <a:solidFill>
            <a:srgbClr val="EDECD2"/>
          </a:solidFill>
          <a:ln w="12699">
            <a:solidFill>
              <a:srgbClr val="0000CC"/>
            </a:solidFill>
            <a:miter lim="800000"/>
            <a:headEnd/>
            <a:tailEnd/>
          </a:ln>
        </p:spPr>
        <p:txBody>
          <a:bodyPr lIns="90488" tIns="44450" rIns="90488" bIns="44450"/>
          <a:lstStyle/>
          <a:p>
            <a:pPr>
              <a:buFont typeface="Times" panose="02020603050405020304" pitchFamily="18" charset="0"/>
              <a:buNone/>
            </a:pPr>
            <a:r>
              <a:rPr lang="en-US" altLang="en-US">
                <a:latin typeface="Arial" panose="020B0604020202020204" pitchFamily="34" charset="0"/>
                <a:cs typeface="Arial" panose="020B0604020202020204" pitchFamily="34" charset="0"/>
              </a:rPr>
              <a:t> 	Which of the following costs would be variable with respect to the number of cones sold at a Baskins &amp; Robbins shop? (There may be more than one correct answer.)</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A. The cost of lighting the store.</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B. The wages of the store manager.</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C. The cost of ice cream.</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D. The cost of napkins for customers.</a:t>
            </a:r>
          </a:p>
        </p:txBody>
      </p:sp>
    </p:spTree>
  </p:cSld>
  <p:clrMapOvr>
    <a:masterClrMapping/>
  </p:clrMapOvr>
  <p:transition spd="med">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8FC8791-D07D-9FCA-D956-FA851F3A06C6}"/>
              </a:ext>
            </a:extLst>
          </p:cNvPr>
          <p:cNvSpPr>
            <a:spLocks noGrp="1"/>
          </p:cNvSpPr>
          <p:nvPr>
            <p:ph type="title"/>
          </p:nvPr>
        </p:nvSpPr>
        <p:spPr>
          <a:noFill/>
        </p:spPr>
        <p:txBody>
          <a:bodyPr lIns="90488" tIns="44450" rIns="90488" bIns="44450"/>
          <a:lstStyle/>
          <a:p>
            <a:r>
              <a:rPr lang="en-US" altLang="en-US" sz="3600">
                <a:cs typeface="Arial" panose="020B0604020202020204" pitchFamily="34" charset="0"/>
              </a:rPr>
              <a:t>Quick Check </a:t>
            </a:r>
            <a:r>
              <a:rPr lang="en-US" altLang="en-US" sz="3600">
                <a:cs typeface="Arial" panose="020B0604020202020204" pitchFamily="34" charset="0"/>
                <a:sym typeface="Wingdings" panose="05000000000000000000" pitchFamily="2" charset="2"/>
              </a:rPr>
              <a:t></a:t>
            </a:r>
          </a:p>
        </p:txBody>
      </p:sp>
      <p:sp>
        <p:nvSpPr>
          <p:cNvPr id="60419" name="Rectangle 3">
            <a:extLst>
              <a:ext uri="{FF2B5EF4-FFF2-40B4-BE49-F238E27FC236}">
                <a16:creationId xmlns:a16="http://schemas.microsoft.com/office/drawing/2014/main" id="{18E0004E-D122-3A69-780E-2BE5459CC0F7}"/>
              </a:ext>
            </a:extLst>
          </p:cNvPr>
          <p:cNvSpPr>
            <a:spLocks noGrp="1" noChangeArrowheads="1"/>
          </p:cNvSpPr>
          <p:nvPr>
            <p:ph type="body" idx="1"/>
          </p:nvPr>
        </p:nvSpPr>
        <p:spPr>
          <a:xfrm>
            <a:off x="498475" y="1600200"/>
            <a:ext cx="8153400" cy="4686300"/>
          </a:xfrm>
          <a:solidFill>
            <a:srgbClr val="EDECD2"/>
          </a:solidFill>
          <a:ln w="12699">
            <a:solidFill>
              <a:srgbClr val="0000CC"/>
            </a:solidFill>
            <a:miter lim="800000"/>
            <a:headEnd/>
            <a:tailEnd/>
          </a:ln>
        </p:spPr>
        <p:txBody>
          <a:bodyPr lIns="90488" tIns="44450" rIns="90488" bIns="44450"/>
          <a:lstStyle/>
          <a:p>
            <a:pPr>
              <a:buFont typeface="Times" panose="02020603050405020304" pitchFamily="18" charset="0"/>
              <a:buNone/>
            </a:pPr>
            <a:r>
              <a:rPr lang="en-US" altLang="en-US">
                <a:latin typeface="Arial" panose="020B0604020202020204" pitchFamily="34" charset="0"/>
                <a:cs typeface="Arial" panose="020B0604020202020204" pitchFamily="34" charset="0"/>
              </a:rPr>
              <a:t> 	Which of the following costs would be variable with respect to the number of cones sold at a Baskins &amp; Robbins shop? (There may be more than one correct answer.)</a:t>
            </a:r>
          </a:p>
          <a:p>
            <a:pPr lvl="1">
              <a:buFont typeface="Wingdings" panose="05000000000000000000" pitchFamily="2" charset="2"/>
              <a:buNone/>
            </a:pPr>
            <a:r>
              <a:rPr lang="en-US" altLang="en-US" sz="2800">
                <a:solidFill>
                  <a:schemeClr val="accent1"/>
                </a:solidFill>
                <a:latin typeface="Arial" panose="020B0604020202020204" pitchFamily="34" charset="0"/>
                <a:cs typeface="Arial" panose="020B0604020202020204" pitchFamily="34" charset="0"/>
              </a:rPr>
              <a:t>A. The cost of lighting the store.</a:t>
            </a:r>
          </a:p>
          <a:p>
            <a:pPr lvl="1">
              <a:buFont typeface="Wingdings" panose="05000000000000000000" pitchFamily="2" charset="2"/>
              <a:buNone/>
            </a:pPr>
            <a:r>
              <a:rPr lang="en-US" altLang="en-US" sz="2800">
                <a:solidFill>
                  <a:schemeClr val="accent1"/>
                </a:solidFill>
                <a:latin typeface="Arial" panose="020B0604020202020204" pitchFamily="34" charset="0"/>
                <a:cs typeface="Arial" panose="020B0604020202020204" pitchFamily="34" charset="0"/>
              </a:rPr>
              <a:t>B. The wages of the store manager.</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C. The cost of ice cream.</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D. The cost of napkins for customers.</a:t>
            </a:r>
          </a:p>
        </p:txBody>
      </p:sp>
      <p:sp>
        <p:nvSpPr>
          <p:cNvPr id="36868" name="Oval 4">
            <a:extLst>
              <a:ext uri="{FF2B5EF4-FFF2-40B4-BE49-F238E27FC236}">
                <a16:creationId xmlns:a16="http://schemas.microsoft.com/office/drawing/2014/main" id="{EEB81180-1D8C-EB21-4790-00C2DC32986A}"/>
              </a:ext>
            </a:extLst>
          </p:cNvPr>
          <p:cNvSpPr>
            <a:spLocks noChangeArrowheads="1"/>
          </p:cNvSpPr>
          <p:nvPr/>
        </p:nvSpPr>
        <p:spPr bwMode="auto">
          <a:xfrm>
            <a:off x="901700" y="4343400"/>
            <a:ext cx="457200" cy="457200"/>
          </a:xfrm>
          <a:prstGeom prst="ellipse">
            <a:avLst/>
          </a:prstGeom>
          <a:noFill/>
          <a:ln w="50799">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36869" name="Oval 5">
            <a:extLst>
              <a:ext uri="{FF2B5EF4-FFF2-40B4-BE49-F238E27FC236}">
                <a16:creationId xmlns:a16="http://schemas.microsoft.com/office/drawing/2014/main" id="{11E4D6EF-8397-2DDE-3361-FDBBFEF0DD25}"/>
              </a:ext>
            </a:extLst>
          </p:cNvPr>
          <p:cNvSpPr>
            <a:spLocks noChangeArrowheads="1"/>
          </p:cNvSpPr>
          <p:nvPr/>
        </p:nvSpPr>
        <p:spPr bwMode="auto">
          <a:xfrm>
            <a:off x="901700" y="4800600"/>
            <a:ext cx="457200" cy="457200"/>
          </a:xfrm>
          <a:prstGeom prst="ellipse">
            <a:avLst/>
          </a:prstGeom>
          <a:noFill/>
          <a:ln w="50799">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dissolve">
                                      <p:cBhvr>
                                        <p:cTn id="7" dur="1000"/>
                                        <p:tgtEl>
                                          <p:spTgt spid="36868"/>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36869"/>
                                        </p:tgtEl>
                                        <p:attrNameLst>
                                          <p:attrName>style.visibility</p:attrName>
                                        </p:attrNameLst>
                                      </p:cBhvr>
                                      <p:to>
                                        <p:strVal val="visible"/>
                                      </p:to>
                                    </p:set>
                                    <p:animEffect transition="in" filter="dissolve">
                                      <p:cBhvr>
                                        <p:cTn id="11" dur="10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nimBg="1"/>
      <p:bldP spid="3686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3CBC1E83-46D2-28C4-4E8C-9DACC4EDCB9E}"/>
              </a:ext>
            </a:extLst>
          </p:cNvPr>
          <p:cNvSpPr>
            <a:spLocks noChangeArrowheads="1"/>
          </p:cNvSpPr>
          <p:nvPr/>
        </p:nvSpPr>
        <p:spPr bwMode="auto">
          <a:xfrm>
            <a:off x="6175375" y="5446713"/>
            <a:ext cx="193992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lnSpc>
                <a:spcPct val="130000"/>
              </a:lnSpc>
              <a:spcBef>
                <a:spcPct val="50000"/>
              </a:spcBef>
              <a:buClrTx/>
              <a:buFontTx/>
              <a:buNone/>
            </a:pPr>
            <a:r>
              <a:rPr lang="en-US" altLang="en-US" sz="2000">
                <a:solidFill>
                  <a:srgbClr val="3333FF"/>
                </a:solidFill>
                <a:latin typeface="Arial" panose="020B0604020202020204" pitchFamily="34" charset="0"/>
              </a:rPr>
              <a:t>Fixed Monthly</a:t>
            </a:r>
            <a:br>
              <a:rPr lang="en-US" altLang="en-US" sz="2000">
                <a:solidFill>
                  <a:srgbClr val="3333FF"/>
                </a:solidFill>
                <a:latin typeface="Arial" panose="020B0604020202020204" pitchFamily="34" charset="0"/>
              </a:rPr>
            </a:br>
            <a:r>
              <a:rPr lang="en-US" altLang="en-US" sz="2000">
                <a:solidFill>
                  <a:srgbClr val="3333FF"/>
                </a:solidFill>
                <a:latin typeface="Arial" panose="020B0604020202020204" pitchFamily="34" charset="0"/>
              </a:rPr>
              <a:t>Utility Charge</a:t>
            </a:r>
          </a:p>
        </p:txBody>
      </p:sp>
      <p:sp>
        <p:nvSpPr>
          <p:cNvPr id="354307" name="Rectangle 3">
            <a:extLst>
              <a:ext uri="{FF2B5EF4-FFF2-40B4-BE49-F238E27FC236}">
                <a16:creationId xmlns:a16="http://schemas.microsoft.com/office/drawing/2014/main" id="{1C3AED46-2FE7-006C-BF2D-4CD652605626}"/>
              </a:ext>
            </a:extLst>
          </p:cNvPr>
          <p:cNvSpPr>
            <a:spLocks noChangeArrowheads="1"/>
          </p:cNvSpPr>
          <p:nvPr/>
        </p:nvSpPr>
        <p:spPr bwMode="auto">
          <a:xfrm>
            <a:off x="6251575" y="4487863"/>
            <a:ext cx="190182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lnSpc>
                <a:spcPct val="130000"/>
              </a:lnSpc>
              <a:spcBef>
                <a:spcPct val="50000"/>
              </a:spcBef>
              <a:buClrTx/>
              <a:buFontTx/>
              <a:buNone/>
            </a:pPr>
            <a:r>
              <a:rPr lang="en-US" altLang="en-US" sz="2000">
                <a:solidFill>
                  <a:srgbClr val="990000"/>
                </a:solidFill>
                <a:latin typeface="Arial" panose="020B0604020202020204" pitchFamily="34" charset="0"/>
              </a:rPr>
              <a:t>Variable </a:t>
            </a:r>
            <a:br>
              <a:rPr lang="en-US" altLang="en-US" sz="2000">
                <a:solidFill>
                  <a:srgbClr val="990000"/>
                </a:solidFill>
                <a:latin typeface="Arial" panose="020B0604020202020204" pitchFamily="34" charset="0"/>
              </a:rPr>
            </a:br>
            <a:r>
              <a:rPr lang="en-US" altLang="en-US" sz="2000">
                <a:solidFill>
                  <a:srgbClr val="990000"/>
                </a:solidFill>
                <a:latin typeface="Arial" panose="020B0604020202020204" pitchFamily="34" charset="0"/>
              </a:rPr>
              <a:t>Cost per KW</a:t>
            </a:r>
          </a:p>
        </p:txBody>
      </p:sp>
      <p:sp>
        <p:nvSpPr>
          <p:cNvPr id="62468" name="Line 4">
            <a:extLst>
              <a:ext uri="{FF2B5EF4-FFF2-40B4-BE49-F238E27FC236}">
                <a16:creationId xmlns:a16="http://schemas.microsoft.com/office/drawing/2014/main" id="{732CA707-2D13-0CD6-9DA1-AD40FE7A28B0}"/>
              </a:ext>
            </a:extLst>
          </p:cNvPr>
          <p:cNvSpPr>
            <a:spLocks noChangeShapeType="1"/>
          </p:cNvSpPr>
          <p:nvPr/>
        </p:nvSpPr>
        <p:spPr bwMode="auto">
          <a:xfrm flipV="1">
            <a:off x="1179513" y="3357563"/>
            <a:ext cx="3476625" cy="1628775"/>
          </a:xfrm>
          <a:prstGeom prst="line">
            <a:avLst/>
          </a:prstGeom>
          <a:noFill/>
          <a:ln w="38100">
            <a:solidFill>
              <a:srgbClr val="FF0000"/>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2469" name="Line 5">
            <a:extLst>
              <a:ext uri="{FF2B5EF4-FFF2-40B4-BE49-F238E27FC236}">
                <a16:creationId xmlns:a16="http://schemas.microsoft.com/office/drawing/2014/main" id="{683E9990-F440-0BE1-AE81-69025A6EB06A}"/>
              </a:ext>
            </a:extLst>
          </p:cNvPr>
          <p:cNvSpPr>
            <a:spLocks noChangeShapeType="1"/>
          </p:cNvSpPr>
          <p:nvPr/>
        </p:nvSpPr>
        <p:spPr bwMode="auto">
          <a:xfrm>
            <a:off x="1190625" y="4976813"/>
            <a:ext cx="3925888" cy="0"/>
          </a:xfrm>
          <a:prstGeom prst="line">
            <a:avLst/>
          </a:prstGeom>
          <a:noFill/>
          <a:ln w="50800">
            <a:solidFill>
              <a:srgbClr val="FF0000"/>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2470" name="Rectangle 6">
            <a:extLst>
              <a:ext uri="{FF2B5EF4-FFF2-40B4-BE49-F238E27FC236}">
                <a16:creationId xmlns:a16="http://schemas.microsoft.com/office/drawing/2014/main" id="{4FA4275A-D627-A2F1-69CD-6B1F913AC0AF}"/>
              </a:ext>
            </a:extLst>
          </p:cNvPr>
          <p:cNvSpPr>
            <a:spLocks noChangeArrowheads="1"/>
          </p:cNvSpPr>
          <p:nvPr/>
        </p:nvSpPr>
        <p:spPr bwMode="auto">
          <a:xfrm>
            <a:off x="1069975" y="5694363"/>
            <a:ext cx="40767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50000"/>
              </a:spcBef>
              <a:buClrTx/>
              <a:buFontTx/>
              <a:buNone/>
            </a:pPr>
            <a:r>
              <a:rPr lang="en-US" altLang="en-US" sz="2400">
                <a:solidFill>
                  <a:schemeClr val="tx2"/>
                </a:solidFill>
                <a:latin typeface="Arial" panose="020B0604020202020204" pitchFamily="34" charset="0"/>
              </a:rPr>
              <a:t>Activity (Kilowatt Hours) </a:t>
            </a:r>
          </a:p>
        </p:txBody>
      </p:sp>
      <p:sp>
        <p:nvSpPr>
          <p:cNvPr id="62471" name="Rectangle 7">
            <a:extLst>
              <a:ext uri="{FF2B5EF4-FFF2-40B4-BE49-F238E27FC236}">
                <a16:creationId xmlns:a16="http://schemas.microsoft.com/office/drawing/2014/main" id="{133C401A-C06A-1B89-31F9-923D1D951E65}"/>
              </a:ext>
            </a:extLst>
          </p:cNvPr>
          <p:cNvSpPr>
            <a:spLocks noChangeArrowheads="1"/>
          </p:cNvSpPr>
          <p:nvPr/>
        </p:nvSpPr>
        <p:spPr bwMode="auto">
          <a:xfrm rot="-5400000">
            <a:off x="-423862" y="4184650"/>
            <a:ext cx="26797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50000"/>
              </a:spcBef>
              <a:buClrTx/>
              <a:buFontTx/>
              <a:buNone/>
            </a:pPr>
            <a:r>
              <a:rPr lang="en-US" altLang="en-US" sz="2400">
                <a:solidFill>
                  <a:schemeClr val="tx2"/>
                </a:solidFill>
                <a:latin typeface="Arial" panose="020B0604020202020204" pitchFamily="34" charset="0"/>
              </a:rPr>
              <a:t>Total Utility Cost</a:t>
            </a:r>
          </a:p>
        </p:txBody>
      </p:sp>
      <p:grpSp>
        <p:nvGrpSpPr>
          <p:cNvPr id="62472" name="Group 9">
            <a:extLst>
              <a:ext uri="{FF2B5EF4-FFF2-40B4-BE49-F238E27FC236}">
                <a16:creationId xmlns:a16="http://schemas.microsoft.com/office/drawing/2014/main" id="{01B3DC44-BD65-10CE-4F27-FEA8C7DB9423}"/>
              </a:ext>
            </a:extLst>
          </p:cNvPr>
          <p:cNvGrpSpPr>
            <a:grpSpLocks/>
          </p:cNvGrpSpPr>
          <p:nvPr/>
        </p:nvGrpSpPr>
        <p:grpSpPr bwMode="auto">
          <a:xfrm>
            <a:off x="958850" y="2720975"/>
            <a:ext cx="4435475" cy="3144838"/>
            <a:chOff x="714" y="1304"/>
            <a:chExt cx="3164" cy="2533"/>
          </a:xfrm>
        </p:grpSpPr>
        <p:sp>
          <p:nvSpPr>
            <p:cNvPr id="62480" name="Line 10">
              <a:extLst>
                <a:ext uri="{FF2B5EF4-FFF2-40B4-BE49-F238E27FC236}">
                  <a16:creationId xmlns:a16="http://schemas.microsoft.com/office/drawing/2014/main" id="{B3D18AF6-433A-44AA-A564-0015F72B9DAE}"/>
                </a:ext>
              </a:extLst>
            </p:cNvPr>
            <p:cNvSpPr>
              <a:spLocks noChangeShapeType="1"/>
            </p:cNvSpPr>
            <p:nvPr/>
          </p:nvSpPr>
          <p:spPr bwMode="auto">
            <a:xfrm flipV="1">
              <a:off x="864" y="1584"/>
              <a:ext cx="0" cy="206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481" name="Line 11">
              <a:extLst>
                <a:ext uri="{FF2B5EF4-FFF2-40B4-BE49-F238E27FC236}">
                  <a16:creationId xmlns:a16="http://schemas.microsoft.com/office/drawing/2014/main" id="{B8E82DA6-C28F-6853-FFD1-7087841A4703}"/>
                </a:ext>
              </a:extLst>
            </p:cNvPr>
            <p:cNvSpPr>
              <a:spLocks noChangeShapeType="1"/>
            </p:cNvSpPr>
            <p:nvPr/>
          </p:nvSpPr>
          <p:spPr bwMode="auto">
            <a:xfrm>
              <a:off x="864" y="3648"/>
              <a:ext cx="278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482" name="Text Box 12">
              <a:extLst>
                <a:ext uri="{FF2B5EF4-FFF2-40B4-BE49-F238E27FC236}">
                  <a16:creationId xmlns:a16="http://schemas.microsoft.com/office/drawing/2014/main" id="{00F9EFF8-E594-5C8C-94EB-8750EBECB35A}"/>
                </a:ext>
              </a:extLst>
            </p:cNvPr>
            <p:cNvSpPr txBox="1">
              <a:spLocks noChangeArrowheads="1"/>
            </p:cNvSpPr>
            <p:nvPr/>
          </p:nvSpPr>
          <p:spPr bwMode="auto">
            <a:xfrm>
              <a:off x="3600" y="3465"/>
              <a:ext cx="27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0"/>
                </a:spcBef>
                <a:buClrTx/>
                <a:buFontTx/>
                <a:buNone/>
              </a:pPr>
              <a:r>
                <a:rPr lang="en-US" altLang="en-US" sz="2400">
                  <a:solidFill>
                    <a:srgbClr val="C00000"/>
                  </a:solidFill>
                  <a:latin typeface="Arial" panose="020B0604020202020204" pitchFamily="34" charset="0"/>
                </a:rPr>
                <a:t>X</a:t>
              </a:r>
            </a:p>
          </p:txBody>
        </p:sp>
        <p:sp>
          <p:nvSpPr>
            <p:cNvPr id="62483" name="Text Box 13">
              <a:extLst>
                <a:ext uri="{FF2B5EF4-FFF2-40B4-BE49-F238E27FC236}">
                  <a16:creationId xmlns:a16="http://schemas.microsoft.com/office/drawing/2014/main" id="{39D0AE7B-6AE7-5D31-CFEE-73443DB0B779}"/>
                </a:ext>
              </a:extLst>
            </p:cNvPr>
            <p:cNvSpPr txBox="1">
              <a:spLocks noChangeArrowheads="1"/>
            </p:cNvSpPr>
            <p:nvPr/>
          </p:nvSpPr>
          <p:spPr bwMode="auto">
            <a:xfrm>
              <a:off x="714" y="1304"/>
              <a:ext cx="27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0"/>
                </a:spcBef>
                <a:buClrTx/>
                <a:buFontTx/>
                <a:buNone/>
              </a:pPr>
              <a:r>
                <a:rPr lang="en-US" altLang="en-US" sz="2400">
                  <a:solidFill>
                    <a:srgbClr val="C00000"/>
                  </a:solidFill>
                  <a:latin typeface="Arial" panose="020B0604020202020204" pitchFamily="34" charset="0"/>
                </a:rPr>
                <a:t>Y</a:t>
              </a:r>
            </a:p>
          </p:txBody>
        </p:sp>
      </p:grpSp>
      <p:sp>
        <p:nvSpPr>
          <p:cNvPr id="62473" name="Rectangle 14">
            <a:extLst>
              <a:ext uri="{FF2B5EF4-FFF2-40B4-BE49-F238E27FC236}">
                <a16:creationId xmlns:a16="http://schemas.microsoft.com/office/drawing/2014/main" id="{7B63FCEE-F87F-846F-D927-B7DFAA32868E}"/>
              </a:ext>
            </a:extLst>
          </p:cNvPr>
          <p:cNvSpPr>
            <a:spLocks noChangeArrowheads="1"/>
          </p:cNvSpPr>
          <p:nvPr/>
        </p:nvSpPr>
        <p:spPr bwMode="auto">
          <a:xfrm>
            <a:off x="381000" y="1600200"/>
            <a:ext cx="8534400" cy="990600"/>
          </a:xfrm>
          <a:prstGeom prst="rect">
            <a:avLst/>
          </a:prstGeom>
          <a:solidFill>
            <a:schemeClr val="tx2"/>
          </a:solidFill>
          <a:ln w="28575">
            <a:solidFill>
              <a:schemeClr val="tx1"/>
            </a:solidFill>
            <a:miter lim="800000"/>
            <a:headEnd/>
            <a:tailEnd/>
          </a:ln>
          <a:effectLst>
            <a:outerShdw dist="53882" dir="2700000" algn="ctr" rotWithShape="0">
              <a:schemeClr val="bg2"/>
            </a:outerShdw>
          </a:effectLst>
        </p:spPr>
        <p:txBody>
          <a:bodyPr lIns="90488" tIns="44450" rIns="90488" bIns="44450" anchor="ctr" anchorCtr="1"/>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05000"/>
              </a:lnSpc>
              <a:spcBef>
                <a:spcPct val="50000"/>
              </a:spcBef>
              <a:buClr>
                <a:schemeClr val="accent1"/>
              </a:buClr>
              <a:buFont typeface="Times" panose="02020603050405020304" pitchFamily="18" charset="0"/>
              <a:buNone/>
            </a:pPr>
            <a:r>
              <a:rPr lang="en-US" altLang="en-US" sz="2800">
                <a:solidFill>
                  <a:srgbClr val="FFFFFF"/>
                </a:solidFill>
              </a:rPr>
              <a:t>A mixed cost contains both variable and fixed elements.  Consider the example of utility cost.  </a:t>
            </a:r>
          </a:p>
        </p:txBody>
      </p:sp>
      <p:sp>
        <p:nvSpPr>
          <p:cNvPr id="35850" name="Rectangle 15">
            <a:extLst>
              <a:ext uri="{FF2B5EF4-FFF2-40B4-BE49-F238E27FC236}">
                <a16:creationId xmlns:a16="http://schemas.microsoft.com/office/drawing/2014/main" id="{865DB802-723A-3A4B-250C-07F4620ECBFC}"/>
              </a:ext>
            </a:extLst>
          </p:cNvPr>
          <p:cNvSpPr>
            <a:spLocks noGrp="1" noChangeArrowheads="1"/>
          </p:cNvSpPr>
          <p:nvPr>
            <p:ph type="title"/>
          </p:nvPr>
        </p:nvSpPr>
        <p:spPr/>
        <p:txBody>
          <a:bodyPr>
            <a:normAutofit fontScale="90000"/>
          </a:bodyPr>
          <a:lstStyle/>
          <a:p>
            <a:pPr eaLnBrk="1" hangingPunct="1">
              <a:defRPr/>
            </a:pPr>
            <a:r>
              <a:rPr lang="en-US" dirty="0">
                <a:cs typeface="Arial" charset="0"/>
              </a:rPr>
              <a:t>Mixed Costs</a:t>
            </a:r>
            <a:br>
              <a:rPr lang="en-US" dirty="0">
                <a:cs typeface="Arial" charset="0"/>
              </a:rPr>
            </a:br>
            <a:r>
              <a:rPr lang="en-US" dirty="0">
                <a:cs typeface="Arial" charset="0"/>
              </a:rPr>
              <a:t>(also called semivariable costs) </a:t>
            </a:r>
          </a:p>
        </p:txBody>
      </p:sp>
      <p:cxnSp>
        <p:nvCxnSpPr>
          <p:cNvPr id="354320" name="AutoShape 16">
            <a:extLst>
              <a:ext uri="{FF2B5EF4-FFF2-40B4-BE49-F238E27FC236}">
                <a16:creationId xmlns:a16="http://schemas.microsoft.com/office/drawing/2014/main" id="{BAEB948A-EDB8-DCC2-8ADA-E320805CE1E6}"/>
              </a:ext>
            </a:extLst>
          </p:cNvPr>
          <p:cNvCxnSpPr>
            <a:cxnSpLocks noChangeShapeType="1"/>
            <a:stCxn id="354306" idx="1"/>
          </p:cNvCxnSpPr>
          <p:nvPr/>
        </p:nvCxnSpPr>
        <p:spPr bwMode="auto">
          <a:xfrm rot="10800000">
            <a:off x="4552950" y="5302250"/>
            <a:ext cx="1622425" cy="585788"/>
          </a:xfrm>
          <a:prstGeom prst="bentConnector3">
            <a:avLst>
              <a:gd name="adj1" fmla="val 50000"/>
            </a:avLst>
          </a:prstGeom>
          <a:noFill/>
          <a:ln w="28575">
            <a:solidFill>
              <a:srgbClr val="3333FF"/>
            </a:solidFill>
            <a:miter lim="800000"/>
            <a:headEnd type="none" w="med" len="med"/>
            <a:tailEnd type="arrow" w="med" len="med"/>
          </a:ln>
          <a:effectLst>
            <a:outerShdw blurRad="50800" dist="38100" dir="2700000" algn="tl" rotWithShape="0">
              <a:prstClr val="black">
                <a:alpha val="40000"/>
              </a:prstClr>
            </a:outerShdw>
          </a:effectLst>
        </p:spPr>
      </p:cxnSp>
      <p:cxnSp>
        <p:nvCxnSpPr>
          <p:cNvPr id="354322" name="AutoShape 18">
            <a:extLst>
              <a:ext uri="{FF2B5EF4-FFF2-40B4-BE49-F238E27FC236}">
                <a16:creationId xmlns:a16="http://schemas.microsoft.com/office/drawing/2014/main" id="{6D352960-8B77-B91F-AADA-5E59D1928DF1}"/>
              </a:ext>
            </a:extLst>
          </p:cNvPr>
          <p:cNvCxnSpPr>
            <a:cxnSpLocks noChangeShapeType="1"/>
            <a:stCxn id="354307" idx="1"/>
          </p:cNvCxnSpPr>
          <p:nvPr/>
        </p:nvCxnSpPr>
        <p:spPr bwMode="auto">
          <a:xfrm rot="10800000">
            <a:off x="4575175" y="4259263"/>
            <a:ext cx="1676400" cy="669925"/>
          </a:xfrm>
          <a:prstGeom prst="bentConnector3">
            <a:avLst>
              <a:gd name="adj1" fmla="val 50000"/>
            </a:avLst>
          </a:prstGeom>
          <a:noFill/>
          <a:ln w="28575">
            <a:solidFill>
              <a:srgbClr val="990000"/>
            </a:solidFill>
            <a:miter lim="800000"/>
            <a:headEnd type="none" w="med" len="med"/>
            <a:tailEnd type="arrow" w="med" len="med"/>
          </a:ln>
          <a:effectLst>
            <a:outerShdw blurRad="50800" dist="38100" dir="2700000" algn="tl" rotWithShape="0">
              <a:prstClr val="black">
                <a:alpha val="40000"/>
              </a:prstClr>
            </a:outerShdw>
          </a:effectLst>
        </p:spPr>
      </p:cxnSp>
      <p:sp>
        <p:nvSpPr>
          <p:cNvPr id="62477" name="Rectangle 19">
            <a:extLst>
              <a:ext uri="{FF2B5EF4-FFF2-40B4-BE49-F238E27FC236}">
                <a16:creationId xmlns:a16="http://schemas.microsoft.com/office/drawing/2014/main" id="{44C7454E-AE4A-E31E-9AA8-5EFBB9A24BC3}"/>
              </a:ext>
            </a:extLst>
          </p:cNvPr>
          <p:cNvSpPr>
            <a:spLocks noChangeArrowheads="1"/>
          </p:cNvSpPr>
          <p:nvPr/>
        </p:nvSpPr>
        <p:spPr bwMode="auto">
          <a:xfrm rot="-1620000">
            <a:off x="1225550" y="3541713"/>
            <a:ext cx="3959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50000"/>
              </a:spcBef>
              <a:buClrTx/>
              <a:buFontTx/>
              <a:buNone/>
            </a:pPr>
            <a:r>
              <a:rPr lang="en-US" altLang="en-US" sz="2400">
                <a:solidFill>
                  <a:srgbClr val="FF0000"/>
                </a:solidFill>
                <a:latin typeface="Arial" panose="020B0604020202020204" pitchFamily="34" charset="0"/>
              </a:rPr>
              <a:t>Total mixed cost  </a:t>
            </a:r>
          </a:p>
        </p:txBody>
      </p:sp>
      <p:sp>
        <p:nvSpPr>
          <p:cNvPr id="20" name="Right Brace 19">
            <a:extLst>
              <a:ext uri="{FF2B5EF4-FFF2-40B4-BE49-F238E27FC236}">
                <a16:creationId xmlns:a16="http://schemas.microsoft.com/office/drawing/2014/main" id="{B6BE45D1-C9D9-93FD-7B4A-89AF59475170}"/>
              </a:ext>
            </a:extLst>
          </p:cNvPr>
          <p:cNvSpPr/>
          <p:nvPr/>
        </p:nvSpPr>
        <p:spPr>
          <a:xfrm>
            <a:off x="4117975" y="3617913"/>
            <a:ext cx="381000" cy="1295400"/>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dirty="0">
              <a:solidFill>
                <a:srgbClr val="FF0000"/>
              </a:solidFill>
            </a:endParaRPr>
          </a:p>
        </p:txBody>
      </p:sp>
      <p:sp>
        <p:nvSpPr>
          <p:cNvPr id="21" name="Right Brace 20">
            <a:extLst>
              <a:ext uri="{FF2B5EF4-FFF2-40B4-BE49-F238E27FC236}">
                <a16:creationId xmlns:a16="http://schemas.microsoft.com/office/drawing/2014/main" id="{DBCBC70B-32E9-23A1-D826-978F386CCD53}"/>
              </a:ext>
            </a:extLst>
          </p:cNvPr>
          <p:cNvSpPr/>
          <p:nvPr/>
        </p:nvSpPr>
        <p:spPr>
          <a:xfrm>
            <a:off x="4194175" y="5065713"/>
            <a:ext cx="228600" cy="457200"/>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dirty="0"/>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54307"/>
                                        </p:tgtEl>
                                        <p:attrNameLst>
                                          <p:attrName>style.visibility</p:attrName>
                                        </p:attrNameLst>
                                      </p:cBhvr>
                                      <p:to>
                                        <p:strVal val="visible"/>
                                      </p:to>
                                    </p:set>
                                    <p:anim calcmode="lin" valueType="num">
                                      <p:cBhvr additive="base">
                                        <p:cTn id="7" dur="500" fill="hold"/>
                                        <p:tgtEl>
                                          <p:spTgt spid="354307"/>
                                        </p:tgtEl>
                                        <p:attrNameLst>
                                          <p:attrName>ppt_x</p:attrName>
                                        </p:attrNameLst>
                                      </p:cBhvr>
                                      <p:tavLst>
                                        <p:tav tm="0">
                                          <p:val>
                                            <p:strVal val="1+#ppt_w/2"/>
                                          </p:val>
                                        </p:tav>
                                        <p:tav tm="100000">
                                          <p:val>
                                            <p:strVal val="#ppt_x"/>
                                          </p:val>
                                        </p:tav>
                                      </p:tavLst>
                                    </p:anim>
                                    <p:anim calcmode="lin" valueType="num">
                                      <p:cBhvr additive="base">
                                        <p:cTn id="8" dur="500" fill="hold"/>
                                        <p:tgtEl>
                                          <p:spTgt spid="35430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9" fill="hold" nodeType="afterEffect">
                                  <p:stCondLst>
                                    <p:cond delay="0"/>
                                  </p:stCondLst>
                                  <p:childTnLst>
                                    <p:set>
                                      <p:cBhvr>
                                        <p:cTn id="11" dur="1" fill="hold">
                                          <p:stCondLst>
                                            <p:cond delay="0"/>
                                          </p:stCondLst>
                                        </p:cTn>
                                        <p:tgtEl>
                                          <p:spTgt spid="354322"/>
                                        </p:tgtEl>
                                        <p:attrNameLst>
                                          <p:attrName>style.visibility</p:attrName>
                                        </p:attrNameLst>
                                      </p:cBhvr>
                                      <p:to>
                                        <p:strVal val="visible"/>
                                      </p:to>
                                    </p:set>
                                    <p:animEffect transition="in" filter="strips(upLeft)">
                                      <p:cBhvr>
                                        <p:cTn id="12" dur="500"/>
                                        <p:tgtEl>
                                          <p:spTgt spid="35432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354306"/>
                                        </p:tgtEl>
                                        <p:attrNameLst>
                                          <p:attrName>style.visibility</p:attrName>
                                        </p:attrNameLst>
                                      </p:cBhvr>
                                      <p:to>
                                        <p:strVal val="visible"/>
                                      </p:to>
                                    </p:set>
                                    <p:anim calcmode="lin" valueType="num">
                                      <p:cBhvr additive="base">
                                        <p:cTn id="16" dur="500" fill="hold"/>
                                        <p:tgtEl>
                                          <p:spTgt spid="354306"/>
                                        </p:tgtEl>
                                        <p:attrNameLst>
                                          <p:attrName>ppt_x</p:attrName>
                                        </p:attrNameLst>
                                      </p:cBhvr>
                                      <p:tavLst>
                                        <p:tav tm="0">
                                          <p:val>
                                            <p:strVal val="1+#ppt_w/2"/>
                                          </p:val>
                                        </p:tav>
                                        <p:tav tm="100000">
                                          <p:val>
                                            <p:strVal val="#ppt_x"/>
                                          </p:val>
                                        </p:tav>
                                      </p:tavLst>
                                    </p:anim>
                                    <p:anim calcmode="lin" valueType="num">
                                      <p:cBhvr additive="base">
                                        <p:cTn id="17" dur="500" fill="hold"/>
                                        <p:tgtEl>
                                          <p:spTgt spid="354306"/>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18" presetClass="entr" presetSubtype="9" fill="hold" nodeType="afterEffect">
                                  <p:stCondLst>
                                    <p:cond delay="0"/>
                                  </p:stCondLst>
                                  <p:childTnLst>
                                    <p:set>
                                      <p:cBhvr>
                                        <p:cTn id="20" dur="1" fill="hold">
                                          <p:stCondLst>
                                            <p:cond delay="0"/>
                                          </p:stCondLst>
                                        </p:cTn>
                                        <p:tgtEl>
                                          <p:spTgt spid="354320"/>
                                        </p:tgtEl>
                                        <p:attrNameLst>
                                          <p:attrName>style.visibility</p:attrName>
                                        </p:attrNameLst>
                                      </p:cBhvr>
                                      <p:to>
                                        <p:strVal val="visible"/>
                                      </p:to>
                                    </p:set>
                                    <p:animEffect transition="in" filter="strips(upLeft)">
                                      <p:cBhvr>
                                        <p:cTn id="21" dur="500"/>
                                        <p:tgtEl>
                                          <p:spTgt spid="354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6" grpId="0" autoUpdateAnimBg="0"/>
      <p:bldP spid="35430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4">
            <a:extLst>
              <a:ext uri="{FF2B5EF4-FFF2-40B4-BE49-F238E27FC236}">
                <a16:creationId xmlns:a16="http://schemas.microsoft.com/office/drawing/2014/main" id="{FCF5D134-F198-1FBD-151B-5C42D83EF90D}"/>
              </a:ext>
            </a:extLst>
          </p:cNvPr>
          <p:cNvSpPr>
            <a:spLocks noGrp="1"/>
          </p:cNvSpPr>
          <p:nvPr>
            <p:ph type="title"/>
          </p:nvPr>
        </p:nvSpPr>
        <p:spPr/>
        <p:txBody>
          <a:bodyPr/>
          <a:lstStyle/>
          <a:p>
            <a:pPr eaLnBrk="1" hangingPunct="1"/>
            <a:r>
              <a:rPr lang="en-US" altLang="en-US">
                <a:cs typeface="Arial" panose="020B0604020202020204" pitchFamily="34" charset="0"/>
              </a:rPr>
              <a:t>Mixed Costs </a:t>
            </a:r>
          </a:p>
        </p:txBody>
      </p:sp>
      <p:sp>
        <p:nvSpPr>
          <p:cNvPr id="64515" name="Rectangle 2">
            <a:extLst>
              <a:ext uri="{FF2B5EF4-FFF2-40B4-BE49-F238E27FC236}">
                <a16:creationId xmlns:a16="http://schemas.microsoft.com/office/drawing/2014/main" id="{63B16BB6-8E8A-18AB-2ADF-94F44FB67D12}"/>
              </a:ext>
            </a:extLst>
          </p:cNvPr>
          <p:cNvSpPr>
            <a:spLocks noChangeArrowheads="1"/>
          </p:cNvSpPr>
          <p:nvPr/>
        </p:nvSpPr>
        <p:spPr bwMode="auto">
          <a:xfrm>
            <a:off x="6019800" y="5446713"/>
            <a:ext cx="193992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lnSpc>
                <a:spcPct val="130000"/>
              </a:lnSpc>
              <a:spcBef>
                <a:spcPct val="50000"/>
              </a:spcBef>
              <a:buClrTx/>
              <a:buFontTx/>
              <a:buNone/>
            </a:pPr>
            <a:r>
              <a:rPr lang="en-US" altLang="en-US" sz="2000">
                <a:solidFill>
                  <a:srgbClr val="3333FF"/>
                </a:solidFill>
                <a:latin typeface="Arial" panose="020B0604020202020204" pitchFamily="34" charset="0"/>
              </a:rPr>
              <a:t>Fixed Monthly</a:t>
            </a:r>
            <a:br>
              <a:rPr lang="en-US" altLang="en-US" sz="2000">
                <a:solidFill>
                  <a:srgbClr val="3333FF"/>
                </a:solidFill>
                <a:latin typeface="Arial" panose="020B0604020202020204" pitchFamily="34" charset="0"/>
              </a:rPr>
            </a:br>
            <a:r>
              <a:rPr lang="en-US" altLang="en-US" sz="2000">
                <a:solidFill>
                  <a:srgbClr val="3333FF"/>
                </a:solidFill>
                <a:latin typeface="Arial" panose="020B0604020202020204" pitchFamily="34" charset="0"/>
              </a:rPr>
              <a:t>Utility Charge</a:t>
            </a:r>
          </a:p>
        </p:txBody>
      </p:sp>
      <p:sp>
        <p:nvSpPr>
          <p:cNvPr id="64516" name="Rectangle 3">
            <a:extLst>
              <a:ext uri="{FF2B5EF4-FFF2-40B4-BE49-F238E27FC236}">
                <a16:creationId xmlns:a16="http://schemas.microsoft.com/office/drawing/2014/main" id="{81A89BA0-9DF7-FB17-F37D-1430AC7D8313}"/>
              </a:ext>
            </a:extLst>
          </p:cNvPr>
          <p:cNvSpPr>
            <a:spLocks noChangeArrowheads="1"/>
          </p:cNvSpPr>
          <p:nvPr/>
        </p:nvSpPr>
        <p:spPr bwMode="auto">
          <a:xfrm>
            <a:off x="6096000" y="4487863"/>
            <a:ext cx="190182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lnSpc>
                <a:spcPct val="130000"/>
              </a:lnSpc>
              <a:spcBef>
                <a:spcPct val="50000"/>
              </a:spcBef>
              <a:buClrTx/>
              <a:buFontTx/>
              <a:buNone/>
            </a:pPr>
            <a:r>
              <a:rPr lang="en-US" altLang="en-US" sz="2000">
                <a:solidFill>
                  <a:srgbClr val="990000"/>
                </a:solidFill>
                <a:latin typeface="Arial" panose="020B0604020202020204" pitchFamily="34" charset="0"/>
              </a:rPr>
              <a:t>Variable </a:t>
            </a:r>
            <a:br>
              <a:rPr lang="en-US" altLang="en-US" sz="2000">
                <a:solidFill>
                  <a:srgbClr val="990000"/>
                </a:solidFill>
                <a:latin typeface="Arial" panose="020B0604020202020204" pitchFamily="34" charset="0"/>
              </a:rPr>
            </a:br>
            <a:r>
              <a:rPr lang="en-US" altLang="en-US" sz="2000">
                <a:solidFill>
                  <a:srgbClr val="990000"/>
                </a:solidFill>
                <a:latin typeface="Arial" panose="020B0604020202020204" pitchFamily="34" charset="0"/>
              </a:rPr>
              <a:t>Cost per KW</a:t>
            </a:r>
          </a:p>
        </p:txBody>
      </p:sp>
      <p:sp>
        <p:nvSpPr>
          <p:cNvPr id="64517" name="Line 4">
            <a:extLst>
              <a:ext uri="{FF2B5EF4-FFF2-40B4-BE49-F238E27FC236}">
                <a16:creationId xmlns:a16="http://schemas.microsoft.com/office/drawing/2014/main" id="{BB102D9C-FEEA-E65D-5572-ADBD7D2A69C4}"/>
              </a:ext>
            </a:extLst>
          </p:cNvPr>
          <p:cNvSpPr>
            <a:spLocks noChangeShapeType="1"/>
          </p:cNvSpPr>
          <p:nvPr/>
        </p:nvSpPr>
        <p:spPr bwMode="auto">
          <a:xfrm flipV="1">
            <a:off x="1023938" y="3357563"/>
            <a:ext cx="3476625" cy="1628775"/>
          </a:xfrm>
          <a:prstGeom prst="line">
            <a:avLst/>
          </a:prstGeom>
          <a:noFill/>
          <a:ln w="38100">
            <a:solidFill>
              <a:srgbClr val="FF0000"/>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4518" name="Line 5">
            <a:extLst>
              <a:ext uri="{FF2B5EF4-FFF2-40B4-BE49-F238E27FC236}">
                <a16:creationId xmlns:a16="http://schemas.microsoft.com/office/drawing/2014/main" id="{517510F5-3D40-5A99-4B68-0D287EAF62C0}"/>
              </a:ext>
            </a:extLst>
          </p:cNvPr>
          <p:cNvSpPr>
            <a:spLocks noChangeShapeType="1"/>
          </p:cNvSpPr>
          <p:nvPr/>
        </p:nvSpPr>
        <p:spPr bwMode="auto">
          <a:xfrm>
            <a:off x="1035050" y="4976813"/>
            <a:ext cx="3925888" cy="0"/>
          </a:xfrm>
          <a:prstGeom prst="line">
            <a:avLst/>
          </a:prstGeom>
          <a:noFill/>
          <a:ln w="50800">
            <a:solidFill>
              <a:srgbClr val="FF0000"/>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4519" name="Rectangle 6">
            <a:extLst>
              <a:ext uri="{FF2B5EF4-FFF2-40B4-BE49-F238E27FC236}">
                <a16:creationId xmlns:a16="http://schemas.microsoft.com/office/drawing/2014/main" id="{03008DDE-90D2-C7F0-9C2E-FBFC1730743C}"/>
              </a:ext>
            </a:extLst>
          </p:cNvPr>
          <p:cNvSpPr>
            <a:spLocks noChangeArrowheads="1"/>
          </p:cNvSpPr>
          <p:nvPr/>
        </p:nvSpPr>
        <p:spPr bwMode="auto">
          <a:xfrm>
            <a:off x="914400" y="5694363"/>
            <a:ext cx="40767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50000"/>
              </a:spcBef>
              <a:buClrTx/>
              <a:buFontTx/>
              <a:buNone/>
            </a:pPr>
            <a:r>
              <a:rPr lang="en-US" altLang="en-US" sz="2400">
                <a:solidFill>
                  <a:schemeClr val="tx2"/>
                </a:solidFill>
                <a:latin typeface="Arial" panose="020B0604020202020204" pitchFamily="34" charset="0"/>
              </a:rPr>
              <a:t>Activity (Kilowatt Hours) </a:t>
            </a:r>
          </a:p>
        </p:txBody>
      </p:sp>
      <p:sp>
        <p:nvSpPr>
          <p:cNvPr id="64520" name="Rectangle 7">
            <a:extLst>
              <a:ext uri="{FF2B5EF4-FFF2-40B4-BE49-F238E27FC236}">
                <a16:creationId xmlns:a16="http://schemas.microsoft.com/office/drawing/2014/main" id="{491B750E-D26A-ACD0-8CB6-451EF0E09B10}"/>
              </a:ext>
            </a:extLst>
          </p:cNvPr>
          <p:cNvSpPr>
            <a:spLocks noChangeArrowheads="1"/>
          </p:cNvSpPr>
          <p:nvPr/>
        </p:nvSpPr>
        <p:spPr bwMode="auto">
          <a:xfrm rot="-5400000">
            <a:off x="-579437" y="4184650"/>
            <a:ext cx="26797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50000"/>
              </a:spcBef>
              <a:buClrTx/>
              <a:buFontTx/>
              <a:buNone/>
            </a:pPr>
            <a:r>
              <a:rPr lang="en-US" altLang="en-US" sz="2400">
                <a:solidFill>
                  <a:schemeClr val="tx2"/>
                </a:solidFill>
                <a:latin typeface="Arial" panose="020B0604020202020204" pitchFamily="34" charset="0"/>
              </a:rPr>
              <a:t>Total Utility Cost</a:t>
            </a:r>
          </a:p>
        </p:txBody>
      </p:sp>
      <p:grpSp>
        <p:nvGrpSpPr>
          <p:cNvPr id="64521" name="Group 9">
            <a:extLst>
              <a:ext uri="{FF2B5EF4-FFF2-40B4-BE49-F238E27FC236}">
                <a16:creationId xmlns:a16="http://schemas.microsoft.com/office/drawing/2014/main" id="{12A16AB5-7F5F-DCC7-6E39-EC41EDD8E29E}"/>
              </a:ext>
            </a:extLst>
          </p:cNvPr>
          <p:cNvGrpSpPr>
            <a:grpSpLocks/>
          </p:cNvGrpSpPr>
          <p:nvPr/>
        </p:nvGrpSpPr>
        <p:grpSpPr bwMode="auto">
          <a:xfrm>
            <a:off x="803275" y="2720975"/>
            <a:ext cx="4433888" cy="3141663"/>
            <a:chOff x="714" y="1304"/>
            <a:chExt cx="3163" cy="2530"/>
          </a:xfrm>
        </p:grpSpPr>
        <p:sp>
          <p:nvSpPr>
            <p:cNvPr id="64530" name="Line 10">
              <a:extLst>
                <a:ext uri="{FF2B5EF4-FFF2-40B4-BE49-F238E27FC236}">
                  <a16:creationId xmlns:a16="http://schemas.microsoft.com/office/drawing/2014/main" id="{4A070550-9D4A-3AD5-A8DA-D1ADFACA1E2B}"/>
                </a:ext>
              </a:extLst>
            </p:cNvPr>
            <p:cNvSpPr>
              <a:spLocks noChangeShapeType="1"/>
            </p:cNvSpPr>
            <p:nvPr/>
          </p:nvSpPr>
          <p:spPr bwMode="auto">
            <a:xfrm flipV="1">
              <a:off x="864" y="1584"/>
              <a:ext cx="0" cy="206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531" name="Line 11">
              <a:extLst>
                <a:ext uri="{FF2B5EF4-FFF2-40B4-BE49-F238E27FC236}">
                  <a16:creationId xmlns:a16="http://schemas.microsoft.com/office/drawing/2014/main" id="{7E6C3D68-B169-CC73-E51E-C5DB5E63FB3F}"/>
                </a:ext>
              </a:extLst>
            </p:cNvPr>
            <p:cNvSpPr>
              <a:spLocks noChangeShapeType="1"/>
            </p:cNvSpPr>
            <p:nvPr/>
          </p:nvSpPr>
          <p:spPr bwMode="auto">
            <a:xfrm>
              <a:off x="864" y="3648"/>
              <a:ext cx="278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532" name="Text Box 12">
              <a:extLst>
                <a:ext uri="{FF2B5EF4-FFF2-40B4-BE49-F238E27FC236}">
                  <a16:creationId xmlns:a16="http://schemas.microsoft.com/office/drawing/2014/main" id="{94DD9EE6-4963-EBA1-4DD5-8B1B5F638CC8}"/>
                </a:ext>
              </a:extLst>
            </p:cNvPr>
            <p:cNvSpPr txBox="1">
              <a:spLocks noChangeArrowheads="1"/>
            </p:cNvSpPr>
            <p:nvPr/>
          </p:nvSpPr>
          <p:spPr bwMode="auto">
            <a:xfrm>
              <a:off x="3601" y="3466"/>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0"/>
                </a:spcBef>
                <a:buClrTx/>
                <a:buFontTx/>
                <a:buNone/>
              </a:pPr>
              <a:r>
                <a:rPr lang="en-US" altLang="en-US" sz="2400" b="1">
                  <a:solidFill>
                    <a:srgbClr val="C00000"/>
                  </a:solidFill>
                  <a:latin typeface="Arial" panose="020B0604020202020204" pitchFamily="34" charset="0"/>
                </a:rPr>
                <a:t>X</a:t>
              </a:r>
            </a:p>
          </p:txBody>
        </p:sp>
        <p:sp>
          <p:nvSpPr>
            <p:cNvPr id="64533" name="Text Box 13">
              <a:extLst>
                <a:ext uri="{FF2B5EF4-FFF2-40B4-BE49-F238E27FC236}">
                  <a16:creationId xmlns:a16="http://schemas.microsoft.com/office/drawing/2014/main" id="{3E6C8CB9-F26D-9F71-7405-BA9428478E9F}"/>
                </a:ext>
              </a:extLst>
            </p:cNvPr>
            <p:cNvSpPr txBox="1">
              <a:spLocks noChangeArrowheads="1"/>
            </p:cNvSpPr>
            <p:nvPr/>
          </p:nvSpPr>
          <p:spPr bwMode="auto">
            <a:xfrm>
              <a:off x="714" y="1304"/>
              <a:ext cx="27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0"/>
                </a:spcBef>
                <a:buClrTx/>
                <a:buFontTx/>
                <a:buNone/>
              </a:pPr>
              <a:r>
                <a:rPr lang="en-US" altLang="en-US" sz="2400">
                  <a:solidFill>
                    <a:srgbClr val="C00000"/>
                  </a:solidFill>
                  <a:latin typeface="Arial" panose="020B0604020202020204" pitchFamily="34" charset="0"/>
                </a:rPr>
                <a:t>Y</a:t>
              </a:r>
            </a:p>
          </p:txBody>
        </p:sp>
      </p:grpSp>
      <p:cxnSp>
        <p:nvCxnSpPr>
          <p:cNvPr id="31" name="AutoShape 16">
            <a:extLst>
              <a:ext uri="{FF2B5EF4-FFF2-40B4-BE49-F238E27FC236}">
                <a16:creationId xmlns:a16="http://schemas.microsoft.com/office/drawing/2014/main" id="{519652EC-FE41-F334-9075-84EF9BCF78F9}"/>
              </a:ext>
            </a:extLst>
          </p:cNvPr>
          <p:cNvCxnSpPr>
            <a:cxnSpLocks noChangeShapeType="1"/>
            <a:stCxn id="64515" idx="1"/>
          </p:cNvCxnSpPr>
          <p:nvPr/>
        </p:nvCxnSpPr>
        <p:spPr bwMode="auto">
          <a:xfrm rot="10800000">
            <a:off x="4397375" y="5302250"/>
            <a:ext cx="1622425" cy="585788"/>
          </a:xfrm>
          <a:prstGeom prst="bentConnector3">
            <a:avLst>
              <a:gd name="adj1" fmla="val 50000"/>
            </a:avLst>
          </a:prstGeom>
          <a:noFill/>
          <a:ln w="28575">
            <a:solidFill>
              <a:srgbClr val="3333FF"/>
            </a:solidFill>
            <a:miter lim="800000"/>
            <a:headEnd type="none" w="med" len="med"/>
            <a:tailEnd type="arrow" w="med" len="med"/>
          </a:ln>
          <a:effectLst>
            <a:outerShdw blurRad="50800" dist="38100" dir="2700000" algn="tl" rotWithShape="0">
              <a:prstClr val="black">
                <a:alpha val="40000"/>
              </a:prstClr>
            </a:outerShdw>
          </a:effectLst>
        </p:spPr>
      </p:cxnSp>
      <p:cxnSp>
        <p:nvCxnSpPr>
          <p:cNvPr id="32" name="AutoShape 18">
            <a:extLst>
              <a:ext uri="{FF2B5EF4-FFF2-40B4-BE49-F238E27FC236}">
                <a16:creationId xmlns:a16="http://schemas.microsoft.com/office/drawing/2014/main" id="{BD23FAC4-D7AB-8B67-5108-6813405B80C6}"/>
              </a:ext>
            </a:extLst>
          </p:cNvPr>
          <p:cNvCxnSpPr>
            <a:cxnSpLocks noChangeShapeType="1"/>
            <a:stCxn id="64516" idx="1"/>
          </p:cNvCxnSpPr>
          <p:nvPr/>
        </p:nvCxnSpPr>
        <p:spPr bwMode="auto">
          <a:xfrm rot="10800000">
            <a:off x="4419600" y="4259263"/>
            <a:ext cx="1676400" cy="669925"/>
          </a:xfrm>
          <a:prstGeom prst="bentConnector3">
            <a:avLst>
              <a:gd name="adj1" fmla="val 50000"/>
            </a:avLst>
          </a:prstGeom>
          <a:noFill/>
          <a:ln w="28575">
            <a:solidFill>
              <a:srgbClr val="990000"/>
            </a:solidFill>
            <a:miter lim="800000"/>
            <a:headEnd type="none" w="med" len="med"/>
            <a:tailEnd type="arrow" w="med" len="med"/>
          </a:ln>
          <a:effectLst>
            <a:outerShdw blurRad="50800" dist="38100" dir="2700000" algn="tl" rotWithShape="0">
              <a:prstClr val="black">
                <a:alpha val="40000"/>
              </a:prstClr>
            </a:outerShdw>
          </a:effectLst>
        </p:spPr>
      </p:cxnSp>
      <p:sp>
        <p:nvSpPr>
          <p:cNvPr id="64524" name="Rectangle 19">
            <a:extLst>
              <a:ext uri="{FF2B5EF4-FFF2-40B4-BE49-F238E27FC236}">
                <a16:creationId xmlns:a16="http://schemas.microsoft.com/office/drawing/2014/main" id="{348337B5-9EF8-0BB9-5D37-EC47D5010D2B}"/>
              </a:ext>
            </a:extLst>
          </p:cNvPr>
          <p:cNvSpPr>
            <a:spLocks noChangeArrowheads="1"/>
          </p:cNvSpPr>
          <p:nvPr/>
        </p:nvSpPr>
        <p:spPr bwMode="auto">
          <a:xfrm rot="-1620000">
            <a:off x="1069975" y="3541713"/>
            <a:ext cx="3959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50000"/>
              </a:spcBef>
              <a:buClrTx/>
              <a:buFontTx/>
              <a:buNone/>
            </a:pPr>
            <a:r>
              <a:rPr lang="en-US" altLang="en-US" sz="2400">
                <a:solidFill>
                  <a:srgbClr val="FF0000"/>
                </a:solidFill>
                <a:latin typeface="Arial" panose="020B0604020202020204" pitchFamily="34" charset="0"/>
              </a:rPr>
              <a:t>Total mixed cost  </a:t>
            </a:r>
          </a:p>
        </p:txBody>
      </p:sp>
      <p:sp>
        <p:nvSpPr>
          <p:cNvPr id="34" name="Right Brace 33">
            <a:extLst>
              <a:ext uri="{FF2B5EF4-FFF2-40B4-BE49-F238E27FC236}">
                <a16:creationId xmlns:a16="http://schemas.microsoft.com/office/drawing/2014/main" id="{3A89FDF0-0571-7587-A19A-A80A15D822A2}"/>
              </a:ext>
            </a:extLst>
          </p:cNvPr>
          <p:cNvSpPr/>
          <p:nvPr/>
        </p:nvSpPr>
        <p:spPr>
          <a:xfrm>
            <a:off x="3962400" y="3617913"/>
            <a:ext cx="381000" cy="1295400"/>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dirty="0">
              <a:solidFill>
                <a:srgbClr val="FF0000"/>
              </a:solidFill>
            </a:endParaRPr>
          </a:p>
        </p:txBody>
      </p:sp>
      <p:sp>
        <p:nvSpPr>
          <p:cNvPr id="35" name="Right Brace 34">
            <a:extLst>
              <a:ext uri="{FF2B5EF4-FFF2-40B4-BE49-F238E27FC236}">
                <a16:creationId xmlns:a16="http://schemas.microsoft.com/office/drawing/2014/main" id="{1815F59B-40E8-32A0-5E9C-76D6B5AD9671}"/>
              </a:ext>
            </a:extLst>
          </p:cNvPr>
          <p:cNvSpPr/>
          <p:nvPr/>
        </p:nvSpPr>
        <p:spPr>
          <a:xfrm>
            <a:off x="4038600" y="5065713"/>
            <a:ext cx="228600" cy="457200"/>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dirty="0"/>
          </a:p>
        </p:txBody>
      </p:sp>
      <p:pic>
        <p:nvPicPr>
          <p:cNvPr id="64527" name="Picture 2">
            <a:extLst>
              <a:ext uri="{FF2B5EF4-FFF2-40B4-BE49-F238E27FC236}">
                <a16:creationId xmlns:a16="http://schemas.microsoft.com/office/drawing/2014/main" id="{19BA7BB7-2699-9974-F316-6E32B57E4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450" y="974725"/>
            <a:ext cx="6103938"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8" name="Picture 6">
            <a:extLst>
              <a:ext uri="{FF2B5EF4-FFF2-40B4-BE49-F238E27FC236}">
                <a16:creationId xmlns:a16="http://schemas.microsoft.com/office/drawing/2014/main" id="{59C86A47-6763-C184-8CB0-6A7766182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0913" y="3027363"/>
            <a:ext cx="255905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59E236DF-7825-15BE-8EA7-1D790B8ACBCE}"/>
              </a:ext>
            </a:extLst>
          </p:cNvPr>
          <p:cNvSpPr/>
          <p:nvPr/>
        </p:nvSpPr>
        <p:spPr>
          <a:xfrm>
            <a:off x="6324600" y="3027363"/>
            <a:ext cx="1447800" cy="249237"/>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ransition>
    <p:pull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7168A293-0AED-838A-EB48-9D38336720B8}"/>
              </a:ext>
            </a:extLst>
          </p:cNvPr>
          <p:cNvSpPr>
            <a:spLocks noGrp="1"/>
          </p:cNvSpPr>
          <p:nvPr>
            <p:ph type="title"/>
          </p:nvPr>
        </p:nvSpPr>
        <p:spPr/>
        <p:txBody>
          <a:bodyPr/>
          <a:lstStyle/>
          <a:p>
            <a:pPr eaLnBrk="1" hangingPunct="1"/>
            <a:r>
              <a:rPr lang="en-US" altLang="en-US">
                <a:cs typeface="Arial" panose="020B0604020202020204" pitchFamily="34" charset="0"/>
              </a:rPr>
              <a:t>Mixed Costs – An Example</a:t>
            </a:r>
          </a:p>
        </p:txBody>
      </p:sp>
      <p:sp>
        <p:nvSpPr>
          <p:cNvPr id="358403" name="Text Box 3">
            <a:extLst>
              <a:ext uri="{FF2B5EF4-FFF2-40B4-BE49-F238E27FC236}">
                <a16:creationId xmlns:a16="http://schemas.microsoft.com/office/drawing/2014/main" id="{F34AAA24-331F-2DAA-8F5E-601DE3402507}"/>
              </a:ext>
            </a:extLst>
          </p:cNvPr>
          <p:cNvSpPr txBox="1">
            <a:spLocks noChangeArrowheads="1"/>
          </p:cNvSpPr>
          <p:nvPr/>
        </p:nvSpPr>
        <p:spPr bwMode="auto">
          <a:xfrm>
            <a:off x="381000" y="1447800"/>
            <a:ext cx="8458200" cy="181610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eaLnBrk="1" hangingPunct="1">
              <a:spcBef>
                <a:spcPct val="50000"/>
              </a:spcBef>
              <a:defRPr/>
            </a:pPr>
            <a:r>
              <a:rPr lang="en-US" sz="2800" dirty="0">
                <a:solidFill>
                  <a:srgbClr val="FFFFFF"/>
                </a:solidFill>
                <a:effectLst>
                  <a:outerShdw blurRad="38100" dist="38100" dir="2700000" algn="tl">
                    <a:srgbClr val="000000"/>
                  </a:outerShdw>
                </a:effectLst>
                <a:latin typeface="Arial" charset="0"/>
              </a:rPr>
              <a:t>If your fixed monthly utility charge is $40, your variable cost is $0.03 per kilowatt hour, and your monthly activity level is 2,000 kilowatt hours, what is the amount of your utility bill?</a:t>
            </a:r>
          </a:p>
        </p:txBody>
      </p:sp>
      <p:grpSp>
        <p:nvGrpSpPr>
          <p:cNvPr id="2" name="Group 4">
            <a:extLst>
              <a:ext uri="{FF2B5EF4-FFF2-40B4-BE49-F238E27FC236}">
                <a16:creationId xmlns:a16="http://schemas.microsoft.com/office/drawing/2014/main" id="{3DDC592E-A63B-182B-42F2-1F31528E3A2B}"/>
              </a:ext>
            </a:extLst>
          </p:cNvPr>
          <p:cNvGrpSpPr>
            <a:grpSpLocks/>
          </p:cNvGrpSpPr>
          <p:nvPr/>
        </p:nvGrpSpPr>
        <p:grpSpPr bwMode="auto">
          <a:xfrm>
            <a:off x="1905000" y="3733800"/>
            <a:ext cx="6705600" cy="2286000"/>
            <a:chOff x="1200" y="2352"/>
            <a:chExt cx="4224" cy="1440"/>
          </a:xfrm>
          <a:solidFill>
            <a:schemeClr val="bg1"/>
          </a:solidFill>
        </p:grpSpPr>
        <p:sp>
          <p:nvSpPr>
            <p:cNvPr id="47109" name="Text Box 5">
              <a:extLst>
                <a:ext uri="{FF2B5EF4-FFF2-40B4-BE49-F238E27FC236}">
                  <a16:creationId xmlns:a16="http://schemas.microsoft.com/office/drawing/2014/main" id="{C79E8740-1FB9-11D7-6368-96BD54261E60}"/>
                </a:ext>
              </a:extLst>
            </p:cNvPr>
            <p:cNvSpPr txBox="1">
              <a:spLocks noChangeArrowheads="1"/>
            </p:cNvSpPr>
            <p:nvPr/>
          </p:nvSpPr>
          <p:spPr bwMode="auto">
            <a:xfrm>
              <a:off x="1200" y="2352"/>
              <a:ext cx="2112" cy="442"/>
            </a:xfrm>
            <a:prstGeom prst="rect">
              <a:avLst/>
            </a:prstGeom>
            <a:grpFill/>
            <a:ln w="9525">
              <a:noFill/>
              <a:miter lim="800000"/>
              <a:headEnd/>
              <a:tailEnd/>
            </a:ln>
          </p:spPr>
          <p:txBody>
            <a:bodyPr>
              <a:spAutoFit/>
            </a:bodyPr>
            <a:lstStyle/>
            <a:p>
              <a:pPr eaLnBrk="1" hangingPunct="1">
                <a:spcBef>
                  <a:spcPct val="50000"/>
                </a:spcBef>
                <a:defRPr/>
              </a:pPr>
              <a:r>
                <a:rPr lang="en-US" sz="4000" b="1" i="1" dirty="0">
                  <a:solidFill>
                    <a:schemeClr val="tx2"/>
                  </a:solidFill>
                </a:rPr>
                <a:t>Y  </a:t>
              </a:r>
              <a:r>
                <a:rPr lang="en-US" sz="4000" dirty="0">
                  <a:solidFill>
                    <a:schemeClr val="tx2"/>
                  </a:solidFill>
                </a:rPr>
                <a:t>=</a:t>
              </a:r>
              <a:r>
                <a:rPr lang="en-US" sz="4000" b="1" i="1" dirty="0">
                  <a:solidFill>
                    <a:schemeClr val="tx2"/>
                  </a:solidFill>
                </a:rPr>
                <a:t>  a  </a:t>
              </a:r>
              <a:r>
                <a:rPr lang="en-US" sz="4000" dirty="0">
                  <a:solidFill>
                    <a:schemeClr val="tx2"/>
                  </a:solidFill>
                </a:rPr>
                <a:t>+</a:t>
              </a:r>
              <a:r>
                <a:rPr lang="en-US" sz="4000" b="1" i="1" dirty="0">
                  <a:solidFill>
                    <a:schemeClr val="tx2"/>
                  </a:solidFill>
                </a:rPr>
                <a:t>  bX</a:t>
              </a:r>
            </a:p>
          </p:txBody>
        </p:sp>
        <p:sp>
          <p:nvSpPr>
            <p:cNvPr id="47110" name="Text Box 6">
              <a:extLst>
                <a:ext uri="{FF2B5EF4-FFF2-40B4-BE49-F238E27FC236}">
                  <a16:creationId xmlns:a16="http://schemas.microsoft.com/office/drawing/2014/main" id="{025538F4-5CD7-C78D-1B05-43A747919E3D}"/>
                </a:ext>
              </a:extLst>
            </p:cNvPr>
            <p:cNvSpPr txBox="1">
              <a:spLocks noChangeArrowheads="1"/>
            </p:cNvSpPr>
            <p:nvPr/>
          </p:nvSpPr>
          <p:spPr bwMode="auto">
            <a:xfrm>
              <a:off x="1200" y="2851"/>
              <a:ext cx="4224" cy="442"/>
            </a:xfrm>
            <a:prstGeom prst="rect">
              <a:avLst/>
            </a:prstGeom>
            <a:grpFill/>
            <a:ln w="9525">
              <a:noFill/>
              <a:miter lim="800000"/>
              <a:headEnd/>
              <a:tailEnd/>
            </a:ln>
          </p:spPr>
          <p:txBody>
            <a:bodyPr>
              <a:spAutoFit/>
            </a:bodyPr>
            <a:lstStyle/>
            <a:p>
              <a:pPr eaLnBrk="1" hangingPunct="1">
                <a:spcBef>
                  <a:spcPct val="50000"/>
                </a:spcBef>
                <a:defRPr/>
              </a:pPr>
              <a:r>
                <a:rPr lang="en-US" sz="4000" b="1" i="1" dirty="0">
                  <a:solidFill>
                    <a:schemeClr val="tx2"/>
                  </a:solidFill>
                </a:rPr>
                <a:t>Y </a:t>
              </a:r>
              <a:r>
                <a:rPr lang="en-US" sz="4000" dirty="0">
                  <a:solidFill>
                    <a:schemeClr val="tx2"/>
                  </a:solidFill>
                </a:rPr>
                <a:t> =  $40 +  ($0.03 </a:t>
              </a:r>
              <a:r>
                <a:rPr lang="en-US" sz="4000" dirty="0">
                  <a:solidFill>
                    <a:schemeClr val="tx2"/>
                  </a:solidFill>
                  <a:cs typeface="Arial" pitchFamily="34" charset="0"/>
                </a:rPr>
                <a:t>× 2,000)</a:t>
              </a:r>
              <a:endParaRPr lang="en-US" sz="4000" dirty="0">
                <a:solidFill>
                  <a:schemeClr val="tx2"/>
                </a:solidFill>
              </a:endParaRPr>
            </a:p>
          </p:txBody>
        </p:sp>
        <p:grpSp>
          <p:nvGrpSpPr>
            <p:cNvPr id="3" name="Group 7">
              <a:extLst>
                <a:ext uri="{FF2B5EF4-FFF2-40B4-BE49-F238E27FC236}">
                  <a16:creationId xmlns:a16="http://schemas.microsoft.com/office/drawing/2014/main" id="{7045C380-1C5B-0741-6D48-4CF0F605980B}"/>
                </a:ext>
              </a:extLst>
            </p:cNvPr>
            <p:cNvGrpSpPr>
              <a:grpSpLocks/>
            </p:cNvGrpSpPr>
            <p:nvPr/>
          </p:nvGrpSpPr>
          <p:grpSpPr bwMode="auto">
            <a:xfrm>
              <a:off x="1200" y="3350"/>
              <a:ext cx="2112" cy="442"/>
              <a:chOff x="1200" y="3350"/>
              <a:chExt cx="2112" cy="442"/>
            </a:xfrm>
            <a:grpFill/>
          </p:grpSpPr>
          <p:sp>
            <p:nvSpPr>
              <p:cNvPr id="47112" name="Text Box 8">
                <a:extLst>
                  <a:ext uri="{FF2B5EF4-FFF2-40B4-BE49-F238E27FC236}">
                    <a16:creationId xmlns:a16="http://schemas.microsoft.com/office/drawing/2014/main" id="{15300217-5579-4F72-0F99-6B946EFD265F}"/>
                  </a:ext>
                </a:extLst>
              </p:cNvPr>
              <p:cNvSpPr txBox="1">
                <a:spLocks noChangeArrowheads="1"/>
              </p:cNvSpPr>
              <p:nvPr/>
            </p:nvSpPr>
            <p:spPr bwMode="auto">
              <a:xfrm>
                <a:off x="1200" y="3350"/>
                <a:ext cx="2112" cy="442"/>
              </a:xfrm>
              <a:prstGeom prst="rect">
                <a:avLst/>
              </a:prstGeom>
              <a:grpFill/>
              <a:ln w="9525">
                <a:noFill/>
                <a:miter lim="800000"/>
                <a:headEnd/>
                <a:tailEnd/>
              </a:ln>
            </p:spPr>
            <p:txBody>
              <a:bodyPr>
                <a:spAutoFit/>
              </a:bodyPr>
              <a:lstStyle/>
              <a:p>
                <a:pPr eaLnBrk="1" hangingPunct="1">
                  <a:spcBef>
                    <a:spcPct val="50000"/>
                  </a:spcBef>
                  <a:defRPr/>
                </a:pPr>
                <a:r>
                  <a:rPr lang="en-US" sz="4000" b="1" i="1" dirty="0">
                    <a:solidFill>
                      <a:schemeClr val="tx2"/>
                    </a:solidFill>
                  </a:rPr>
                  <a:t>Y </a:t>
                </a:r>
                <a:r>
                  <a:rPr lang="en-US" sz="4000" dirty="0">
                    <a:solidFill>
                      <a:schemeClr val="tx2"/>
                    </a:solidFill>
                  </a:rPr>
                  <a:t> =</a:t>
                </a:r>
                <a:endParaRPr lang="en-US" sz="4000" dirty="0">
                  <a:solidFill>
                    <a:srgbClr val="FF0000"/>
                  </a:solidFill>
                </a:endParaRPr>
              </a:p>
            </p:txBody>
          </p:sp>
          <p:sp>
            <p:nvSpPr>
              <p:cNvPr id="358409" name="Text Box 9">
                <a:extLst>
                  <a:ext uri="{FF2B5EF4-FFF2-40B4-BE49-F238E27FC236}">
                    <a16:creationId xmlns:a16="http://schemas.microsoft.com/office/drawing/2014/main" id="{8021AEB1-4F83-C34F-616A-37C082B9A8C6}"/>
                  </a:ext>
                </a:extLst>
              </p:cNvPr>
              <p:cNvSpPr txBox="1">
                <a:spLocks noChangeArrowheads="1"/>
              </p:cNvSpPr>
              <p:nvPr/>
            </p:nvSpPr>
            <p:spPr bwMode="auto">
              <a:xfrm>
                <a:off x="1949" y="3350"/>
                <a:ext cx="828" cy="442"/>
              </a:xfrm>
              <a:prstGeom prst="rect">
                <a:avLst/>
              </a:prstGeom>
              <a:grpFill/>
              <a:ln w="9525">
                <a:noFill/>
                <a:miter lim="800000"/>
                <a:headEnd/>
                <a:tailEnd/>
              </a:ln>
              <a:effectLst/>
            </p:spPr>
            <p:txBody>
              <a:bodyPr wrap="none">
                <a:spAutoFit/>
              </a:bodyPr>
              <a:lstStyle/>
              <a:p>
                <a:pPr eaLnBrk="1" hangingPunct="1">
                  <a:defRPr/>
                </a:pPr>
                <a:r>
                  <a:rPr lang="en-US" sz="4000" b="1" i="1" dirty="0">
                    <a:solidFill>
                      <a:srgbClr val="A50021"/>
                    </a:solidFill>
                    <a:latin typeface="Arial" charset="0"/>
                  </a:rPr>
                  <a:t>$100</a:t>
                </a:r>
              </a:p>
            </p:txBody>
          </p:sp>
        </p:grpSp>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7C63C471-EFCB-6906-142E-50767749B2B6}"/>
              </a:ext>
            </a:extLst>
          </p:cNvPr>
          <p:cNvSpPr>
            <a:spLocks noGrp="1"/>
          </p:cNvSpPr>
          <p:nvPr>
            <p:ph type="title"/>
          </p:nvPr>
        </p:nvSpPr>
        <p:spPr/>
        <p:txBody>
          <a:bodyPr/>
          <a:lstStyle/>
          <a:p>
            <a:r>
              <a:rPr lang="en-GB" altLang="en-US"/>
              <a:t>Revision</a:t>
            </a:r>
          </a:p>
        </p:txBody>
      </p:sp>
      <p:pic>
        <p:nvPicPr>
          <p:cNvPr id="68611" name="Picture 11">
            <a:extLst>
              <a:ext uri="{FF2B5EF4-FFF2-40B4-BE49-F238E27FC236}">
                <a16:creationId xmlns:a16="http://schemas.microsoft.com/office/drawing/2014/main" id="{9D00EA44-2C67-5B5F-A181-A322C6528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25" y="4183063"/>
            <a:ext cx="66071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13">
            <a:extLst>
              <a:ext uri="{FF2B5EF4-FFF2-40B4-BE49-F238E27FC236}">
                <a16:creationId xmlns:a16="http://schemas.microsoft.com/office/drawing/2014/main" id="{859E473A-C379-721F-2080-7FFB92FA7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25" y="5097463"/>
            <a:ext cx="6759575"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15">
            <a:extLst>
              <a:ext uri="{FF2B5EF4-FFF2-40B4-BE49-F238E27FC236}">
                <a16:creationId xmlns:a16="http://schemas.microsoft.com/office/drawing/2014/main" id="{EBCBB9A2-22E1-AE3B-2EE2-91D71AF53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9597" b="2"/>
          <a:stretch>
            <a:fillRect/>
          </a:stretch>
        </p:blipFill>
        <p:spPr bwMode="auto">
          <a:xfrm>
            <a:off x="1012825" y="3582988"/>
            <a:ext cx="691197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17">
            <a:extLst>
              <a:ext uri="{FF2B5EF4-FFF2-40B4-BE49-F238E27FC236}">
                <a16:creationId xmlns:a16="http://schemas.microsoft.com/office/drawing/2014/main" id="{373D9DA6-E65A-1130-21D0-6DC0151A9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50" y="2933700"/>
            <a:ext cx="67659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19">
            <a:extLst>
              <a:ext uri="{FF2B5EF4-FFF2-40B4-BE49-F238E27FC236}">
                <a16:creationId xmlns:a16="http://schemas.microsoft.com/office/drawing/2014/main" id="{6BD27FFC-95D8-F4CA-754E-06F9B94148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 y="2347913"/>
            <a:ext cx="6880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21">
            <a:extLst>
              <a:ext uri="{FF2B5EF4-FFF2-40B4-BE49-F238E27FC236}">
                <a16:creationId xmlns:a16="http://schemas.microsoft.com/office/drawing/2014/main" id="{1EA7110C-4973-0B35-6CC2-D96E97094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788" y="1712913"/>
            <a:ext cx="686593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E27B3505-580A-E9A2-07ED-7A200BAC1C94}"/>
              </a:ext>
            </a:extLst>
          </p:cNvPr>
          <p:cNvSpPr>
            <a:spLocks noGrp="1"/>
          </p:cNvSpPr>
          <p:nvPr>
            <p:ph type="title"/>
          </p:nvPr>
        </p:nvSpPr>
        <p:spPr/>
        <p:txBody>
          <a:bodyPr/>
          <a:lstStyle/>
          <a:p>
            <a:r>
              <a:rPr lang="en-GB" altLang="en-US"/>
              <a:t>Comprehensive example</a:t>
            </a:r>
          </a:p>
        </p:txBody>
      </p:sp>
      <p:pic>
        <p:nvPicPr>
          <p:cNvPr id="69635" name="Picture 7">
            <a:extLst>
              <a:ext uri="{FF2B5EF4-FFF2-40B4-BE49-F238E27FC236}">
                <a16:creationId xmlns:a16="http://schemas.microsoft.com/office/drawing/2014/main" id="{0D2E72D7-A1F0-B93B-EA82-1E9F8AA22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7000"/>
            <a:ext cx="5227638"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Box 11">
            <a:extLst>
              <a:ext uri="{FF2B5EF4-FFF2-40B4-BE49-F238E27FC236}">
                <a16:creationId xmlns:a16="http://schemas.microsoft.com/office/drawing/2014/main" id="{BF625DAC-6BF9-5974-93D3-9D84A453B72E}"/>
              </a:ext>
            </a:extLst>
          </p:cNvPr>
          <p:cNvSpPr txBox="1">
            <a:spLocks noChangeArrowheads="1"/>
          </p:cNvSpPr>
          <p:nvPr/>
        </p:nvSpPr>
        <p:spPr bwMode="auto">
          <a:xfrm>
            <a:off x="503238" y="1644650"/>
            <a:ext cx="8183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a:latin typeface="STIXMathJax_Main-Regular"/>
              </a:rPr>
              <a:t>A company has reported the following costs and expenses for the most recent month:</a:t>
            </a:r>
            <a:endParaRPr lang="en-GB" altLang="en-US"/>
          </a:p>
        </p:txBody>
      </p:sp>
      <p:pic>
        <p:nvPicPr>
          <p:cNvPr id="69637" name="Picture 13">
            <a:extLst>
              <a:ext uri="{FF2B5EF4-FFF2-40B4-BE49-F238E27FC236}">
                <a16:creationId xmlns:a16="http://schemas.microsoft.com/office/drawing/2014/main" id="{10DA1510-514F-4DB6-D17D-700B4D2E9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300" y="2320925"/>
            <a:ext cx="42322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5FD23A14-E8E8-BAA0-23AB-AF68E6E0E1D6}"/>
              </a:ext>
            </a:extLst>
          </p:cNvPr>
          <p:cNvSpPr/>
          <p:nvPr/>
        </p:nvSpPr>
        <p:spPr>
          <a:xfrm>
            <a:off x="4876800" y="2971800"/>
            <a:ext cx="4191000" cy="6096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GB"/>
          </a:p>
        </p:txBody>
      </p:sp>
      <p:sp>
        <p:nvSpPr>
          <p:cNvPr id="16" name="Rectangle 15">
            <a:extLst>
              <a:ext uri="{FF2B5EF4-FFF2-40B4-BE49-F238E27FC236}">
                <a16:creationId xmlns:a16="http://schemas.microsoft.com/office/drawing/2014/main" id="{05AE6B6D-C11E-3A76-3EFC-050291F4C147}"/>
              </a:ext>
            </a:extLst>
          </p:cNvPr>
          <p:cNvSpPr/>
          <p:nvPr/>
        </p:nvSpPr>
        <p:spPr>
          <a:xfrm>
            <a:off x="4891088" y="3565525"/>
            <a:ext cx="4191000" cy="587375"/>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GB"/>
          </a:p>
        </p:txBody>
      </p:sp>
      <p:sp>
        <p:nvSpPr>
          <p:cNvPr id="17" name="Rectangle 16">
            <a:extLst>
              <a:ext uri="{FF2B5EF4-FFF2-40B4-BE49-F238E27FC236}">
                <a16:creationId xmlns:a16="http://schemas.microsoft.com/office/drawing/2014/main" id="{D36CEF08-1A4C-FF1D-F108-12A9D1D2D743}"/>
              </a:ext>
            </a:extLst>
          </p:cNvPr>
          <p:cNvSpPr/>
          <p:nvPr/>
        </p:nvSpPr>
        <p:spPr>
          <a:xfrm>
            <a:off x="4903788" y="4152900"/>
            <a:ext cx="4191000" cy="585788"/>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GB"/>
          </a:p>
        </p:txBody>
      </p:sp>
      <p:sp>
        <p:nvSpPr>
          <p:cNvPr id="18" name="Rectangle 17">
            <a:extLst>
              <a:ext uri="{FF2B5EF4-FFF2-40B4-BE49-F238E27FC236}">
                <a16:creationId xmlns:a16="http://schemas.microsoft.com/office/drawing/2014/main" id="{B5A16E5D-8AFE-9437-FF7B-827BAE33C242}"/>
              </a:ext>
            </a:extLst>
          </p:cNvPr>
          <p:cNvSpPr/>
          <p:nvPr/>
        </p:nvSpPr>
        <p:spPr>
          <a:xfrm>
            <a:off x="4913313" y="4738688"/>
            <a:ext cx="4230687" cy="747712"/>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GB"/>
          </a:p>
        </p:txBody>
      </p:sp>
      <p:sp>
        <p:nvSpPr>
          <p:cNvPr id="19" name="Rectangle 18">
            <a:extLst>
              <a:ext uri="{FF2B5EF4-FFF2-40B4-BE49-F238E27FC236}">
                <a16:creationId xmlns:a16="http://schemas.microsoft.com/office/drawing/2014/main" id="{858E4D8C-BE11-83D0-91F6-116D68D9D760}"/>
              </a:ext>
            </a:extLst>
          </p:cNvPr>
          <p:cNvSpPr/>
          <p:nvPr/>
        </p:nvSpPr>
        <p:spPr>
          <a:xfrm>
            <a:off x="4856163" y="5486400"/>
            <a:ext cx="4232275" cy="709613"/>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xit" presetSubtype="0" fill="hold" nodeType="clickEffect">
                                  <p:stCondLst>
                                    <p:cond delay="0"/>
                                  </p:stCondLst>
                                  <p:childTnLst>
                                    <p:animEffect transition="out" filter="fad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B4ED1396-6DDE-319A-2BD5-AE33D6E62401}"/>
              </a:ext>
            </a:extLst>
          </p:cNvPr>
          <p:cNvSpPr>
            <a:spLocks noGrp="1"/>
          </p:cNvSpPr>
          <p:nvPr>
            <p:ph type="title"/>
          </p:nvPr>
        </p:nvSpPr>
        <p:spPr/>
        <p:txBody>
          <a:bodyPr lIns="90488" tIns="44450" rIns="90488" bIns="44450"/>
          <a:lstStyle/>
          <a:p>
            <a:pPr eaLnBrk="1" hangingPunct="1"/>
            <a:r>
              <a:rPr lang="en-US" altLang="en-US" sz="3600">
                <a:cs typeface="Arial" panose="020B0604020202020204" pitchFamily="34" charset="0"/>
              </a:rPr>
              <a:t>Learning Objective 5</a:t>
            </a:r>
          </a:p>
        </p:txBody>
      </p:sp>
      <p:sp>
        <p:nvSpPr>
          <p:cNvPr id="5" name="Text Box 13">
            <a:extLst>
              <a:ext uri="{FF2B5EF4-FFF2-40B4-BE49-F238E27FC236}">
                <a16:creationId xmlns:a16="http://schemas.microsoft.com/office/drawing/2014/main" id="{C95EA10C-4689-40A1-18B5-882351D2A96E}"/>
              </a:ext>
            </a:extLst>
          </p:cNvPr>
          <p:cNvSpPr txBox="1">
            <a:spLocks noChangeArrowheads="1"/>
          </p:cNvSpPr>
          <p:nvPr/>
        </p:nvSpPr>
        <p:spPr bwMode="auto">
          <a:xfrm>
            <a:off x="1905000" y="2514600"/>
            <a:ext cx="5334000" cy="3232150"/>
          </a:xfrm>
          <a:prstGeom prst="rect">
            <a:avLst/>
          </a:prstGeom>
          <a:solidFill>
            <a:schemeClr val="bg1"/>
          </a:solidFill>
          <a:ln w="76200">
            <a:solidFill>
              <a:schemeClr val="accent6">
                <a:lumMod val="50000"/>
              </a:schemeClr>
            </a:solidFill>
            <a:miter lim="800000"/>
            <a:headEnd/>
            <a:tailEnd/>
          </a:ln>
          <a:effectLst/>
        </p:spPr>
        <p:txBody>
          <a:bodyPr>
            <a:spAutoFit/>
          </a:bodyPr>
          <a:lstStyle/>
          <a:p>
            <a:pPr algn="ctr" eaLnBrk="1" fontAlgn="auto" hangingPunct="1">
              <a:spcBef>
                <a:spcPct val="50000"/>
              </a:spcBef>
              <a:spcAft>
                <a:spcPts val="0"/>
              </a:spcAft>
              <a:defRPr/>
            </a:pPr>
            <a:r>
              <a:rPr lang="en-US" sz="3400" b="1" dirty="0">
                <a:solidFill>
                  <a:schemeClr val="accent6">
                    <a:lumMod val="75000"/>
                  </a:schemeClr>
                </a:solidFill>
                <a:latin typeface="+mj-lt"/>
              </a:rPr>
              <a:t>Understand cost classifications used in making decisions: differential costs, sunk costs, and opportunity costs.</a:t>
            </a:r>
          </a:p>
        </p:txBody>
      </p:sp>
    </p:spTree>
  </p:cSld>
  <p:clrMapOvr>
    <a:masterClrMapping/>
  </p:clrMapOvr>
  <p:transition>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a:extLst>
              <a:ext uri="{FF2B5EF4-FFF2-40B4-BE49-F238E27FC236}">
                <a16:creationId xmlns:a16="http://schemas.microsoft.com/office/drawing/2014/main" id="{2F03E5EC-38CF-C5F3-0D3D-2202FDA6EEDB}"/>
              </a:ext>
            </a:extLst>
          </p:cNvPr>
          <p:cNvSpPr>
            <a:spLocks noGrp="1"/>
          </p:cNvSpPr>
          <p:nvPr>
            <p:ph type="title"/>
          </p:nvPr>
        </p:nvSpPr>
        <p:spPr/>
        <p:txBody>
          <a:bodyPr lIns="90488" tIns="44450" rIns="90488" bIns="44450"/>
          <a:lstStyle/>
          <a:p>
            <a:r>
              <a:rPr lang="en-US" altLang="en-US">
                <a:cs typeface="Arial" panose="020B0604020202020204" pitchFamily="34" charset="0"/>
              </a:rPr>
              <a:t>Learning Objective 2</a:t>
            </a:r>
          </a:p>
        </p:txBody>
      </p:sp>
      <p:sp>
        <p:nvSpPr>
          <p:cNvPr id="5" name="Text Box 13">
            <a:extLst>
              <a:ext uri="{FF2B5EF4-FFF2-40B4-BE49-F238E27FC236}">
                <a16:creationId xmlns:a16="http://schemas.microsoft.com/office/drawing/2014/main" id="{FE7C25D8-BE34-C15A-502A-CB794410300A}"/>
              </a:ext>
            </a:extLst>
          </p:cNvPr>
          <p:cNvSpPr txBox="1">
            <a:spLocks noChangeArrowheads="1"/>
          </p:cNvSpPr>
          <p:nvPr/>
        </p:nvSpPr>
        <p:spPr bwMode="auto">
          <a:xfrm>
            <a:off x="1905000" y="2438400"/>
            <a:ext cx="5334000" cy="2708275"/>
          </a:xfrm>
          <a:prstGeom prst="rect">
            <a:avLst/>
          </a:prstGeom>
          <a:solidFill>
            <a:schemeClr val="bg1"/>
          </a:solidFill>
          <a:ln w="76200">
            <a:solidFill>
              <a:schemeClr val="accent6">
                <a:lumMod val="50000"/>
              </a:schemeClr>
            </a:solidFill>
            <a:miter lim="800000"/>
            <a:headEnd/>
            <a:tailEnd/>
          </a:ln>
          <a:effectLst/>
        </p:spPr>
        <p:txBody>
          <a:bodyPr>
            <a:spAutoFit/>
          </a:bodyPr>
          <a:lstStyle/>
          <a:p>
            <a:pPr algn="ctr" eaLnBrk="1" fontAlgn="auto" hangingPunct="1">
              <a:spcBef>
                <a:spcPct val="50000"/>
              </a:spcBef>
              <a:spcAft>
                <a:spcPts val="0"/>
              </a:spcAft>
              <a:defRPr/>
            </a:pPr>
            <a:r>
              <a:rPr lang="en-US" sz="3400" b="1" dirty="0">
                <a:solidFill>
                  <a:schemeClr val="accent6">
                    <a:lumMod val="75000"/>
                  </a:schemeClr>
                </a:solidFill>
                <a:latin typeface="+mj-lt"/>
              </a:rPr>
              <a:t>Identify and give examples of each of the three basic manufacturing cost categories.</a:t>
            </a:r>
          </a:p>
        </p:txBody>
      </p:sp>
    </p:spTree>
  </p:cSld>
  <p:clrMapOvr>
    <a:masterClrMapping/>
  </p:clrMapOvr>
  <p:transition>
    <p:checke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C2D6EC69-B377-C61F-5D04-DF5DC4B4F8CE}"/>
              </a:ext>
            </a:extLst>
          </p:cNvPr>
          <p:cNvSpPr>
            <a:spLocks noGrp="1"/>
          </p:cNvSpPr>
          <p:nvPr>
            <p:ph type="title"/>
          </p:nvPr>
        </p:nvSpPr>
        <p:spPr>
          <a:noFill/>
        </p:spPr>
        <p:txBody>
          <a:bodyPr lIns="90488" tIns="44450" rIns="90488" bIns="44450"/>
          <a:lstStyle/>
          <a:p>
            <a:r>
              <a:rPr lang="en-US" altLang="en-US" sz="3600">
                <a:cs typeface="Arial" panose="020B0604020202020204" pitchFamily="34" charset="0"/>
              </a:rPr>
              <a:t>Differential Cost and Revenue</a:t>
            </a:r>
          </a:p>
        </p:txBody>
      </p:sp>
      <p:sp>
        <p:nvSpPr>
          <p:cNvPr id="72707" name="Rectangle 3">
            <a:extLst>
              <a:ext uri="{FF2B5EF4-FFF2-40B4-BE49-F238E27FC236}">
                <a16:creationId xmlns:a16="http://schemas.microsoft.com/office/drawing/2014/main" id="{B6229830-0C46-A012-F4B4-329C2F1353C1}"/>
              </a:ext>
            </a:extLst>
          </p:cNvPr>
          <p:cNvSpPr>
            <a:spLocks noGrp="1"/>
          </p:cNvSpPr>
          <p:nvPr>
            <p:ph type="body" idx="1"/>
          </p:nvPr>
        </p:nvSpPr>
        <p:spPr>
          <a:xfrm>
            <a:off x="228600" y="1373188"/>
            <a:ext cx="8610600" cy="1363662"/>
          </a:xfrm>
          <a:noFill/>
        </p:spPr>
        <p:txBody>
          <a:bodyPr lIns="90488" tIns="44450" rIns="90488" bIns="44450"/>
          <a:lstStyle/>
          <a:p>
            <a:pPr algn="ctr">
              <a:buFont typeface="Times" panose="02020603050405020304" pitchFamily="18" charset="0"/>
              <a:buNone/>
            </a:pPr>
            <a:r>
              <a:rPr lang="en-US" altLang="en-US">
                <a:solidFill>
                  <a:schemeClr val="tx2"/>
                </a:solidFill>
                <a:latin typeface="Arial" panose="020B0604020202020204" pitchFamily="34" charset="0"/>
                <a:cs typeface="Arial" panose="020B0604020202020204" pitchFamily="34" charset="0"/>
              </a:rPr>
              <a:t>Costs and revenues that differ among alternatives. Differential costs are always relevant costs (also known as incremental cost)</a:t>
            </a:r>
          </a:p>
        </p:txBody>
      </p:sp>
      <p:sp>
        <p:nvSpPr>
          <p:cNvPr id="72708" name="TextBox 2">
            <a:extLst>
              <a:ext uri="{FF2B5EF4-FFF2-40B4-BE49-F238E27FC236}">
                <a16:creationId xmlns:a16="http://schemas.microsoft.com/office/drawing/2014/main" id="{394B0648-698D-62C5-0C2F-500E4AD6265F}"/>
              </a:ext>
            </a:extLst>
          </p:cNvPr>
          <p:cNvSpPr txBox="1">
            <a:spLocks noChangeArrowheads="1"/>
          </p:cNvSpPr>
          <p:nvPr/>
        </p:nvSpPr>
        <p:spPr bwMode="auto">
          <a:xfrm>
            <a:off x="457200" y="2895600"/>
            <a:ext cx="838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a:latin typeface="STIXMathJax_Main-Regular"/>
              </a:rPr>
              <a:t>E.g., Natural Cosmetics, Inc., is thinking about changing its marketing method from distribution through retailers to distribution by a network of neighborhood sales representatives.</a:t>
            </a:r>
            <a:endParaRPr lang="en-GB" altLang="en-US"/>
          </a:p>
        </p:txBody>
      </p:sp>
      <p:pic>
        <p:nvPicPr>
          <p:cNvPr id="72709" name="Picture 6">
            <a:extLst>
              <a:ext uri="{FF2B5EF4-FFF2-40B4-BE49-F238E27FC236}">
                <a16:creationId xmlns:a16="http://schemas.microsoft.com/office/drawing/2014/main" id="{CC1032A2-6774-7A6E-581C-0C0AFF7E0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613" y="3930650"/>
            <a:ext cx="56165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876026D2-DA09-9D90-E05F-5BB5A772CD7E}"/>
              </a:ext>
            </a:extLst>
          </p:cNvPr>
          <p:cNvCxnSpPr/>
          <p:nvPr/>
        </p:nvCxnSpPr>
        <p:spPr>
          <a:xfrm flipH="1">
            <a:off x="7239000" y="4724400"/>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8D8756C-B265-ACCD-ED95-F2ED6C64D3F8}"/>
              </a:ext>
            </a:extLst>
          </p:cNvPr>
          <p:cNvSpPr txBox="1">
            <a:spLocks noChangeArrowheads="1"/>
          </p:cNvSpPr>
          <p:nvPr/>
        </p:nvSpPr>
        <p:spPr bwMode="auto">
          <a:xfrm>
            <a:off x="7696200" y="4594225"/>
            <a:ext cx="742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100"/>
              <a:t>Relevant</a:t>
            </a:r>
          </a:p>
        </p:txBody>
      </p:sp>
      <p:cxnSp>
        <p:nvCxnSpPr>
          <p:cNvPr id="11" name="Straight Arrow Connector 10">
            <a:extLst>
              <a:ext uri="{FF2B5EF4-FFF2-40B4-BE49-F238E27FC236}">
                <a16:creationId xmlns:a16="http://schemas.microsoft.com/office/drawing/2014/main" id="{9582E11C-8D85-B029-F38B-EA2DB8218A09}"/>
              </a:ext>
            </a:extLst>
          </p:cNvPr>
          <p:cNvCxnSpPr/>
          <p:nvPr/>
        </p:nvCxnSpPr>
        <p:spPr>
          <a:xfrm flipH="1">
            <a:off x="7239000" y="4932363"/>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09CCB6-5775-BEE3-98AA-4FD240430A84}"/>
              </a:ext>
            </a:extLst>
          </p:cNvPr>
          <p:cNvSpPr txBox="1">
            <a:spLocks noChangeArrowheads="1"/>
          </p:cNvSpPr>
          <p:nvPr/>
        </p:nvSpPr>
        <p:spPr bwMode="auto">
          <a:xfrm>
            <a:off x="7696200" y="4800600"/>
            <a:ext cx="7429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100"/>
              <a:t>Relevant</a:t>
            </a:r>
          </a:p>
        </p:txBody>
      </p:sp>
      <p:cxnSp>
        <p:nvCxnSpPr>
          <p:cNvPr id="13" name="Straight Arrow Connector 12">
            <a:extLst>
              <a:ext uri="{FF2B5EF4-FFF2-40B4-BE49-F238E27FC236}">
                <a16:creationId xmlns:a16="http://schemas.microsoft.com/office/drawing/2014/main" id="{5E648DD9-47BF-0CEB-7E85-CE4F68CC9993}"/>
              </a:ext>
            </a:extLst>
          </p:cNvPr>
          <p:cNvCxnSpPr/>
          <p:nvPr/>
        </p:nvCxnSpPr>
        <p:spPr>
          <a:xfrm flipH="1">
            <a:off x="7239000" y="5095875"/>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7E379B9-3F35-EF1C-38A3-3E364EC687E0}"/>
              </a:ext>
            </a:extLst>
          </p:cNvPr>
          <p:cNvSpPr txBox="1">
            <a:spLocks noChangeArrowheads="1"/>
          </p:cNvSpPr>
          <p:nvPr/>
        </p:nvSpPr>
        <p:spPr bwMode="auto">
          <a:xfrm>
            <a:off x="7696200" y="4964113"/>
            <a:ext cx="7429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100"/>
              <a:t>Relevant</a:t>
            </a:r>
          </a:p>
        </p:txBody>
      </p:sp>
      <p:cxnSp>
        <p:nvCxnSpPr>
          <p:cNvPr id="15" name="Straight Arrow Connector 14">
            <a:extLst>
              <a:ext uri="{FF2B5EF4-FFF2-40B4-BE49-F238E27FC236}">
                <a16:creationId xmlns:a16="http://schemas.microsoft.com/office/drawing/2014/main" id="{9E09320F-150E-3755-9043-7269ED2C14C3}"/>
              </a:ext>
            </a:extLst>
          </p:cNvPr>
          <p:cNvCxnSpPr/>
          <p:nvPr/>
        </p:nvCxnSpPr>
        <p:spPr>
          <a:xfrm flipH="1">
            <a:off x="7239000" y="5268913"/>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922F4E3-D861-B82F-126F-64A35E526E58}"/>
              </a:ext>
            </a:extLst>
          </p:cNvPr>
          <p:cNvSpPr txBox="1">
            <a:spLocks noChangeArrowheads="1"/>
          </p:cNvSpPr>
          <p:nvPr/>
        </p:nvSpPr>
        <p:spPr bwMode="auto">
          <a:xfrm>
            <a:off x="7696200" y="5138738"/>
            <a:ext cx="7429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100"/>
              <a:t>Relevant</a:t>
            </a:r>
          </a:p>
        </p:txBody>
      </p:sp>
      <p:cxnSp>
        <p:nvCxnSpPr>
          <p:cNvPr id="17" name="Straight Arrow Connector 16">
            <a:extLst>
              <a:ext uri="{FF2B5EF4-FFF2-40B4-BE49-F238E27FC236}">
                <a16:creationId xmlns:a16="http://schemas.microsoft.com/office/drawing/2014/main" id="{3C0C0C39-4F95-213C-BE0A-624B0D4668DE}"/>
              </a:ext>
            </a:extLst>
          </p:cNvPr>
          <p:cNvCxnSpPr/>
          <p:nvPr/>
        </p:nvCxnSpPr>
        <p:spPr>
          <a:xfrm flipH="1">
            <a:off x="7239000" y="5443538"/>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0D70A8F-3DC8-C00C-5A0E-4D04BFB385AB}"/>
              </a:ext>
            </a:extLst>
          </p:cNvPr>
          <p:cNvSpPr txBox="1">
            <a:spLocks noChangeArrowheads="1"/>
          </p:cNvSpPr>
          <p:nvPr/>
        </p:nvSpPr>
        <p:spPr bwMode="auto">
          <a:xfrm>
            <a:off x="7696200" y="5313363"/>
            <a:ext cx="742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100"/>
              <a:t>Relevant</a:t>
            </a:r>
          </a:p>
        </p:txBody>
      </p:sp>
      <p:cxnSp>
        <p:nvCxnSpPr>
          <p:cNvPr id="19" name="Straight Arrow Connector 18">
            <a:extLst>
              <a:ext uri="{FF2B5EF4-FFF2-40B4-BE49-F238E27FC236}">
                <a16:creationId xmlns:a16="http://schemas.microsoft.com/office/drawing/2014/main" id="{678BF351-8969-9650-9650-36FD37911A8B}"/>
              </a:ext>
            </a:extLst>
          </p:cNvPr>
          <p:cNvCxnSpPr/>
          <p:nvPr/>
        </p:nvCxnSpPr>
        <p:spPr>
          <a:xfrm flipH="1">
            <a:off x="7239000" y="5618163"/>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46127A-BC48-3D0F-6E30-CC419E1EA4B8}"/>
              </a:ext>
            </a:extLst>
          </p:cNvPr>
          <p:cNvSpPr txBox="1">
            <a:spLocks noChangeArrowheads="1"/>
          </p:cNvSpPr>
          <p:nvPr/>
        </p:nvSpPr>
        <p:spPr bwMode="auto">
          <a:xfrm>
            <a:off x="7696200" y="5486400"/>
            <a:ext cx="9445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100">
                <a:solidFill>
                  <a:srgbClr val="FF0000"/>
                </a:solidFill>
              </a:rPr>
              <a:t>Not relevant</a:t>
            </a:r>
          </a:p>
        </p:txBody>
      </p:sp>
      <p:sp>
        <p:nvSpPr>
          <p:cNvPr id="21" name="TextBox 20">
            <a:extLst>
              <a:ext uri="{FF2B5EF4-FFF2-40B4-BE49-F238E27FC236}">
                <a16:creationId xmlns:a16="http://schemas.microsoft.com/office/drawing/2014/main" id="{FADF311D-72F7-5E0C-9599-12DDAA3A9425}"/>
              </a:ext>
            </a:extLst>
          </p:cNvPr>
          <p:cNvSpPr txBox="1">
            <a:spLocks noChangeArrowheads="1"/>
          </p:cNvSpPr>
          <p:nvPr/>
        </p:nvSpPr>
        <p:spPr bwMode="auto">
          <a:xfrm>
            <a:off x="685800" y="6421438"/>
            <a:ext cx="7772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400"/>
              <a:t>Items that are the same under all alternatives do not affect decision and can be ignored.</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P spid="20"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E4E0D0A0-3E56-4B78-99FF-5C1D82D25C84}"/>
              </a:ext>
            </a:extLst>
          </p:cNvPr>
          <p:cNvSpPr>
            <a:spLocks noGrp="1"/>
          </p:cNvSpPr>
          <p:nvPr>
            <p:ph type="title"/>
          </p:nvPr>
        </p:nvSpPr>
        <p:spPr>
          <a:noFill/>
        </p:spPr>
        <p:txBody>
          <a:bodyPr lIns="90488" tIns="44450" rIns="90488" bIns="44450"/>
          <a:lstStyle/>
          <a:p>
            <a:r>
              <a:rPr lang="en-US" altLang="en-US">
                <a:cs typeface="Arial" panose="020B0604020202020204" pitchFamily="34" charset="0"/>
              </a:rPr>
              <a:t>Opportunity Cost</a:t>
            </a:r>
          </a:p>
        </p:txBody>
      </p:sp>
      <p:sp>
        <p:nvSpPr>
          <p:cNvPr id="74755" name="Rectangle 3">
            <a:extLst>
              <a:ext uri="{FF2B5EF4-FFF2-40B4-BE49-F238E27FC236}">
                <a16:creationId xmlns:a16="http://schemas.microsoft.com/office/drawing/2014/main" id="{75738A57-69B6-29D3-3D85-85F4566F5458}"/>
              </a:ext>
            </a:extLst>
          </p:cNvPr>
          <p:cNvSpPr>
            <a:spLocks noGrp="1"/>
          </p:cNvSpPr>
          <p:nvPr>
            <p:ph type="body" sz="half" idx="4294967295"/>
          </p:nvPr>
        </p:nvSpPr>
        <p:spPr>
          <a:xfrm>
            <a:off x="1206500" y="1352550"/>
            <a:ext cx="6553200" cy="1828800"/>
          </a:xfrm>
          <a:noFill/>
        </p:spPr>
        <p:txBody>
          <a:bodyPr lIns="90488" tIns="44450" rIns="90488" bIns="44450"/>
          <a:lstStyle/>
          <a:p>
            <a:pPr algn="ctr">
              <a:lnSpc>
                <a:spcPct val="90000"/>
              </a:lnSpc>
              <a:buFont typeface="Times" panose="02020603050405020304" pitchFamily="18" charset="0"/>
              <a:buNone/>
            </a:pPr>
            <a:r>
              <a:rPr lang="en-US" altLang="en-US" sz="3200" b="1">
                <a:solidFill>
                  <a:schemeClr val="tx2"/>
                </a:solidFill>
                <a:latin typeface="Arial" panose="020B0604020202020204" pitchFamily="34" charset="0"/>
                <a:cs typeface="Arial" panose="020B0604020202020204" pitchFamily="34" charset="0"/>
              </a:rPr>
              <a:t>   The potential benefit that is given up when one alternative is selected over another.</a:t>
            </a:r>
            <a:br>
              <a:rPr lang="en-US" altLang="en-US" sz="3200" b="1">
                <a:solidFill>
                  <a:schemeClr val="tx2"/>
                </a:solidFill>
                <a:latin typeface="Arial" panose="020B0604020202020204" pitchFamily="34" charset="0"/>
                <a:cs typeface="Arial" panose="020B0604020202020204" pitchFamily="34" charset="0"/>
              </a:rPr>
            </a:br>
            <a:endParaRPr lang="en-US" altLang="en-US" sz="3200" b="1">
              <a:solidFill>
                <a:schemeClr val="tx2"/>
              </a:solidFill>
              <a:latin typeface="Arial" panose="020B0604020202020204" pitchFamily="34" charset="0"/>
              <a:cs typeface="Arial" panose="020B0604020202020204" pitchFamily="34" charset="0"/>
            </a:endParaRPr>
          </a:p>
        </p:txBody>
      </p:sp>
      <p:sp>
        <p:nvSpPr>
          <p:cNvPr id="391245" name="Text Box 77">
            <a:extLst>
              <a:ext uri="{FF2B5EF4-FFF2-40B4-BE49-F238E27FC236}">
                <a16:creationId xmlns:a16="http://schemas.microsoft.com/office/drawing/2014/main" id="{56748DEC-8DB2-3E67-DD64-6B6517878D79}"/>
              </a:ext>
            </a:extLst>
          </p:cNvPr>
          <p:cNvSpPr txBox="1">
            <a:spLocks noChangeArrowheads="1"/>
          </p:cNvSpPr>
          <p:nvPr/>
        </p:nvSpPr>
        <p:spPr bwMode="auto">
          <a:xfrm>
            <a:off x="685800" y="2819400"/>
            <a:ext cx="4017963" cy="2678113"/>
          </a:xfrm>
          <a:prstGeom prst="rect">
            <a:avLst/>
          </a:prstGeom>
          <a:solidFill>
            <a:schemeClr val="accent1">
              <a:lumMod val="20000"/>
              <a:lumOff val="80000"/>
            </a:schemeClr>
          </a:solidFill>
          <a:ln w="9525">
            <a:solidFill>
              <a:schemeClr val="accent2">
                <a:lumMod val="50000"/>
              </a:schemeClr>
            </a:solidFill>
            <a:miter lim="800000"/>
            <a:headEnd/>
            <a:tailEnd/>
          </a:ln>
        </p:spPr>
        <p:txBody>
          <a:bodyPr>
            <a:spAutoFit/>
          </a:bodyPr>
          <a:lstStyle/>
          <a:p>
            <a:pPr eaLnBrk="1" hangingPunct="1">
              <a:defRPr/>
            </a:pPr>
            <a:r>
              <a:rPr lang="en-US" sz="2400" dirty="0">
                <a:solidFill>
                  <a:srgbClr val="FF0000"/>
                </a:solidFill>
                <a:latin typeface="Arial" charset="0"/>
              </a:rPr>
              <a:t>Example:</a:t>
            </a:r>
            <a:r>
              <a:rPr lang="en-US" sz="2400" dirty="0">
                <a:latin typeface="Arial" charset="0"/>
              </a:rPr>
              <a:t>  You have a part-time job that pays $200/week. If you decided to take a vacation for a week, then $200 is lost. Opportunity cost for taking a weeklong vacation.</a:t>
            </a:r>
            <a:endParaRPr lang="en-US" sz="2400" dirty="0">
              <a:latin typeface="Times New Roman" pitchFamily="18" charset="0"/>
            </a:endParaRPr>
          </a:p>
        </p:txBody>
      </p:sp>
      <p:grpSp>
        <p:nvGrpSpPr>
          <p:cNvPr id="74757" name="Group 4">
            <a:extLst>
              <a:ext uri="{FF2B5EF4-FFF2-40B4-BE49-F238E27FC236}">
                <a16:creationId xmlns:a16="http://schemas.microsoft.com/office/drawing/2014/main" id="{ADAA06A2-D2C3-75F7-CEE7-DB8AB101DB10}"/>
              </a:ext>
            </a:extLst>
          </p:cNvPr>
          <p:cNvGrpSpPr>
            <a:grpSpLocks/>
          </p:cNvGrpSpPr>
          <p:nvPr/>
        </p:nvGrpSpPr>
        <p:grpSpPr bwMode="auto">
          <a:xfrm>
            <a:off x="5105400" y="2698750"/>
            <a:ext cx="2513013" cy="3657600"/>
            <a:chOff x="5280024" y="3048000"/>
            <a:chExt cx="2512338" cy="3657600"/>
          </a:xfrm>
        </p:grpSpPr>
        <p:pic>
          <p:nvPicPr>
            <p:cNvPr id="74759" name="Picture 1">
              <a:extLst>
                <a:ext uri="{FF2B5EF4-FFF2-40B4-BE49-F238E27FC236}">
                  <a16:creationId xmlns:a16="http://schemas.microsoft.com/office/drawing/2014/main" id="{BC4939D8-79B7-6952-8A2B-4514A7023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798"/>
            <a:stretch>
              <a:fillRect/>
            </a:stretch>
          </p:blipFill>
          <p:spPr bwMode="auto">
            <a:xfrm>
              <a:off x="5280024" y="3048000"/>
              <a:ext cx="25123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0" name="TextBox 2">
              <a:extLst>
                <a:ext uri="{FF2B5EF4-FFF2-40B4-BE49-F238E27FC236}">
                  <a16:creationId xmlns:a16="http://schemas.microsoft.com/office/drawing/2014/main" id="{2897F945-6365-7809-3E7B-4590A271DBFF}"/>
                </a:ext>
              </a:extLst>
            </p:cNvPr>
            <p:cNvSpPr txBox="1">
              <a:spLocks noChangeArrowheads="1"/>
            </p:cNvSpPr>
            <p:nvPr/>
          </p:nvSpPr>
          <p:spPr bwMode="auto">
            <a:xfrm rot="-933566">
              <a:off x="5429183" y="3447292"/>
              <a:ext cx="101970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700"/>
                <a:t>Vacation</a:t>
              </a:r>
            </a:p>
          </p:txBody>
        </p:sp>
        <p:sp>
          <p:nvSpPr>
            <p:cNvPr id="74761" name="TextBox 3">
              <a:extLst>
                <a:ext uri="{FF2B5EF4-FFF2-40B4-BE49-F238E27FC236}">
                  <a16:creationId xmlns:a16="http://schemas.microsoft.com/office/drawing/2014/main" id="{5EB1A1A4-3A4E-8585-3EC1-318F68D2351D}"/>
                </a:ext>
              </a:extLst>
            </p:cNvPr>
            <p:cNvSpPr txBox="1">
              <a:spLocks noChangeArrowheads="1"/>
            </p:cNvSpPr>
            <p:nvPr/>
          </p:nvSpPr>
          <p:spPr bwMode="auto">
            <a:xfrm rot="-933566">
              <a:off x="6361351" y="3268003"/>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a:t>$200</a:t>
              </a:r>
            </a:p>
          </p:txBody>
        </p:sp>
      </p:grpSp>
      <p:sp>
        <p:nvSpPr>
          <p:cNvPr id="6" name="TextBox 5">
            <a:extLst>
              <a:ext uri="{FF2B5EF4-FFF2-40B4-BE49-F238E27FC236}">
                <a16:creationId xmlns:a16="http://schemas.microsoft.com/office/drawing/2014/main" id="{F0FED98C-CB2D-27E0-DF6E-23641B467BDF}"/>
              </a:ext>
            </a:extLst>
          </p:cNvPr>
          <p:cNvSpPr txBox="1">
            <a:spLocks noChangeArrowheads="1"/>
          </p:cNvSpPr>
          <p:nvPr/>
        </p:nvSpPr>
        <p:spPr bwMode="auto">
          <a:xfrm>
            <a:off x="673100" y="5867400"/>
            <a:ext cx="3886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b="1"/>
              <a:t>General rule: </a:t>
            </a:r>
            <a:r>
              <a:rPr lang="en-GB" altLang="en-US"/>
              <a:t>every alternative involves an opportunity cost</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91245"/>
                                        </p:tgtEl>
                                        <p:attrNameLst>
                                          <p:attrName>style.visibility</p:attrName>
                                        </p:attrNameLst>
                                      </p:cBhvr>
                                      <p:to>
                                        <p:strVal val="visible"/>
                                      </p:to>
                                    </p:set>
                                    <p:anim calcmode="lin" valueType="num">
                                      <p:cBhvr additive="base">
                                        <p:cTn id="7" dur="500" fill="hold"/>
                                        <p:tgtEl>
                                          <p:spTgt spid="391245"/>
                                        </p:tgtEl>
                                        <p:attrNameLst>
                                          <p:attrName>ppt_x</p:attrName>
                                        </p:attrNameLst>
                                      </p:cBhvr>
                                      <p:tavLst>
                                        <p:tav tm="0">
                                          <p:val>
                                            <p:strVal val="0-#ppt_w/2"/>
                                          </p:val>
                                        </p:tav>
                                        <p:tav tm="100000">
                                          <p:val>
                                            <p:strVal val="#ppt_x"/>
                                          </p:val>
                                        </p:tav>
                                      </p:tavLst>
                                    </p:anim>
                                    <p:anim calcmode="lin" valueType="num">
                                      <p:cBhvr additive="base">
                                        <p:cTn id="8" dur="500" fill="hold"/>
                                        <p:tgtEl>
                                          <p:spTgt spid="39124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245" grpId="0" animBg="1" autoUpdateAnimBg="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762414FF-0943-DF6F-4D8B-06FFFB8AC2FD}"/>
              </a:ext>
            </a:extLst>
          </p:cNvPr>
          <p:cNvSpPr>
            <a:spLocks noGrp="1"/>
          </p:cNvSpPr>
          <p:nvPr>
            <p:ph type="title"/>
          </p:nvPr>
        </p:nvSpPr>
        <p:spPr>
          <a:noFill/>
        </p:spPr>
        <p:txBody>
          <a:bodyPr lIns="90488" tIns="44450" rIns="90488" bIns="44450"/>
          <a:lstStyle/>
          <a:p>
            <a:r>
              <a:rPr lang="en-US" altLang="en-US" sz="3600">
                <a:cs typeface="Arial" panose="020B0604020202020204" pitchFamily="34" charset="0"/>
              </a:rPr>
              <a:t>Sunk Costs</a:t>
            </a:r>
          </a:p>
        </p:txBody>
      </p:sp>
      <p:sp>
        <p:nvSpPr>
          <p:cNvPr id="76803" name="Rectangle 3">
            <a:extLst>
              <a:ext uri="{FF2B5EF4-FFF2-40B4-BE49-F238E27FC236}">
                <a16:creationId xmlns:a16="http://schemas.microsoft.com/office/drawing/2014/main" id="{A9AF50E2-8974-A52C-072A-357B630F3E9F}"/>
              </a:ext>
            </a:extLst>
          </p:cNvPr>
          <p:cNvSpPr>
            <a:spLocks noGrp="1"/>
          </p:cNvSpPr>
          <p:nvPr>
            <p:ph type="body" idx="1"/>
          </p:nvPr>
        </p:nvSpPr>
        <p:spPr>
          <a:xfrm>
            <a:off x="358775" y="1371600"/>
            <a:ext cx="8305800" cy="1295400"/>
          </a:xfrm>
          <a:noFill/>
        </p:spPr>
        <p:txBody>
          <a:bodyPr lIns="90488" tIns="44450" rIns="90488" bIns="44450"/>
          <a:lstStyle/>
          <a:p>
            <a:pPr algn="ctr">
              <a:lnSpc>
                <a:spcPct val="90000"/>
              </a:lnSpc>
              <a:buFont typeface="Times" panose="02020603050405020304" pitchFamily="18" charset="0"/>
              <a:buNone/>
            </a:pPr>
            <a:r>
              <a:rPr lang="en-US" altLang="en-US" sz="2400" b="1">
                <a:solidFill>
                  <a:schemeClr val="tx2"/>
                </a:solidFill>
                <a:latin typeface="Arial" panose="020B0604020202020204" pitchFamily="34" charset="0"/>
                <a:cs typeface="Arial" panose="020B0604020202020204" pitchFamily="34" charset="0"/>
              </a:rPr>
              <a:t> Sunk costs have already been incurred and cannot be changed now or in the future.  These costs should be ignored when making decisions.</a:t>
            </a:r>
          </a:p>
          <a:p>
            <a:pPr lvl="1">
              <a:lnSpc>
                <a:spcPct val="90000"/>
              </a:lnSpc>
              <a:buFont typeface="Wingdings" panose="05000000000000000000" pitchFamily="2" charset="2"/>
              <a:buNone/>
            </a:pPr>
            <a:r>
              <a:rPr lang="en-US" altLang="en-US" sz="2400" b="1">
                <a:latin typeface="Arial" panose="020B0604020202020204" pitchFamily="34" charset="0"/>
                <a:cs typeface="Arial" panose="020B0604020202020204" pitchFamily="34" charset="0"/>
              </a:rPr>
              <a:t>   </a:t>
            </a:r>
          </a:p>
        </p:txBody>
      </p:sp>
      <p:sp>
        <p:nvSpPr>
          <p:cNvPr id="393254" name="Rectangle 38">
            <a:extLst>
              <a:ext uri="{FF2B5EF4-FFF2-40B4-BE49-F238E27FC236}">
                <a16:creationId xmlns:a16="http://schemas.microsoft.com/office/drawing/2014/main" id="{5D3F6B3B-B82E-FF78-C3E6-DC99328F6776}"/>
              </a:ext>
            </a:extLst>
          </p:cNvPr>
          <p:cNvSpPr>
            <a:spLocks noChangeArrowheads="1"/>
          </p:cNvSpPr>
          <p:nvPr/>
        </p:nvSpPr>
        <p:spPr bwMode="auto">
          <a:xfrm>
            <a:off x="228600" y="2471738"/>
            <a:ext cx="4724400" cy="4157662"/>
          </a:xfrm>
          <a:prstGeom prst="rect">
            <a:avLst/>
          </a:prstGeom>
          <a:solidFill>
            <a:schemeClr val="accent1">
              <a:lumMod val="20000"/>
              <a:lumOff val="80000"/>
            </a:schemeClr>
          </a:solidFill>
          <a:ln w="12699">
            <a:solidFill>
              <a:schemeClr val="accent2">
                <a:lumMod val="50000"/>
              </a:schemeClr>
            </a:solidFill>
            <a:miter lim="800000"/>
            <a:headEnd/>
            <a:tailEnd/>
          </a:ln>
        </p:spPr>
        <p:txBody>
          <a:bodyPr lIns="90488" tIns="44450" rIns="90488" bIns="44450"/>
          <a:lstStyle/>
          <a:p>
            <a:pPr marL="342900" indent="-342900" eaLnBrk="1" hangingPunct="1">
              <a:spcBef>
                <a:spcPct val="20000"/>
              </a:spcBef>
              <a:buClr>
                <a:schemeClr val="accent1"/>
              </a:buClr>
              <a:buFont typeface="Times" pitchFamily="18" charset="0"/>
              <a:buNone/>
              <a:defRPr/>
            </a:pPr>
            <a:r>
              <a:rPr lang="en-US" sz="2400" dirty="0">
                <a:solidFill>
                  <a:srgbClr val="FF0000"/>
                </a:solidFill>
                <a:latin typeface="Arial" charset="0"/>
              </a:rPr>
              <a:t>	Example:</a:t>
            </a:r>
            <a:r>
              <a:rPr lang="en-US" sz="2400" dirty="0">
                <a:solidFill>
                  <a:schemeClr val="accent2"/>
                </a:solidFill>
                <a:latin typeface="Arial" charset="0"/>
              </a:rPr>
              <a:t>  </a:t>
            </a:r>
            <a:r>
              <a:rPr lang="en-US" sz="2400" dirty="0">
                <a:latin typeface="Arial" charset="0"/>
              </a:rPr>
              <a:t>A company paid $50,000 for a special purpose machine. The machine was used to make a product that is now obsolete. The cost has already been incurred and cannot be undone (hard to recover even if the company resumes manufacturing the product because no one will buy).</a:t>
            </a:r>
          </a:p>
        </p:txBody>
      </p:sp>
      <p:pic>
        <p:nvPicPr>
          <p:cNvPr id="2" name="Picture 1">
            <a:extLst>
              <a:ext uri="{FF2B5EF4-FFF2-40B4-BE49-F238E27FC236}">
                <a16:creationId xmlns:a16="http://schemas.microsoft.com/office/drawing/2014/main" id="{F67E1519-A1EC-2509-CB7B-12D1C71FD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581400"/>
            <a:ext cx="7016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rrow: Right 2">
            <a:extLst>
              <a:ext uri="{FF2B5EF4-FFF2-40B4-BE49-F238E27FC236}">
                <a16:creationId xmlns:a16="http://schemas.microsoft.com/office/drawing/2014/main" id="{65BE23C6-9CBE-CFAC-C413-A73AD48C484E}"/>
              </a:ext>
            </a:extLst>
          </p:cNvPr>
          <p:cNvSpPr/>
          <p:nvPr/>
        </p:nvSpPr>
        <p:spPr>
          <a:xfrm>
            <a:off x="6542088" y="4114800"/>
            <a:ext cx="70485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4" name="Picture 3">
            <a:extLst>
              <a:ext uri="{FF2B5EF4-FFF2-40B4-BE49-F238E27FC236}">
                <a16:creationId xmlns:a16="http://schemas.microsoft.com/office/drawing/2014/main" id="{5E5624F4-A616-B2A1-59B2-D76A24F93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851" r="10509"/>
          <a:stretch>
            <a:fillRect/>
          </a:stretch>
        </p:blipFill>
        <p:spPr bwMode="auto">
          <a:xfrm>
            <a:off x="7315200" y="3429000"/>
            <a:ext cx="16002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quot;Not Allowed&quot; Symbol 4">
            <a:extLst>
              <a:ext uri="{FF2B5EF4-FFF2-40B4-BE49-F238E27FC236}">
                <a16:creationId xmlns:a16="http://schemas.microsoft.com/office/drawing/2014/main" id="{0C5F2AD9-6057-93BC-30B4-21817E771345}"/>
              </a:ext>
            </a:extLst>
          </p:cNvPr>
          <p:cNvSpPr/>
          <p:nvPr/>
        </p:nvSpPr>
        <p:spPr>
          <a:xfrm>
            <a:off x="4953000" y="3352800"/>
            <a:ext cx="1676400" cy="2057400"/>
          </a:xfrm>
          <a:prstGeom prst="noSmoking">
            <a:avLst>
              <a:gd name="adj" fmla="val 763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93254"/>
                                        </p:tgtEl>
                                        <p:attrNameLst>
                                          <p:attrName>style.visibility</p:attrName>
                                        </p:attrNameLst>
                                      </p:cBhvr>
                                      <p:to>
                                        <p:strVal val="visible"/>
                                      </p:to>
                                    </p:set>
                                    <p:anim calcmode="lin" valueType="num">
                                      <p:cBhvr additive="base">
                                        <p:cTn id="7" dur="500" fill="hold"/>
                                        <p:tgtEl>
                                          <p:spTgt spid="393254"/>
                                        </p:tgtEl>
                                        <p:attrNameLst>
                                          <p:attrName>ppt_x</p:attrName>
                                        </p:attrNameLst>
                                      </p:cBhvr>
                                      <p:tavLst>
                                        <p:tav tm="0">
                                          <p:val>
                                            <p:strVal val="0-#ppt_w/2"/>
                                          </p:val>
                                        </p:tav>
                                        <p:tav tm="100000">
                                          <p:val>
                                            <p:strVal val="#ppt_x"/>
                                          </p:val>
                                        </p:tav>
                                      </p:tavLst>
                                    </p:anim>
                                    <p:anim calcmode="lin" valueType="num">
                                      <p:cBhvr additive="base">
                                        <p:cTn id="8" dur="500" fill="hold"/>
                                        <p:tgtEl>
                                          <p:spTgt spid="39325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nodeType="afterGroup">
                            <p:stCondLst>
                              <p:cond delay="1000"/>
                            </p:stCondLst>
                            <p:childTnLst>
                              <p:par>
                                <p:cTn id="20" presetID="10" presetClass="entr" presetSubtype="0" fill="hold" nodeType="afterEffect">
                                  <p:stCondLst>
                                    <p:cond delay="3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54" grpId="0" animBg="1" autoUpdateAnimBg="0"/>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880FC656-6093-895F-70AC-93A5F72D0C3F}"/>
              </a:ext>
            </a:extLst>
          </p:cNvPr>
          <p:cNvSpPr>
            <a:spLocks noGrp="1"/>
          </p:cNvSpPr>
          <p:nvPr>
            <p:ph type="title"/>
          </p:nvPr>
        </p:nvSpPr>
        <p:spPr>
          <a:noFill/>
        </p:spPr>
        <p:txBody>
          <a:bodyPr lIns="90488" tIns="44450" rIns="90488" bIns="44450"/>
          <a:lstStyle/>
          <a:p>
            <a:r>
              <a:rPr lang="en-US" altLang="en-US" sz="3600">
                <a:cs typeface="Arial" panose="020B0604020202020204" pitchFamily="34" charset="0"/>
              </a:rPr>
              <a:t>Quick Check </a:t>
            </a:r>
            <a:r>
              <a:rPr lang="en-US" altLang="en-US" sz="3600">
                <a:cs typeface="Arial" panose="020B0604020202020204" pitchFamily="34" charset="0"/>
                <a:sym typeface="Wingdings" panose="05000000000000000000" pitchFamily="2" charset="2"/>
              </a:rPr>
              <a:t></a:t>
            </a:r>
          </a:p>
        </p:txBody>
      </p:sp>
      <p:sp>
        <p:nvSpPr>
          <p:cNvPr id="74755" name="Rectangle 3">
            <a:extLst>
              <a:ext uri="{FF2B5EF4-FFF2-40B4-BE49-F238E27FC236}">
                <a16:creationId xmlns:a16="http://schemas.microsoft.com/office/drawing/2014/main" id="{F23CE6E8-021F-D3B4-804F-2C32DBCBADC4}"/>
              </a:ext>
            </a:extLst>
          </p:cNvPr>
          <p:cNvSpPr>
            <a:spLocks noGrp="1" noChangeArrowheads="1"/>
          </p:cNvSpPr>
          <p:nvPr>
            <p:ph type="body" idx="1"/>
          </p:nvPr>
        </p:nvSpPr>
        <p:spPr>
          <a:xfrm>
            <a:off x="498475" y="1600200"/>
            <a:ext cx="8153400" cy="4686300"/>
          </a:xfrm>
          <a:solidFill>
            <a:schemeClr val="accent4">
              <a:lumMod val="40000"/>
              <a:lumOff val="60000"/>
            </a:schemeClr>
          </a:solidFill>
          <a:ln w="12699">
            <a:solidFill>
              <a:srgbClr val="0000CC"/>
            </a:solidFill>
          </a:ln>
        </p:spPr>
        <p:txBody>
          <a:bodyPr lIns="90488" tIns="44450" rIns="90488" bIns="44450"/>
          <a:lstStyle/>
          <a:p>
            <a:pPr>
              <a:buFont typeface="Times"/>
              <a:buNone/>
              <a:defRPr/>
            </a:pPr>
            <a:r>
              <a:rPr lang="en-US" dirty="0">
                <a:latin typeface="Arial" pitchFamily="34" charset="0"/>
                <a:cs typeface="Arial" pitchFamily="34" charset="0"/>
              </a:rPr>
              <a:t> 	Suppose you are trying to decide whether to drive or take the train to Portland to attend a concert. You have ample cash to do either, but you don’t want to waste money needlessly. Is the cost of the train ticket relevant in this decision? In other words, should the cost of the train ticket affect the decision of whether you drive or take the train to Portland?</a:t>
            </a:r>
          </a:p>
          <a:p>
            <a:pPr lvl="1">
              <a:buFont typeface="Wingdings" pitchFamily="2" charset="2"/>
              <a:buNone/>
              <a:defRPr/>
            </a:pPr>
            <a:r>
              <a:rPr lang="en-US" sz="2800" dirty="0">
                <a:solidFill>
                  <a:schemeClr val="tx1"/>
                </a:solidFill>
                <a:latin typeface="Arial" pitchFamily="34" charset="0"/>
                <a:cs typeface="Arial" pitchFamily="34" charset="0"/>
              </a:rPr>
              <a:t>A. Yes, the cost of the train ticket is relevant.</a:t>
            </a:r>
          </a:p>
          <a:p>
            <a:pPr lvl="1">
              <a:buFont typeface="Wingdings" pitchFamily="2" charset="2"/>
              <a:buNone/>
              <a:defRPr/>
            </a:pPr>
            <a:r>
              <a:rPr lang="en-US" sz="2800" dirty="0">
                <a:solidFill>
                  <a:schemeClr val="tx1"/>
                </a:solidFill>
                <a:latin typeface="Arial" pitchFamily="34" charset="0"/>
                <a:cs typeface="Arial" pitchFamily="34" charset="0"/>
              </a:rPr>
              <a:t>B. No, the cost of the train ticket is not relevant.</a:t>
            </a:r>
          </a:p>
        </p:txBody>
      </p:sp>
    </p:spTree>
  </p:cSld>
  <p:clrMapOvr>
    <a:masterClrMapping/>
  </p:clrMapOvr>
  <p:transition spd="med">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A7900D92-D34B-1BF3-DC3D-076E22C56B41}"/>
              </a:ext>
            </a:extLst>
          </p:cNvPr>
          <p:cNvSpPr>
            <a:spLocks noGrp="1"/>
          </p:cNvSpPr>
          <p:nvPr>
            <p:ph type="title"/>
          </p:nvPr>
        </p:nvSpPr>
        <p:spPr>
          <a:noFill/>
        </p:spPr>
        <p:txBody>
          <a:bodyPr lIns="90488" tIns="44450" rIns="90488" bIns="44450"/>
          <a:lstStyle/>
          <a:p>
            <a:r>
              <a:rPr lang="en-US" altLang="en-US" sz="3600">
                <a:cs typeface="Arial" panose="020B0604020202020204" pitchFamily="34" charset="0"/>
              </a:rPr>
              <a:t>Quick Check </a:t>
            </a:r>
            <a:r>
              <a:rPr lang="en-US" altLang="en-US" sz="3600">
                <a:cs typeface="Arial" panose="020B0604020202020204" pitchFamily="34" charset="0"/>
                <a:sym typeface="Wingdings" panose="05000000000000000000" pitchFamily="2" charset="2"/>
              </a:rPr>
              <a:t></a:t>
            </a:r>
          </a:p>
        </p:txBody>
      </p:sp>
      <p:sp>
        <p:nvSpPr>
          <p:cNvPr id="75779" name="Rectangle 3">
            <a:extLst>
              <a:ext uri="{FF2B5EF4-FFF2-40B4-BE49-F238E27FC236}">
                <a16:creationId xmlns:a16="http://schemas.microsoft.com/office/drawing/2014/main" id="{59199B51-23E2-FE89-2641-901B5E88D5EE}"/>
              </a:ext>
            </a:extLst>
          </p:cNvPr>
          <p:cNvSpPr>
            <a:spLocks noGrp="1" noChangeArrowheads="1"/>
          </p:cNvSpPr>
          <p:nvPr>
            <p:ph type="body" idx="1"/>
          </p:nvPr>
        </p:nvSpPr>
        <p:spPr>
          <a:xfrm>
            <a:off x="498475" y="1600200"/>
            <a:ext cx="8153400" cy="4686300"/>
          </a:xfrm>
          <a:solidFill>
            <a:schemeClr val="accent4">
              <a:lumMod val="40000"/>
              <a:lumOff val="60000"/>
            </a:schemeClr>
          </a:solidFill>
          <a:ln w="12699">
            <a:solidFill>
              <a:srgbClr val="0000CC"/>
            </a:solidFill>
          </a:ln>
        </p:spPr>
        <p:txBody>
          <a:bodyPr lIns="90488" tIns="44450" rIns="90488" bIns="44450"/>
          <a:lstStyle/>
          <a:p>
            <a:pPr>
              <a:buFont typeface="Times"/>
              <a:buNone/>
              <a:defRPr/>
            </a:pPr>
            <a:r>
              <a:rPr lang="en-US" dirty="0">
                <a:latin typeface="Arial" pitchFamily="34" charset="0"/>
                <a:cs typeface="Arial" pitchFamily="34" charset="0"/>
              </a:rPr>
              <a:t> 	Suppose you are trying to decide whether to drive or take the train to Portland to attend a concert. You have ample cash to do either, but you don’t want to waste money needlessly. Is the cost of the train ticket relevant in this decision? In other words, should the cost of the train ticket affect the decision of whether you drive or take the train to Portland?</a:t>
            </a:r>
          </a:p>
          <a:p>
            <a:pPr lvl="1">
              <a:buFont typeface="Wingdings" pitchFamily="2" charset="2"/>
              <a:buNone/>
              <a:defRPr/>
            </a:pPr>
            <a:r>
              <a:rPr lang="en-US" sz="2800" dirty="0">
                <a:solidFill>
                  <a:schemeClr val="tx1"/>
                </a:solidFill>
                <a:latin typeface="Arial" pitchFamily="34" charset="0"/>
                <a:cs typeface="Arial" pitchFamily="34" charset="0"/>
              </a:rPr>
              <a:t>A. Yes, the cost of the train ticket is relevant.</a:t>
            </a:r>
          </a:p>
          <a:p>
            <a:pPr lvl="1">
              <a:buFont typeface="Wingdings" pitchFamily="2" charset="2"/>
              <a:buNone/>
              <a:defRPr/>
            </a:pPr>
            <a:r>
              <a:rPr lang="en-US" sz="2800" dirty="0">
                <a:solidFill>
                  <a:schemeClr val="accent1"/>
                </a:solidFill>
                <a:latin typeface="Arial" pitchFamily="34" charset="0"/>
                <a:cs typeface="Arial" pitchFamily="34" charset="0"/>
              </a:rPr>
              <a:t>B. No, the cost of the train ticket is not relevant.</a:t>
            </a:r>
          </a:p>
        </p:txBody>
      </p:sp>
      <p:sp>
        <p:nvSpPr>
          <p:cNvPr id="80900" name="Oval 4">
            <a:extLst>
              <a:ext uri="{FF2B5EF4-FFF2-40B4-BE49-F238E27FC236}">
                <a16:creationId xmlns:a16="http://schemas.microsoft.com/office/drawing/2014/main" id="{E787B6B8-6461-8AD1-1A7F-1570E8F9ABD9}"/>
              </a:ext>
            </a:extLst>
          </p:cNvPr>
          <p:cNvSpPr>
            <a:spLocks noChangeArrowheads="1"/>
          </p:cNvSpPr>
          <p:nvPr/>
        </p:nvSpPr>
        <p:spPr bwMode="auto">
          <a:xfrm>
            <a:off x="847725" y="5105400"/>
            <a:ext cx="523875" cy="533400"/>
          </a:xfrm>
          <a:prstGeom prst="ellipse">
            <a:avLst/>
          </a:prstGeom>
          <a:noFill/>
          <a:ln w="50799">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Tree>
  </p:cSld>
  <p:clrMapOvr>
    <a:masterClrMapping/>
  </p:clrMapOvr>
  <p:transition spd="med">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F970F2CC-0C4D-6131-79B0-9BBD545EE474}"/>
              </a:ext>
            </a:extLst>
          </p:cNvPr>
          <p:cNvSpPr>
            <a:spLocks noGrp="1"/>
          </p:cNvSpPr>
          <p:nvPr>
            <p:ph type="title"/>
          </p:nvPr>
        </p:nvSpPr>
        <p:spPr>
          <a:noFill/>
        </p:spPr>
        <p:txBody>
          <a:bodyPr lIns="90488" tIns="44450" rIns="90488" bIns="44450"/>
          <a:lstStyle/>
          <a:p>
            <a:r>
              <a:rPr lang="en-US" altLang="en-US" sz="3600">
                <a:cs typeface="Arial" panose="020B0604020202020204" pitchFamily="34" charset="0"/>
              </a:rPr>
              <a:t>Quick Check </a:t>
            </a:r>
            <a:r>
              <a:rPr lang="en-US" altLang="en-US" sz="3600">
                <a:cs typeface="Arial" panose="020B0604020202020204" pitchFamily="34" charset="0"/>
                <a:sym typeface="Wingdings" panose="05000000000000000000" pitchFamily="2" charset="2"/>
              </a:rPr>
              <a:t></a:t>
            </a:r>
          </a:p>
        </p:txBody>
      </p:sp>
      <p:sp>
        <p:nvSpPr>
          <p:cNvPr id="82947" name="Rectangle 3">
            <a:extLst>
              <a:ext uri="{FF2B5EF4-FFF2-40B4-BE49-F238E27FC236}">
                <a16:creationId xmlns:a16="http://schemas.microsoft.com/office/drawing/2014/main" id="{19DADAFD-2BEE-E9CE-AB69-54CB0DE020B1}"/>
              </a:ext>
            </a:extLst>
          </p:cNvPr>
          <p:cNvSpPr>
            <a:spLocks noGrp="1" noChangeArrowheads="1"/>
          </p:cNvSpPr>
          <p:nvPr>
            <p:ph type="body" idx="1"/>
          </p:nvPr>
        </p:nvSpPr>
        <p:spPr>
          <a:xfrm>
            <a:off x="498475" y="1600200"/>
            <a:ext cx="8153400" cy="4686300"/>
          </a:xfrm>
          <a:solidFill>
            <a:srgbClr val="EDECD2"/>
          </a:solidFill>
          <a:ln w="12699">
            <a:solidFill>
              <a:srgbClr val="0000CC"/>
            </a:solidFill>
            <a:miter lim="800000"/>
            <a:headEnd/>
            <a:tailEnd/>
          </a:ln>
        </p:spPr>
        <p:txBody>
          <a:bodyPr lIns="90488" tIns="44450" rIns="90488" bIns="44450"/>
          <a:lstStyle/>
          <a:p>
            <a:pPr>
              <a:buFont typeface="Times" panose="02020603050405020304" pitchFamily="18" charset="0"/>
              <a:buNone/>
            </a:pPr>
            <a:r>
              <a:rPr lang="en-US" altLang="en-US">
                <a:latin typeface="Arial" panose="020B0604020202020204" pitchFamily="34" charset="0"/>
                <a:cs typeface="Arial" panose="020B0604020202020204" pitchFamily="34" charset="0"/>
              </a:rPr>
              <a:t> 	Suppose you are trying to decide whether to drive or take the train to Portland to attend a concert. You have ample cash to do either, but you don’t want to waste money needlessly. Is the annual cost of licensing your car relevant in this decision?</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A. Yes, the licensing cost is relevant.</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B. No, the licensing cost is not relevant.</a:t>
            </a:r>
          </a:p>
        </p:txBody>
      </p:sp>
    </p:spTree>
  </p:cSld>
  <p:clrMapOvr>
    <a:masterClrMapping/>
  </p:clrMapOvr>
  <p:transition spd="med">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21E8A466-867D-AFFF-5933-CCCAE09B615D}"/>
              </a:ext>
            </a:extLst>
          </p:cNvPr>
          <p:cNvSpPr>
            <a:spLocks noGrp="1"/>
          </p:cNvSpPr>
          <p:nvPr>
            <p:ph type="title"/>
          </p:nvPr>
        </p:nvSpPr>
        <p:spPr>
          <a:noFill/>
        </p:spPr>
        <p:txBody>
          <a:bodyPr lIns="90488" tIns="44450" rIns="90488" bIns="44450"/>
          <a:lstStyle/>
          <a:p>
            <a:r>
              <a:rPr lang="en-US" altLang="en-US" sz="3600">
                <a:cs typeface="Arial" panose="020B0604020202020204" pitchFamily="34" charset="0"/>
              </a:rPr>
              <a:t>Quick Check </a:t>
            </a:r>
            <a:r>
              <a:rPr lang="en-US" altLang="en-US" sz="3600">
                <a:cs typeface="Arial" panose="020B0604020202020204" pitchFamily="34" charset="0"/>
                <a:sym typeface="Wingdings" panose="05000000000000000000" pitchFamily="2" charset="2"/>
              </a:rPr>
              <a:t></a:t>
            </a:r>
          </a:p>
        </p:txBody>
      </p:sp>
      <p:sp>
        <p:nvSpPr>
          <p:cNvPr id="84995" name="Rectangle 3">
            <a:extLst>
              <a:ext uri="{FF2B5EF4-FFF2-40B4-BE49-F238E27FC236}">
                <a16:creationId xmlns:a16="http://schemas.microsoft.com/office/drawing/2014/main" id="{91846421-0421-BAEF-3C9A-42F61A14DBAD}"/>
              </a:ext>
            </a:extLst>
          </p:cNvPr>
          <p:cNvSpPr>
            <a:spLocks noGrp="1" noChangeArrowheads="1"/>
          </p:cNvSpPr>
          <p:nvPr>
            <p:ph type="body" idx="1"/>
          </p:nvPr>
        </p:nvSpPr>
        <p:spPr>
          <a:xfrm>
            <a:off x="498475" y="1600200"/>
            <a:ext cx="8153400" cy="4686300"/>
          </a:xfrm>
          <a:solidFill>
            <a:srgbClr val="EDECD2"/>
          </a:solidFill>
          <a:ln w="12699">
            <a:solidFill>
              <a:srgbClr val="0000CC"/>
            </a:solidFill>
            <a:miter lim="800000"/>
            <a:headEnd/>
            <a:tailEnd/>
          </a:ln>
        </p:spPr>
        <p:txBody>
          <a:bodyPr lIns="90488" tIns="44450" rIns="90488" bIns="44450"/>
          <a:lstStyle/>
          <a:p>
            <a:pPr>
              <a:buFont typeface="Times" panose="02020603050405020304" pitchFamily="18" charset="0"/>
              <a:buNone/>
            </a:pPr>
            <a:r>
              <a:rPr lang="en-US" altLang="en-US">
                <a:latin typeface="Arial" panose="020B0604020202020204" pitchFamily="34" charset="0"/>
                <a:cs typeface="Arial" panose="020B0604020202020204" pitchFamily="34" charset="0"/>
              </a:rPr>
              <a:t> 	Suppose you are trying to decide whether to drive or take the train to Portland to attend a concert. You have ample cash to do either, but you don’t want to waste money needlessly. Is the annual cost of licensing your car relevant in this decision?</a:t>
            </a:r>
          </a:p>
          <a:p>
            <a:pPr lvl="1">
              <a:buFont typeface="Wingdings" panose="05000000000000000000" pitchFamily="2" charset="2"/>
              <a:buNone/>
            </a:pPr>
            <a:r>
              <a:rPr lang="en-US" altLang="en-US" sz="2800">
                <a:solidFill>
                  <a:schemeClr val="accent1"/>
                </a:solidFill>
                <a:latin typeface="Arial" panose="020B0604020202020204" pitchFamily="34" charset="0"/>
                <a:cs typeface="Arial" panose="020B0604020202020204" pitchFamily="34" charset="0"/>
              </a:rPr>
              <a:t>A. Yes, the licensing cost is relevant.</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B. No, the licensing cost is not relevant.</a:t>
            </a:r>
          </a:p>
        </p:txBody>
      </p:sp>
      <p:sp>
        <p:nvSpPr>
          <p:cNvPr id="84996" name="Oval 4">
            <a:extLst>
              <a:ext uri="{FF2B5EF4-FFF2-40B4-BE49-F238E27FC236}">
                <a16:creationId xmlns:a16="http://schemas.microsoft.com/office/drawing/2014/main" id="{A741DA07-8DF1-5521-3340-22C23B791ABA}"/>
              </a:ext>
            </a:extLst>
          </p:cNvPr>
          <p:cNvSpPr>
            <a:spLocks noChangeArrowheads="1"/>
          </p:cNvSpPr>
          <p:nvPr/>
        </p:nvSpPr>
        <p:spPr bwMode="auto">
          <a:xfrm>
            <a:off x="923925" y="4724400"/>
            <a:ext cx="447675" cy="457200"/>
          </a:xfrm>
          <a:prstGeom prst="ellipse">
            <a:avLst/>
          </a:prstGeom>
          <a:noFill/>
          <a:ln w="50799">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Tree>
  </p:cSld>
  <p:clrMapOvr>
    <a:masterClrMapping/>
  </p:clrMapOvr>
  <p:transition spd="med">
    <p:blinds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A84AB57-D59B-681F-00F9-3432F4BAE41D}"/>
              </a:ext>
            </a:extLst>
          </p:cNvPr>
          <p:cNvSpPr>
            <a:spLocks noGrp="1"/>
          </p:cNvSpPr>
          <p:nvPr>
            <p:ph type="title"/>
          </p:nvPr>
        </p:nvSpPr>
        <p:spPr>
          <a:noFill/>
        </p:spPr>
        <p:txBody>
          <a:bodyPr lIns="90488" tIns="44450" rIns="90488" bIns="44450"/>
          <a:lstStyle/>
          <a:p>
            <a:r>
              <a:rPr lang="en-US" altLang="en-US" sz="3600">
                <a:cs typeface="Arial" panose="020B0604020202020204" pitchFamily="34" charset="0"/>
              </a:rPr>
              <a:t>Quick Check </a:t>
            </a:r>
            <a:r>
              <a:rPr lang="en-US" altLang="en-US" sz="3600">
                <a:cs typeface="Arial" panose="020B0604020202020204" pitchFamily="34" charset="0"/>
                <a:sym typeface="Wingdings" panose="05000000000000000000" pitchFamily="2" charset="2"/>
              </a:rPr>
              <a:t></a:t>
            </a:r>
          </a:p>
        </p:txBody>
      </p:sp>
      <p:sp>
        <p:nvSpPr>
          <p:cNvPr id="87043" name="Rectangle 3">
            <a:extLst>
              <a:ext uri="{FF2B5EF4-FFF2-40B4-BE49-F238E27FC236}">
                <a16:creationId xmlns:a16="http://schemas.microsoft.com/office/drawing/2014/main" id="{27A7CFD0-133C-A600-2BA7-C3BBB50E1F30}"/>
              </a:ext>
            </a:extLst>
          </p:cNvPr>
          <p:cNvSpPr>
            <a:spLocks noGrp="1" noChangeArrowheads="1"/>
          </p:cNvSpPr>
          <p:nvPr>
            <p:ph type="body" idx="1"/>
          </p:nvPr>
        </p:nvSpPr>
        <p:spPr>
          <a:xfrm>
            <a:off x="498475" y="1600200"/>
            <a:ext cx="8153400" cy="4686300"/>
          </a:xfrm>
          <a:solidFill>
            <a:srgbClr val="EDECD2"/>
          </a:solidFill>
          <a:ln w="12699">
            <a:solidFill>
              <a:srgbClr val="0000CC"/>
            </a:solidFill>
            <a:miter lim="800000"/>
            <a:headEnd/>
            <a:tailEnd/>
          </a:ln>
        </p:spPr>
        <p:txBody>
          <a:bodyPr lIns="90488" tIns="44450" rIns="90488" bIns="44450"/>
          <a:lstStyle/>
          <a:p>
            <a:pPr>
              <a:buFont typeface="Times" panose="02020603050405020304" pitchFamily="18" charset="0"/>
              <a:buNone/>
            </a:pPr>
            <a:r>
              <a:rPr lang="en-US" altLang="en-US">
                <a:latin typeface="Arial" panose="020B0604020202020204" pitchFamily="34" charset="0"/>
                <a:cs typeface="Arial" panose="020B0604020202020204" pitchFamily="34" charset="0"/>
              </a:rPr>
              <a:t> 	Suppose that your car could be sold now for $5,000. Is this a sunk cost?</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A. Yes, it is a sunk cost.</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B. No, it is not a sunk cost.</a:t>
            </a:r>
          </a:p>
        </p:txBody>
      </p:sp>
    </p:spTree>
  </p:cSld>
  <p:clrMapOvr>
    <a:masterClrMapping/>
  </p:clrMapOvr>
  <p:transition spd="med">
    <p:blinds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E45C1CB8-6C86-E219-0511-7C5847E32037}"/>
              </a:ext>
            </a:extLst>
          </p:cNvPr>
          <p:cNvSpPr>
            <a:spLocks noGrp="1"/>
          </p:cNvSpPr>
          <p:nvPr>
            <p:ph type="title"/>
          </p:nvPr>
        </p:nvSpPr>
        <p:spPr>
          <a:noFill/>
        </p:spPr>
        <p:txBody>
          <a:bodyPr lIns="90488" tIns="44450" rIns="90488" bIns="44450"/>
          <a:lstStyle/>
          <a:p>
            <a:r>
              <a:rPr lang="en-US" altLang="en-US" sz="3600">
                <a:cs typeface="Arial" panose="020B0604020202020204" pitchFamily="34" charset="0"/>
              </a:rPr>
              <a:t>Quick Check </a:t>
            </a:r>
            <a:r>
              <a:rPr lang="en-US" altLang="en-US" sz="3600">
                <a:cs typeface="Arial" panose="020B0604020202020204" pitchFamily="34" charset="0"/>
                <a:sym typeface="Wingdings" panose="05000000000000000000" pitchFamily="2" charset="2"/>
              </a:rPr>
              <a:t></a:t>
            </a:r>
          </a:p>
        </p:txBody>
      </p:sp>
      <p:sp>
        <p:nvSpPr>
          <p:cNvPr id="89091" name="Rectangle 3">
            <a:extLst>
              <a:ext uri="{FF2B5EF4-FFF2-40B4-BE49-F238E27FC236}">
                <a16:creationId xmlns:a16="http://schemas.microsoft.com/office/drawing/2014/main" id="{B61D3972-92AB-6DC3-71B0-7A0979D69966}"/>
              </a:ext>
            </a:extLst>
          </p:cNvPr>
          <p:cNvSpPr>
            <a:spLocks noGrp="1" noChangeArrowheads="1"/>
          </p:cNvSpPr>
          <p:nvPr>
            <p:ph type="body" idx="1"/>
          </p:nvPr>
        </p:nvSpPr>
        <p:spPr>
          <a:xfrm>
            <a:off x="498475" y="1600200"/>
            <a:ext cx="8153400" cy="4686300"/>
          </a:xfrm>
          <a:solidFill>
            <a:srgbClr val="EDECD2"/>
          </a:solidFill>
          <a:ln w="12699">
            <a:solidFill>
              <a:srgbClr val="0000CC"/>
            </a:solidFill>
            <a:miter lim="800000"/>
            <a:headEnd/>
            <a:tailEnd/>
          </a:ln>
        </p:spPr>
        <p:txBody>
          <a:bodyPr lIns="90488" tIns="44450" rIns="90488" bIns="44450"/>
          <a:lstStyle/>
          <a:p>
            <a:pPr>
              <a:buFont typeface="Times" panose="02020603050405020304" pitchFamily="18" charset="0"/>
              <a:buNone/>
            </a:pPr>
            <a:r>
              <a:rPr lang="en-US" altLang="en-US">
                <a:latin typeface="Arial" panose="020B0604020202020204" pitchFamily="34" charset="0"/>
                <a:cs typeface="Arial" panose="020B0604020202020204" pitchFamily="34" charset="0"/>
              </a:rPr>
              <a:t> 	Suppose that your car could be sold now for $5,000. Is this a sunk cost?</a:t>
            </a:r>
          </a:p>
          <a:p>
            <a:pPr lvl="1">
              <a:buFont typeface="Wingdings" panose="05000000000000000000" pitchFamily="2" charset="2"/>
              <a:buNone/>
            </a:pPr>
            <a:r>
              <a:rPr lang="en-US" altLang="en-US" sz="2800">
                <a:solidFill>
                  <a:schemeClr val="accent1"/>
                </a:solidFill>
                <a:latin typeface="Arial" panose="020B0604020202020204" pitchFamily="34" charset="0"/>
                <a:cs typeface="Arial" panose="020B0604020202020204" pitchFamily="34" charset="0"/>
              </a:rPr>
              <a:t>A. Yes, it is a sunk cost.</a:t>
            </a:r>
          </a:p>
          <a:p>
            <a:pPr lvl="1">
              <a:buFont typeface="Wingdings" panose="05000000000000000000" pitchFamily="2" charset="2"/>
              <a:buNone/>
            </a:pPr>
            <a:r>
              <a:rPr lang="en-US" altLang="en-US" sz="2800">
                <a:solidFill>
                  <a:schemeClr val="tx1"/>
                </a:solidFill>
                <a:latin typeface="Arial" panose="020B0604020202020204" pitchFamily="34" charset="0"/>
                <a:cs typeface="Arial" panose="020B0604020202020204" pitchFamily="34" charset="0"/>
              </a:rPr>
              <a:t>B. No, it is not a sunk cost.</a:t>
            </a:r>
          </a:p>
        </p:txBody>
      </p:sp>
      <p:sp>
        <p:nvSpPr>
          <p:cNvPr id="89092" name="Oval 4">
            <a:extLst>
              <a:ext uri="{FF2B5EF4-FFF2-40B4-BE49-F238E27FC236}">
                <a16:creationId xmlns:a16="http://schemas.microsoft.com/office/drawing/2014/main" id="{77888399-088F-AF5E-A2AF-0626912E1784}"/>
              </a:ext>
            </a:extLst>
          </p:cNvPr>
          <p:cNvSpPr>
            <a:spLocks noChangeArrowheads="1"/>
          </p:cNvSpPr>
          <p:nvPr/>
        </p:nvSpPr>
        <p:spPr bwMode="auto">
          <a:xfrm>
            <a:off x="847725" y="2971800"/>
            <a:ext cx="523875" cy="533400"/>
          </a:xfrm>
          <a:prstGeom prst="ellipse">
            <a:avLst/>
          </a:pr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Tree>
  </p:cSld>
  <p:clrMapOvr>
    <a:masterClrMapping/>
  </p:clrMapOvr>
  <p:transition spd="med">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2ED27453-132D-B57B-103B-B5CF68466110}"/>
              </a:ext>
            </a:extLst>
          </p:cNvPr>
          <p:cNvSpPr>
            <a:spLocks noGrp="1" noChangeArrowheads="1"/>
          </p:cNvSpPr>
          <p:nvPr>
            <p:ph type="title"/>
          </p:nvPr>
        </p:nvSpPr>
        <p:spPr/>
        <p:txBody>
          <a:bodyPr>
            <a:normAutofit fontScale="90000"/>
          </a:bodyPr>
          <a:lstStyle/>
          <a:p>
            <a:pPr>
              <a:defRPr/>
            </a:pPr>
            <a:r>
              <a:rPr lang="en-US" dirty="0">
                <a:cs typeface="Arial" charset="0"/>
              </a:rPr>
              <a:t>Summary of the Types of Cost Classifications</a:t>
            </a:r>
          </a:p>
        </p:txBody>
      </p:sp>
      <p:sp>
        <p:nvSpPr>
          <p:cNvPr id="4" name="Rounded Rectangle 3">
            <a:extLst>
              <a:ext uri="{FF2B5EF4-FFF2-40B4-BE49-F238E27FC236}">
                <a16:creationId xmlns:a16="http://schemas.microsoft.com/office/drawing/2014/main" id="{51AFB77A-65D5-403B-7964-1CD1BB1780E5}"/>
              </a:ext>
            </a:extLst>
          </p:cNvPr>
          <p:cNvSpPr/>
          <p:nvPr/>
        </p:nvSpPr>
        <p:spPr>
          <a:xfrm>
            <a:off x="457200" y="1752600"/>
            <a:ext cx="3810000" cy="16764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3200" b="1" dirty="0">
                <a:latin typeface="Arial" pitchFamily="34" charset="0"/>
                <a:cs typeface="Arial" pitchFamily="34" charset="0"/>
              </a:rPr>
              <a:t>Financial Reporting</a:t>
            </a:r>
          </a:p>
        </p:txBody>
      </p:sp>
      <p:sp>
        <p:nvSpPr>
          <p:cNvPr id="5" name="Rounded Rectangle 4">
            <a:extLst>
              <a:ext uri="{FF2B5EF4-FFF2-40B4-BE49-F238E27FC236}">
                <a16:creationId xmlns:a16="http://schemas.microsoft.com/office/drawing/2014/main" id="{8F3A0F0D-2E34-D99B-5CA5-415B0CAB9965}"/>
              </a:ext>
            </a:extLst>
          </p:cNvPr>
          <p:cNvSpPr/>
          <p:nvPr/>
        </p:nvSpPr>
        <p:spPr>
          <a:xfrm>
            <a:off x="4800600" y="1752600"/>
            <a:ext cx="3810000" cy="16764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3200" b="1" dirty="0">
                <a:latin typeface="Arial" pitchFamily="34" charset="0"/>
                <a:cs typeface="Arial" pitchFamily="34" charset="0"/>
              </a:rPr>
              <a:t>Predicting Cost Behavior</a:t>
            </a:r>
          </a:p>
        </p:txBody>
      </p:sp>
      <p:sp>
        <p:nvSpPr>
          <p:cNvPr id="6" name="Rounded Rectangle 5">
            <a:extLst>
              <a:ext uri="{FF2B5EF4-FFF2-40B4-BE49-F238E27FC236}">
                <a16:creationId xmlns:a16="http://schemas.microsoft.com/office/drawing/2014/main" id="{997ABBCE-AE9E-AA31-16F3-5FB5E4B5FE08}"/>
              </a:ext>
            </a:extLst>
          </p:cNvPr>
          <p:cNvSpPr/>
          <p:nvPr/>
        </p:nvSpPr>
        <p:spPr>
          <a:xfrm>
            <a:off x="457200" y="4381500"/>
            <a:ext cx="3810000" cy="16764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3200" b="1" dirty="0">
                <a:latin typeface="Arial" pitchFamily="34" charset="0"/>
                <a:cs typeface="Arial" pitchFamily="34" charset="0"/>
              </a:rPr>
              <a:t>Assigning Costs to Cost Objects</a:t>
            </a:r>
          </a:p>
        </p:txBody>
      </p:sp>
      <p:sp>
        <p:nvSpPr>
          <p:cNvPr id="7" name="Rounded Rectangle 6">
            <a:extLst>
              <a:ext uri="{FF2B5EF4-FFF2-40B4-BE49-F238E27FC236}">
                <a16:creationId xmlns:a16="http://schemas.microsoft.com/office/drawing/2014/main" id="{A89B57B1-86CC-C1B6-9989-B3622E0D4F21}"/>
              </a:ext>
            </a:extLst>
          </p:cNvPr>
          <p:cNvSpPr/>
          <p:nvPr/>
        </p:nvSpPr>
        <p:spPr>
          <a:xfrm>
            <a:off x="4800600" y="4381500"/>
            <a:ext cx="3810000" cy="16764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3200" b="1" dirty="0">
                <a:solidFill>
                  <a:srgbClr val="FFFFFF"/>
                </a:solidFill>
                <a:latin typeface="Arial" pitchFamily="34" charset="0"/>
                <a:cs typeface="Arial" pitchFamily="34" charset="0"/>
              </a:rPr>
              <a:t>Making Business Decisions</a:t>
            </a:r>
          </a:p>
        </p:txBody>
      </p:sp>
    </p:spTree>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D2CC325-4730-BA8C-5A9B-009E4DCC5D94}"/>
              </a:ext>
            </a:extLst>
          </p:cNvPr>
          <p:cNvGrpSpPr>
            <a:grpSpLocks/>
          </p:cNvGrpSpPr>
          <p:nvPr/>
        </p:nvGrpSpPr>
        <p:grpSpPr bwMode="auto">
          <a:xfrm>
            <a:off x="2097088" y="3760788"/>
            <a:ext cx="5062537" cy="1301750"/>
            <a:chOff x="1321" y="2369"/>
            <a:chExt cx="3189" cy="820"/>
          </a:xfrm>
        </p:grpSpPr>
        <p:grpSp>
          <p:nvGrpSpPr>
            <p:cNvPr id="12302" name="Group 3">
              <a:extLst>
                <a:ext uri="{FF2B5EF4-FFF2-40B4-BE49-F238E27FC236}">
                  <a16:creationId xmlns:a16="http://schemas.microsoft.com/office/drawing/2014/main" id="{B4C6DF20-39B7-D69B-702C-F6A78F83C432}"/>
                </a:ext>
              </a:extLst>
            </p:cNvPr>
            <p:cNvGrpSpPr>
              <a:grpSpLocks/>
            </p:cNvGrpSpPr>
            <p:nvPr/>
          </p:nvGrpSpPr>
          <p:grpSpPr bwMode="auto">
            <a:xfrm>
              <a:off x="1321" y="2369"/>
              <a:ext cx="3189" cy="739"/>
              <a:chOff x="1321" y="2369"/>
              <a:chExt cx="3189" cy="739"/>
            </a:xfrm>
          </p:grpSpPr>
          <p:grpSp>
            <p:nvGrpSpPr>
              <p:cNvPr id="12324" name="Group 4">
                <a:extLst>
                  <a:ext uri="{FF2B5EF4-FFF2-40B4-BE49-F238E27FC236}">
                    <a16:creationId xmlns:a16="http://schemas.microsoft.com/office/drawing/2014/main" id="{01B70EA5-E756-5014-0A58-1AD9B4184A07}"/>
                  </a:ext>
                </a:extLst>
              </p:cNvPr>
              <p:cNvGrpSpPr>
                <a:grpSpLocks/>
              </p:cNvGrpSpPr>
              <p:nvPr/>
            </p:nvGrpSpPr>
            <p:grpSpPr bwMode="auto">
              <a:xfrm>
                <a:off x="1488" y="2369"/>
                <a:ext cx="2187" cy="289"/>
                <a:chOff x="1488" y="2369"/>
                <a:chExt cx="2187" cy="289"/>
              </a:xfrm>
            </p:grpSpPr>
            <p:grpSp>
              <p:nvGrpSpPr>
                <p:cNvPr id="12352" name="Group 5">
                  <a:extLst>
                    <a:ext uri="{FF2B5EF4-FFF2-40B4-BE49-F238E27FC236}">
                      <a16:creationId xmlns:a16="http://schemas.microsoft.com/office/drawing/2014/main" id="{E1E245CA-D5BF-5046-0609-5EFCAF7364FB}"/>
                    </a:ext>
                  </a:extLst>
                </p:cNvPr>
                <p:cNvGrpSpPr>
                  <a:grpSpLocks/>
                </p:cNvGrpSpPr>
                <p:nvPr/>
              </p:nvGrpSpPr>
              <p:grpSpPr bwMode="auto">
                <a:xfrm>
                  <a:off x="2256" y="2400"/>
                  <a:ext cx="1168" cy="255"/>
                  <a:chOff x="2256" y="2400"/>
                  <a:chExt cx="1168" cy="255"/>
                </a:xfrm>
              </p:grpSpPr>
              <p:grpSp>
                <p:nvGrpSpPr>
                  <p:cNvPr id="12354" name="Group 6">
                    <a:extLst>
                      <a:ext uri="{FF2B5EF4-FFF2-40B4-BE49-F238E27FC236}">
                        <a16:creationId xmlns:a16="http://schemas.microsoft.com/office/drawing/2014/main" id="{6D402BFD-7987-90C1-F8AA-262030D49A8D}"/>
                      </a:ext>
                    </a:extLst>
                  </p:cNvPr>
                  <p:cNvGrpSpPr>
                    <a:grpSpLocks/>
                  </p:cNvGrpSpPr>
                  <p:nvPr/>
                </p:nvGrpSpPr>
                <p:grpSpPr bwMode="auto">
                  <a:xfrm>
                    <a:off x="2515" y="2409"/>
                    <a:ext cx="744" cy="220"/>
                    <a:chOff x="2515" y="2409"/>
                    <a:chExt cx="744" cy="220"/>
                  </a:xfrm>
                </p:grpSpPr>
                <p:sp>
                  <p:nvSpPr>
                    <p:cNvPr id="12356" name="Freeform 7">
                      <a:extLst>
                        <a:ext uri="{FF2B5EF4-FFF2-40B4-BE49-F238E27FC236}">
                          <a16:creationId xmlns:a16="http://schemas.microsoft.com/office/drawing/2014/main" id="{5C633F10-EED2-62AF-D527-D69B115B9A2E}"/>
                        </a:ext>
                      </a:extLst>
                    </p:cNvPr>
                    <p:cNvSpPr>
                      <a:spLocks/>
                    </p:cNvSpPr>
                    <p:nvPr/>
                  </p:nvSpPr>
                  <p:spPr bwMode="auto">
                    <a:xfrm>
                      <a:off x="2515" y="2409"/>
                      <a:ext cx="127" cy="180"/>
                    </a:xfrm>
                    <a:custGeom>
                      <a:avLst/>
                      <a:gdLst>
                        <a:gd name="T0" fmla="*/ 0 w 255"/>
                        <a:gd name="T1" fmla="*/ 1 h 359"/>
                        <a:gd name="T2" fmla="*/ 0 w 255"/>
                        <a:gd name="T3" fmla="*/ 0 h 359"/>
                        <a:gd name="T4" fmla="*/ 0 w 255"/>
                        <a:gd name="T5" fmla="*/ 1 h 359"/>
                        <a:gd name="T6" fmla="*/ 0 w 255"/>
                        <a:gd name="T7" fmla="*/ 1 h 359"/>
                        <a:gd name="T8" fmla="*/ 0 w 255"/>
                        <a:gd name="T9" fmla="*/ 0 h 359"/>
                        <a:gd name="T10" fmla="*/ 0 w 255"/>
                        <a:gd name="T11" fmla="*/ 1 h 359"/>
                        <a:gd name="T12" fmla="*/ 0 60000 65536"/>
                        <a:gd name="T13" fmla="*/ 0 60000 65536"/>
                        <a:gd name="T14" fmla="*/ 0 60000 65536"/>
                        <a:gd name="T15" fmla="*/ 0 60000 65536"/>
                        <a:gd name="T16" fmla="*/ 0 60000 65536"/>
                        <a:gd name="T17" fmla="*/ 0 60000 65536"/>
                        <a:gd name="T18" fmla="*/ 0 w 255"/>
                        <a:gd name="T19" fmla="*/ 0 h 359"/>
                        <a:gd name="T20" fmla="*/ 255 w 255"/>
                        <a:gd name="T21" fmla="*/ 359 h 359"/>
                      </a:gdLst>
                      <a:ahLst/>
                      <a:cxnLst>
                        <a:cxn ang="T12">
                          <a:pos x="T0" y="T1"/>
                        </a:cxn>
                        <a:cxn ang="T13">
                          <a:pos x="T2" y="T3"/>
                        </a:cxn>
                        <a:cxn ang="T14">
                          <a:pos x="T4" y="T5"/>
                        </a:cxn>
                        <a:cxn ang="T15">
                          <a:pos x="T6" y="T7"/>
                        </a:cxn>
                        <a:cxn ang="T16">
                          <a:pos x="T8" y="T9"/>
                        </a:cxn>
                        <a:cxn ang="T17">
                          <a:pos x="T10" y="T11"/>
                        </a:cxn>
                      </a:cxnLst>
                      <a:rect l="T18" t="T19" r="T20" b="T21"/>
                      <a:pathLst>
                        <a:path w="255" h="359">
                          <a:moveTo>
                            <a:pt x="6" y="5"/>
                          </a:moveTo>
                          <a:lnTo>
                            <a:pt x="0" y="0"/>
                          </a:lnTo>
                          <a:lnTo>
                            <a:pt x="168" y="359"/>
                          </a:lnTo>
                          <a:lnTo>
                            <a:pt x="255" y="359"/>
                          </a:lnTo>
                          <a:lnTo>
                            <a:pt x="70" y="0"/>
                          </a:lnTo>
                          <a:lnTo>
                            <a:pt x="6" y="5"/>
                          </a:lnTo>
                          <a:close/>
                        </a:path>
                      </a:pathLst>
                    </a:custGeom>
                    <a:solidFill>
                      <a:srgbClr val="800000"/>
                    </a:solidFill>
                    <a:ln w="9525">
                      <a:solidFill>
                        <a:srgbClr val="000000"/>
                      </a:solidFill>
                      <a:round/>
                      <a:headEnd/>
                      <a:tailEnd/>
                    </a:ln>
                  </p:spPr>
                  <p:txBody>
                    <a:bodyPr/>
                    <a:lstStyle/>
                    <a:p>
                      <a:endParaRPr lang="en-US"/>
                    </a:p>
                  </p:txBody>
                </p:sp>
                <p:sp>
                  <p:nvSpPr>
                    <p:cNvPr id="12357" name="Freeform 8">
                      <a:extLst>
                        <a:ext uri="{FF2B5EF4-FFF2-40B4-BE49-F238E27FC236}">
                          <a16:creationId xmlns:a16="http://schemas.microsoft.com/office/drawing/2014/main" id="{7A435FF2-995D-F81C-18DB-AFC0A19FF5C3}"/>
                        </a:ext>
                      </a:extLst>
                    </p:cNvPr>
                    <p:cNvSpPr>
                      <a:spLocks/>
                    </p:cNvSpPr>
                    <p:nvPr/>
                  </p:nvSpPr>
                  <p:spPr bwMode="auto">
                    <a:xfrm>
                      <a:off x="3142" y="2509"/>
                      <a:ext cx="117" cy="120"/>
                    </a:xfrm>
                    <a:custGeom>
                      <a:avLst/>
                      <a:gdLst>
                        <a:gd name="T0" fmla="*/ 1 w 234"/>
                        <a:gd name="T1" fmla="*/ 1 h 239"/>
                        <a:gd name="T2" fmla="*/ 1 w 234"/>
                        <a:gd name="T3" fmla="*/ 1 h 239"/>
                        <a:gd name="T4" fmla="*/ 1 w 234"/>
                        <a:gd name="T5" fmla="*/ 1 h 239"/>
                        <a:gd name="T6" fmla="*/ 1 w 234"/>
                        <a:gd name="T7" fmla="*/ 1 h 239"/>
                        <a:gd name="T8" fmla="*/ 0 w 234"/>
                        <a:gd name="T9" fmla="*/ 0 h 239"/>
                        <a:gd name="T10" fmla="*/ 1 w 234"/>
                        <a:gd name="T11" fmla="*/ 1 h 239"/>
                        <a:gd name="T12" fmla="*/ 0 60000 65536"/>
                        <a:gd name="T13" fmla="*/ 0 60000 65536"/>
                        <a:gd name="T14" fmla="*/ 0 60000 65536"/>
                        <a:gd name="T15" fmla="*/ 0 60000 65536"/>
                        <a:gd name="T16" fmla="*/ 0 60000 65536"/>
                        <a:gd name="T17" fmla="*/ 0 60000 65536"/>
                        <a:gd name="T18" fmla="*/ 0 w 234"/>
                        <a:gd name="T19" fmla="*/ 0 h 239"/>
                        <a:gd name="T20" fmla="*/ 234 w 234"/>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234" h="239">
                          <a:moveTo>
                            <a:pt x="62" y="27"/>
                          </a:moveTo>
                          <a:lnTo>
                            <a:pt x="68" y="23"/>
                          </a:lnTo>
                          <a:lnTo>
                            <a:pt x="234" y="239"/>
                          </a:lnTo>
                          <a:lnTo>
                            <a:pt x="154" y="227"/>
                          </a:lnTo>
                          <a:lnTo>
                            <a:pt x="0" y="0"/>
                          </a:lnTo>
                          <a:lnTo>
                            <a:pt x="62" y="27"/>
                          </a:lnTo>
                          <a:close/>
                        </a:path>
                      </a:pathLst>
                    </a:custGeom>
                    <a:solidFill>
                      <a:srgbClr val="800000"/>
                    </a:solidFill>
                    <a:ln w="9525">
                      <a:solidFill>
                        <a:srgbClr val="000000"/>
                      </a:solidFill>
                      <a:round/>
                      <a:headEnd/>
                      <a:tailEnd/>
                    </a:ln>
                  </p:spPr>
                  <p:txBody>
                    <a:bodyPr/>
                    <a:lstStyle/>
                    <a:p>
                      <a:endParaRPr lang="en-US"/>
                    </a:p>
                  </p:txBody>
                </p:sp>
              </p:grpSp>
              <p:sp>
                <p:nvSpPr>
                  <p:cNvPr id="12355" name="Freeform 9">
                    <a:extLst>
                      <a:ext uri="{FF2B5EF4-FFF2-40B4-BE49-F238E27FC236}">
                        <a16:creationId xmlns:a16="http://schemas.microsoft.com/office/drawing/2014/main" id="{E662B32E-16FC-5C77-D6A9-9D861149786B}"/>
                      </a:ext>
                    </a:extLst>
                  </p:cNvPr>
                  <p:cNvSpPr>
                    <a:spLocks/>
                  </p:cNvSpPr>
                  <p:nvPr/>
                </p:nvSpPr>
                <p:spPr bwMode="auto">
                  <a:xfrm>
                    <a:off x="2256" y="2400"/>
                    <a:ext cx="1168" cy="255"/>
                  </a:xfrm>
                  <a:custGeom>
                    <a:avLst/>
                    <a:gdLst>
                      <a:gd name="T0" fmla="*/ 1 w 2336"/>
                      <a:gd name="T1" fmla="*/ 1 h 510"/>
                      <a:gd name="T2" fmla="*/ 1 w 2336"/>
                      <a:gd name="T3" fmla="*/ 1 h 510"/>
                      <a:gd name="T4" fmla="*/ 1 w 2336"/>
                      <a:gd name="T5" fmla="*/ 1 h 510"/>
                      <a:gd name="T6" fmla="*/ 1 w 2336"/>
                      <a:gd name="T7" fmla="*/ 1 h 510"/>
                      <a:gd name="T8" fmla="*/ 1 w 2336"/>
                      <a:gd name="T9" fmla="*/ 1 h 510"/>
                      <a:gd name="T10" fmla="*/ 1 w 2336"/>
                      <a:gd name="T11" fmla="*/ 1 h 510"/>
                      <a:gd name="T12" fmla="*/ 1 w 2336"/>
                      <a:gd name="T13" fmla="*/ 1 h 510"/>
                      <a:gd name="T14" fmla="*/ 1 w 2336"/>
                      <a:gd name="T15" fmla="*/ 1 h 510"/>
                      <a:gd name="T16" fmla="*/ 1 w 2336"/>
                      <a:gd name="T17" fmla="*/ 1 h 510"/>
                      <a:gd name="T18" fmla="*/ 1 w 2336"/>
                      <a:gd name="T19" fmla="*/ 1 h 510"/>
                      <a:gd name="T20" fmla="*/ 1 w 2336"/>
                      <a:gd name="T21" fmla="*/ 1 h 510"/>
                      <a:gd name="T22" fmla="*/ 1 w 2336"/>
                      <a:gd name="T23" fmla="*/ 1 h 510"/>
                      <a:gd name="T24" fmla="*/ 1 w 2336"/>
                      <a:gd name="T25" fmla="*/ 1 h 510"/>
                      <a:gd name="T26" fmla="*/ 1 w 2336"/>
                      <a:gd name="T27" fmla="*/ 1 h 510"/>
                      <a:gd name="T28" fmla="*/ 1 w 2336"/>
                      <a:gd name="T29" fmla="*/ 1 h 510"/>
                      <a:gd name="T30" fmla="*/ 0 w 2336"/>
                      <a:gd name="T31" fmla="*/ 1 h 510"/>
                      <a:gd name="T32" fmla="*/ 1 w 2336"/>
                      <a:gd name="T33" fmla="*/ 1 h 510"/>
                      <a:gd name="T34" fmla="*/ 1 w 2336"/>
                      <a:gd name="T35" fmla="*/ 1 h 510"/>
                      <a:gd name="T36" fmla="*/ 1 w 2336"/>
                      <a:gd name="T37" fmla="*/ 1 h 510"/>
                      <a:gd name="T38" fmla="*/ 1 w 2336"/>
                      <a:gd name="T39" fmla="*/ 1 h 510"/>
                      <a:gd name="T40" fmla="*/ 1 w 2336"/>
                      <a:gd name="T41" fmla="*/ 1 h 510"/>
                      <a:gd name="T42" fmla="*/ 1 w 2336"/>
                      <a:gd name="T43" fmla="*/ 1 h 510"/>
                      <a:gd name="T44" fmla="*/ 1 w 2336"/>
                      <a:gd name="T45" fmla="*/ 1 h 510"/>
                      <a:gd name="T46" fmla="*/ 1 w 2336"/>
                      <a:gd name="T47" fmla="*/ 1 h 510"/>
                      <a:gd name="T48" fmla="*/ 1 w 2336"/>
                      <a:gd name="T49" fmla="*/ 1 h 510"/>
                      <a:gd name="T50" fmla="*/ 1 w 2336"/>
                      <a:gd name="T51" fmla="*/ 1 h 510"/>
                      <a:gd name="T52" fmla="*/ 1 w 2336"/>
                      <a:gd name="T53" fmla="*/ 0 h 510"/>
                      <a:gd name="T54" fmla="*/ 1 w 2336"/>
                      <a:gd name="T55" fmla="*/ 0 h 510"/>
                      <a:gd name="T56" fmla="*/ 1 w 2336"/>
                      <a:gd name="T57" fmla="*/ 1 h 510"/>
                      <a:gd name="T58" fmla="*/ 1 w 2336"/>
                      <a:gd name="T59" fmla="*/ 1 h 5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36"/>
                      <a:gd name="T91" fmla="*/ 0 h 510"/>
                      <a:gd name="T92" fmla="*/ 2336 w 2336"/>
                      <a:gd name="T93" fmla="*/ 510 h 5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36" h="510">
                        <a:moveTo>
                          <a:pt x="17" y="68"/>
                        </a:moveTo>
                        <a:lnTo>
                          <a:pt x="236" y="59"/>
                        </a:lnTo>
                        <a:lnTo>
                          <a:pt x="404" y="59"/>
                        </a:lnTo>
                        <a:lnTo>
                          <a:pt x="630" y="47"/>
                        </a:lnTo>
                        <a:lnTo>
                          <a:pt x="838" y="47"/>
                        </a:lnTo>
                        <a:lnTo>
                          <a:pt x="1073" y="47"/>
                        </a:lnTo>
                        <a:lnTo>
                          <a:pt x="1283" y="53"/>
                        </a:lnTo>
                        <a:lnTo>
                          <a:pt x="1383" y="67"/>
                        </a:lnTo>
                        <a:lnTo>
                          <a:pt x="1468" y="85"/>
                        </a:lnTo>
                        <a:lnTo>
                          <a:pt x="1563" y="119"/>
                        </a:lnTo>
                        <a:lnTo>
                          <a:pt x="1653" y="157"/>
                        </a:lnTo>
                        <a:lnTo>
                          <a:pt x="1983" y="327"/>
                        </a:lnTo>
                        <a:lnTo>
                          <a:pt x="2159" y="406"/>
                        </a:lnTo>
                        <a:lnTo>
                          <a:pt x="2260" y="471"/>
                        </a:lnTo>
                        <a:lnTo>
                          <a:pt x="2168" y="469"/>
                        </a:lnTo>
                        <a:lnTo>
                          <a:pt x="0" y="304"/>
                        </a:lnTo>
                        <a:lnTo>
                          <a:pt x="3" y="355"/>
                        </a:lnTo>
                        <a:lnTo>
                          <a:pt x="2266" y="510"/>
                        </a:lnTo>
                        <a:lnTo>
                          <a:pt x="2336" y="497"/>
                        </a:lnTo>
                        <a:lnTo>
                          <a:pt x="2301" y="452"/>
                        </a:lnTo>
                        <a:lnTo>
                          <a:pt x="2238" y="406"/>
                        </a:lnTo>
                        <a:lnTo>
                          <a:pt x="2086" y="327"/>
                        </a:lnTo>
                        <a:lnTo>
                          <a:pt x="1968" y="263"/>
                        </a:lnTo>
                        <a:lnTo>
                          <a:pt x="1667" y="116"/>
                        </a:lnTo>
                        <a:lnTo>
                          <a:pt x="1532" y="64"/>
                        </a:lnTo>
                        <a:lnTo>
                          <a:pt x="1398" y="30"/>
                        </a:lnTo>
                        <a:lnTo>
                          <a:pt x="1098" y="0"/>
                        </a:lnTo>
                        <a:lnTo>
                          <a:pt x="687" y="0"/>
                        </a:lnTo>
                        <a:lnTo>
                          <a:pt x="17" y="36"/>
                        </a:lnTo>
                        <a:lnTo>
                          <a:pt x="17" y="68"/>
                        </a:lnTo>
                        <a:close/>
                      </a:path>
                    </a:pathLst>
                  </a:custGeom>
                  <a:solidFill>
                    <a:srgbClr val="800000"/>
                  </a:solidFill>
                  <a:ln w="9525">
                    <a:solidFill>
                      <a:srgbClr val="000000"/>
                    </a:solidFill>
                    <a:round/>
                    <a:headEnd/>
                    <a:tailEnd/>
                  </a:ln>
                </p:spPr>
                <p:txBody>
                  <a:bodyPr/>
                  <a:lstStyle/>
                  <a:p>
                    <a:endParaRPr lang="en-US"/>
                  </a:p>
                </p:txBody>
              </p:sp>
            </p:grpSp>
            <p:sp>
              <p:nvSpPr>
                <p:cNvPr id="12353" name="Freeform 10">
                  <a:extLst>
                    <a:ext uri="{FF2B5EF4-FFF2-40B4-BE49-F238E27FC236}">
                      <a16:creationId xmlns:a16="http://schemas.microsoft.com/office/drawing/2014/main" id="{6160C7B6-D2DC-3704-FF2F-7B0C617089A6}"/>
                    </a:ext>
                  </a:extLst>
                </p:cNvPr>
                <p:cNvSpPr>
                  <a:spLocks/>
                </p:cNvSpPr>
                <p:nvPr/>
              </p:nvSpPr>
              <p:spPr bwMode="auto">
                <a:xfrm>
                  <a:off x="1488" y="2369"/>
                  <a:ext cx="2187" cy="289"/>
                </a:xfrm>
                <a:custGeom>
                  <a:avLst/>
                  <a:gdLst>
                    <a:gd name="T0" fmla="*/ 0 w 4375"/>
                    <a:gd name="T1" fmla="*/ 1 h 578"/>
                    <a:gd name="T2" fmla="*/ 0 w 4375"/>
                    <a:gd name="T3" fmla="*/ 1 h 578"/>
                    <a:gd name="T4" fmla="*/ 0 w 4375"/>
                    <a:gd name="T5" fmla="*/ 1 h 578"/>
                    <a:gd name="T6" fmla="*/ 0 w 4375"/>
                    <a:gd name="T7" fmla="*/ 1 h 578"/>
                    <a:gd name="T8" fmla="*/ 0 w 4375"/>
                    <a:gd name="T9" fmla="*/ 1 h 578"/>
                    <a:gd name="T10" fmla="*/ 0 w 4375"/>
                    <a:gd name="T11" fmla="*/ 1 h 578"/>
                    <a:gd name="T12" fmla="*/ 0 w 4375"/>
                    <a:gd name="T13" fmla="*/ 1 h 578"/>
                    <a:gd name="T14" fmla="*/ 0 w 4375"/>
                    <a:gd name="T15" fmla="*/ 1 h 578"/>
                    <a:gd name="T16" fmla="*/ 0 w 4375"/>
                    <a:gd name="T17" fmla="*/ 1 h 578"/>
                    <a:gd name="T18" fmla="*/ 0 w 4375"/>
                    <a:gd name="T19" fmla="*/ 1 h 578"/>
                    <a:gd name="T20" fmla="*/ 0 w 4375"/>
                    <a:gd name="T21" fmla="*/ 1 h 578"/>
                    <a:gd name="T22" fmla="*/ 0 w 4375"/>
                    <a:gd name="T23" fmla="*/ 1 h 578"/>
                    <a:gd name="T24" fmla="*/ 0 w 4375"/>
                    <a:gd name="T25" fmla="*/ 0 h 578"/>
                    <a:gd name="T26" fmla="*/ 0 w 4375"/>
                    <a:gd name="T27" fmla="*/ 1 h 578"/>
                    <a:gd name="T28" fmla="*/ 0 w 4375"/>
                    <a:gd name="T29" fmla="*/ 1 h 578"/>
                    <a:gd name="T30" fmla="*/ 0 w 4375"/>
                    <a:gd name="T31" fmla="*/ 1 h 578"/>
                    <a:gd name="T32" fmla="*/ 0 w 4375"/>
                    <a:gd name="T33" fmla="*/ 1 h 578"/>
                    <a:gd name="T34" fmla="*/ 0 w 4375"/>
                    <a:gd name="T35" fmla="*/ 1 h 578"/>
                    <a:gd name="T36" fmla="*/ 0 w 4375"/>
                    <a:gd name="T37" fmla="*/ 1 h 578"/>
                    <a:gd name="T38" fmla="*/ 0 w 4375"/>
                    <a:gd name="T39" fmla="*/ 1 h 578"/>
                    <a:gd name="T40" fmla="*/ 0 w 4375"/>
                    <a:gd name="T41" fmla="*/ 1 h 578"/>
                    <a:gd name="T42" fmla="*/ 0 w 4375"/>
                    <a:gd name="T43" fmla="*/ 1 h 578"/>
                    <a:gd name="T44" fmla="*/ 0 w 4375"/>
                    <a:gd name="T45" fmla="*/ 1 h 578"/>
                    <a:gd name="T46" fmla="*/ 0 w 4375"/>
                    <a:gd name="T47" fmla="*/ 1 h 578"/>
                    <a:gd name="T48" fmla="*/ 0 w 4375"/>
                    <a:gd name="T49" fmla="*/ 1 h 578"/>
                    <a:gd name="T50" fmla="*/ 0 w 4375"/>
                    <a:gd name="T51" fmla="*/ 1 h 578"/>
                    <a:gd name="T52" fmla="*/ 0 w 4375"/>
                    <a:gd name="T53" fmla="*/ 1 h 578"/>
                    <a:gd name="T54" fmla="*/ 0 w 4375"/>
                    <a:gd name="T55" fmla="*/ 1 h 578"/>
                    <a:gd name="T56" fmla="*/ 0 w 4375"/>
                    <a:gd name="T57" fmla="*/ 1 h 578"/>
                    <a:gd name="T58" fmla="*/ 0 w 4375"/>
                    <a:gd name="T59" fmla="*/ 1 h 578"/>
                    <a:gd name="T60" fmla="*/ 0 w 4375"/>
                    <a:gd name="T61" fmla="*/ 1 h 578"/>
                    <a:gd name="T62" fmla="*/ 0 w 4375"/>
                    <a:gd name="T63" fmla="*/ 1 h 5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75"/>
                    <a:gd name="T97" fmla="*/ 0 h 578"/>
                    <a:gd name="T98" fmla="*/ 4375 w 4375"/>
                    <a:gd name="T99" fmla="*/ 578 h 5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75" h="578">
                      <a:moveTo>
                        <a:pt x="0" y="386"/>
                      </a:moveTo>
                      <a:lnTo>
                        <a:pt x="168" y="363"/>
                      </a:lnTo>
                      <a:lnTo>
                        <a:pt x="297" y="333"/>
                      </a:lnTo>
                      <a:lnTo>
                        <a:pt x="384" y="308"/>
                      </a:lnTo>
                      <a:lnTo>
                        <a:pt x="456" y="288"/>
                      </a:lnTo>
                      <a:lnTo>
                        <a:pt x="549" y="265"/>
                      </a:lnTo>
                      <a:lnTo>
                        <a:pt x="629" y="242"/>
                      </a:lnTo>
                      <a:lnTo>
                        <a:pt x="719" y="219"/>
                      </a:lnTo>
                      <a:lnTo>
                        <a:pt x="800" y="202"/>
                      </a:lnTo>
                      <a:lnTo>
                        <a:pt x="892" y="188"/>
                      </a:lnTo>
                      <a:lnTo>
                        <a:pt x="966" y="175"/>
                      </a:lnTo>
                      <a:lnTo>
                        <a:pt x="1030" y="164"/>
                      </a:lnTo>
                      <a:lnTo>
                        <a:pt x="1125" y="149"/>
                      </a:lnTo>
                      <a:lnTo>
                        <a:pt x="1206" y="137"/>
                      </a:lnTo>
                      <a:lnTo>
                        <a:pt x="1282" y="124"/>
                      </a:lnTo>
                      <a:lnTo>
                        <a:pt x="1361" y="103"/>
                      </a:lnTo>
                      <a:lnTo>
                        <a:pt x="1427" y="70"/>
                      </a:lnTo>
                      <a:lnTo>
                        <a:pt x="1473" y="33"/>
                      </a:lnTo>
                      <a:lnTo>
                        <a:pt x="1568" y="28"/>
                      </a:lnTo>
                      <a:lnTo>
                        <a:pt x="1705" y="25"/>
                      </a:lnTo>
                      <a:lnTo>
                        <a:pt x="1861" y="13"/>
                      </a:lnTo>
                      <a:lnTo>
                        <a:pt x="1982" y="7"/>
                      </a:lnTo>
                      <a:lnTo>
                        <a:pt x="2161" y="3"/>
                      </a:lnTo>
                      <a:lnTo>
                        <a:pt x="2334" y="2"/>
                      </a:lnTo>
                      <a:lnTo>
                        <a:pt x="2499" y="0"/>
                      </a:lnTo>
                      <a:lnTo>
                        <a:pt x="2625" y="0"/>
                      </a:lnTo>
                      <a:lnTo>
                        <a:pt x="2762" y="11"/>
                      </a:lnTo>
                      <a:lnTo>
                        <a:pt x="2902" y="33"/>
                      </a:lnTo>
                      <a:lnTo>
                        <a:pt x="3006" y="59"/>
                      </a:lnTo>
                      <a:lnTo>
                        <a:pt x="3099" y="84"/>
                      </a:lnTo>
                      <a:lnTo>
                        <a:pt x="3200" y="115"/>
                      </a:lnTo>
                      <a:lnTo>
                        <a:pt x="3311" y="149"/>
                      </a:lnTo>
                      <a:lnTo>
                        <a:pt x="3423" y="188"/>
                      </a:lnTo>
                      <a:lnTo>
                        <a:pt x="3542" y="228"/>
                      </a:lnTo>
                      <a:lnTo>
                        <a:pt x="3659" y="268"/>
                      </a:lnTo>
                      <a:lnTo>
                        <a:pt x="3782" y="307"/>
                      </a:lnTo>
                      <a:lnTo>
                        <a:pt x="3874" y="338"/>
                      </a:lnTo>
                      <a:lnTo>
                        <a:pt x="3959" y="361"/>
                      </a:lnTo>
                      <a:lnTo>
                        <a:pt x="4053" y="395"/>
                      </a:lnTo>
                      <a:lnTo>
                        <a:pt x="4149" y="425"/>
                      </a:lnTo>
                      <a:lnTo>
                        <a:pt x="4267" y="463"/>
                      </a:lnTo>
                      <a:lnTo>
                        <a:pt x="4375" y="503"/>
                      </a:lnTo>
                      <a:lnTo>
                        <a:pt x="4331" y="531"/>
                      </a:lnTo>
                      <a:lnTo>
                        <a:pt x="4267" y="548"/>
                      </a:lnTo>
                      <a:lnTo>
                        <a:pt x="4197" y="567"/>
                      </a:lnTo>
                      <a:lnTo>
                        <a:pt x="4110" y="576"/>
                      </a:lnTo>
                      <a:lnTo>
                        <a:pt x="3995" y="578"/>
                      </a:lnTo>
                      <a:lnTo>
                        <a:pt x="3880" y="575"/>
                      </a:lnTo>
                      <a:lnTo>
                        <a:pt x="3851" y="531"/>
                      </a:lnTo>
                      <a:lnTo>
                        <a:pt x="3823" y="503"/>
                      </a:lnTo>
                      <a:lnTo>
                        <a:pt x="3768" y="465"/>
                      </a:lnTo>
                      <a:lnTo>
                        <a:pt x="3650" y="401"/>
                      </a:lnTo>
                      <a:lnTo>
                        <a:pt x="3504" y="325"/>
                      </a:lnTo>
                      <a:lnTo>
                        <a:pt x="3373" y="260"/>
                      </a:lnTo>
                      <a:lnTo>
                        <a:pt x="3214" y="181"/>
                      </a:lnTo>
                      <a:lnTo>
                        <a:pt x="3082" y="130"/>
                      </a:lnTo>
                      <a:lnTo>
                        <a:pt x="2956" y="95"/>
                      </a:lnTo>
                      <a:lnTo>
                        <a:pt x="2853" y="81"/>
                      </a:lnTo>
                      <a:lnTo>
                        <a:pt x="2664" y="62"/>
                      </a:lnTo>
                      <a:lnTo>
                        <a:pt x="2416" y="61"/>
                      </a:lnTo>
                      <a:lnTo>
                        <a:pt x="2127" y="68"/>
                      </a:lnTo>
                      <a:lnTo>
                        <a:pt x="1906" y="76"/>
                      </a:lnTo>
                      <a:lnTo>
                        <a:pt x="1553" y="95"/>
                      </a:lnTo>
                      <a:lnTo>
                        <a:pt x="1533" y="438"/>
                      </a:lnTo>
                      <a:lnTo>
                        <a:pt x="0" y="386"/>
                      </a:lnTo>
                      <a:close/>
                    </a:path>
                  </a:pathLst>
                </a:custGeom>
                <a:solidFill>
                  <a:srgbClr val="FF0000"/>
                </a:solidFill>
                <a:ln w="9525">
                  <a:solidFill>
                    <a:srgbClr val="000000"/>
                  </a:solidFill>
                  <a:round/>
                  <a:headEnd/>
                  <a:tailEnd/>
                </a:ln>
              </p:spPr>
              <p:txBody>
                <a:bodyPr/>
                <a:lstStyle/>
                <a:p>
                  <a:endParaRPr lang="en-US"/>
                </a:p>
              </p:txBody>
            </p:sp>
          </p:grpSp>
          <p:sp>
            <p:nvSpPr>
              <p:cNvPr id="12325" name="Freeform 11">
                <a:extLst>
                  <a:ext uri="{FF2B5EF4-FFF2-40B4-BE49-F238E27FC236}">
                    <a16:creationId xmlns:a16="http://schemas.microsoft.com/office/drawing/2014/main" id="{C6CEF500-4001-21C5-DD0B-68BF20207957}"/>
                  </a:ext>
                </a:extLst>
              </p:cNvPr>
              <p:cNvSpPr>
                <a:spLocks/>
              </p:cNvSpPr>
              <p:nvPr/>
            </p:nvSpPr>
            <p:spPr bwMode="auto">
              <a:xfrm>
                <a:off x="1550" y="2652"/>
                <a:ext cx="2958" cy="456"/>
              </a:xfrm>
              <a:custGeom>
                <a:avLst/>
                <a:gdLst>
                  <a:gd name="T0" fmla="*/ 1 w 5916"/>
                  <a:gd name="T1" fmla="*/ 1 h 912"/>
                  <a:gd name="T2" fmla="*/ 1 w 5916"/>
                  <a:gd name="T3" fmla="*/ 1 h 912"/>
                  <a:gd name="T4" fmla="*/ 1 w 5916"/>
                  <a:gd name="T5" fmla="*/ 1 h 912"/>
                  <a:gd name="T6" fmla="*/ 1 w 5916"/>
                  <a:gd name="T7" fmla="*/ 1 h 912"/>
                  <a:gd name="T8" fmla="*/ 1 w 5916"/>
                  <a:gd name="T9" fmla="*/ 1 h 912"/>
                  <a:gd name="T10" fmla="*/ 1 w 5916"/>
                  <a:gd name="T11" fmla="*/ 1 h 912"/>
                  <a:gd name="T12" fmla="*/ 1 w 5916"/>
                  <a:gd name="T13" fmla="*/ 1 h 912"/>
                  <a:gd name="T14" fmla="*/ 1 w 5916"/>
                  <a:gd name="T15" fmla="*/ 1 h 912"/>
                  <a:gd name="T16" fmla="*/ 1 w 5916"/>
                  <a:gd name="T17" fmla="*/ 1 h 912"/>
                  <a:gd name="T18" fmla="*/ 1 w 5916"/>
                  <a:gd name="T19" fmla="*/ 1 h 912"/>
                  <a:gd name="T20" fmla="*/ 1 w 5916"/>
                  <a:gd name="T21" fmla="*/ 1 h 912"/>
                  <a:gd name="T22" fmla="*/ 1 w 5916"/>
                  <a:gd name="T23" fmla="*/ 1 h 912"/>
                  <a:gd name="T24" fmla="*/ 1 w 5916"/>
                  <a:gd name="T25" fmla="*/ 1 h 912"/>
                  <a:gd name="T26" fmla="*/ 1 w 5916"/>
                  <a:gd name="T27" fmla="*/ 1 h 912"/>
                  <a:gd name="T28" fmla="*/ 1 w 5916"/>
                  <a:gd name="T29" fmla="*/ 1 h 912"/>
                  <a:gd name="T30" fmla="*/ 0 w 5916"/>
                  <a:gd name="T31" fmla="*/ 1 h 912"/>
                  <a:gd name="T32" fmla="*/ 1 w 5916"/>
                  <a:gd name="T33" fmla="*/ 0 h 912"/>
                  <a:gd name="T34" fmla="*/ 1 w 5916"/>
                  <a:gd name="T35" fmla="*/ 1 h 912"/>
                  <a:gd name="T36" fmla="*/ 1 w 5916"/>
                  <a:gd name="T37" fmla="*/ 1 h 912"/>
                  <a:gd name="T38" fmla="*/ 1 w 5916"/>
                  <a:gd name="T39" fmla="*/ 1 h 912"/>
                  <a:gd name="T40" fmla="*/ 1 w 5916"/>
                  <a:gd name="T41" fmla="*/ 1 h 912"/>
                  <a:gd name="T42" fmla="*/ 1 w 5916"/>
                  <a:gd name="T43" fmla="*/ 1 h 912"/>
                  <a:gd name="T44" fmla="*/ 1 w 5916"/>
                  <a:gd name="T45" fmla="*/ 1 h 912"/>
                  <a:gd name="T46" fmla="*/ 1 w 5916"/>
                  <a:gd name="T47" fmla="*/ 1 h 912"/>
                  <a:gd name="T48" fmla="*/ 1 w 5916"/>
                  <a:gd name="T49" fmla="*/ 1 h 912"/>
                  <a:gd name="T50" fmla="*/ 1 w 5916"/>
                  <a:gd name="T51" fmla="*/ 1 h 9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916"/>
                  <a:gd name="T79" fmla="*/ 0 h 912"/>
                  <a:gd name="T80" fmla="*/ 5916 w 5916"/>
                  <a:gd name="T81" fmla="*/ 912 h 9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916" h="912">
                    <a:moveTo>
                      <a:pt x="4992" y="432"/>
                    </a:moveTo>
                    <a:lnTo>
                      <a:pt x="5037" y="570"/>
                    </a:lnTo>
                    <a:lnTo>
                      <a:pt x="5037" y="675"/>
                    </a:lnTo>
                    <a:lnTo>
                      <a:pt x="5916" y="675"/>
                    </a:lnTo>
                    <a:lnTo>
                      <a:pt x="5856" y="746"/>
                    </a:lnTo>
                    <a:lnTo>
                      <a:pt x="5896" y="826"/>
                    </a:lnTo>
                    <a:lnTo>
                      <a:pt x="5896" y="864"/>
                    </a:lnTo>
                    <a:lnTo>
                      <a:pt x="5870" y="890"/>
                    </a:lnTo>
                    <a:lnTo>
                      <a:pt x="5364" y="890"/>
                    </a:lnTo>
                    <a:lnTo>
                      <a:pt x="5324" y="912"/>
                    </a:lnTo>
                    <a:lnTo>
                      <a:pt x="5065" y="912"/>
                    </a:lnTo>
                    <a:lnTo>
                      <a:pt x="5031" y="887"/>
                    </a:lnTo>
                    <a:lnTo>
                      <a:pt x="350" y="887"/>
                    </a:lnTo>
                    <a:lnTo>
                      <a:pt x="165" y="720"/>
                    </a:lnTo>
                    <a:lnTo>
                      <a:pt x="19" y="775"/>
                    </a:lnTo>
                    <a:lnTo>
                      <a:pt x="0" y="333"/>
                    </a:lnTo>
                    <a:lnTo>
                      <a:pt x="356" y="0"/>
                    </a:lnTo>
                    <a:lnTo>
                      <a:pt x="913" y="12"/>
                    </a:lnTo>
                    <a:lnTo>
                      <a:pt x="3815" y="746"/>
                    </a:lnTo>
                    <a:lnTo>
                      <a:pt x="3897" y="658"/>
                    </a:lnTo>
                    <a:lnTo>
                      <a:pt x="3969" y="430"/>
                    </a:lnTo>
                    <a:lnTo>
                      <a:pt x="4071" y="243"/>
                    </a:lnTo>
                    <a:lnTo>
                      <a:pt x="4376" y="93"/>
                    </a:lnTo>
                    <a:lnTo>
                      <a:pt x="4659" y="101"/>
                    </a:lnTo>
                    <a:lnTo>
                      <a:pt x="4871" y="210"/>
                    </a:lnTo>
                    <a:lnTo>
                      <a:pt x="4992" y="432"/>
                    </a:lnTo>
                    <a:close/>
                  </a:path>
                </a:pathLst>
              </a:custGeom>
              <a:solidFill>
                <a:srgbClr val="000000"/>
              </a:solidFill>
              <a:ln w="9525">
                <a:solidFill>
                  <a:srgbClr val="000000"/>
                </a:solidFill>
                <a:round/>
                <a:headEnd/>
                <a:tailEnd/>
              </a:ln>
            </p:spPr>
            <p:txBody>
              <a:bodyPr/>
              <a:lstStyle/>
              <a:p>
                <a:endParaRPr lang="en-US"/>
              </a:p>
            </p:txBody>
          </p:sp>
          <p:grpSp>
            <p:nvGrpSpPr>
              <p:cNvPr id="12326" name="Group 12">
                <a:extLst>
                  <a:ext uri="{FF2B5EF4-FFF2-40B4-BE49-F238E27FC236}">
                    <a16:creationId xmlns:a16="http://schemas.microsoft.com/office/drawing/2014/main" id="{6E1CFFC1-AD71-C682-0828-3362292E6B64}"/>
                  </a:ext>
                </a:extLst>
              </p:cNvPr>
              <p:cNvGrpSpPr>
                <a:grpSpLocks/>
              </p:cNvGrpSpPr>
              <p:nvPr/>
            </p:nvGrpSpPr>
            <p:grpSpPr bwMode="auto">
              <a:xfrm>
                <a:off x="1321" y="2463"/>
                <a:ext cx="3189" cy="579"/>
                <a:chOff x="1321" y="2463"/>
                <a:chExt cx="3189" cy="579"/>
              </a:xfrm>
            </p:grpSpPr>
            <p:grpSp>
              <p:nvGrpSpPr>
                <p:cNvPr id="12327" name="Group 13">
                  <a:extLst>
                    <a:ext uri="{FF2B5EF4-FFF2-40B4-BE49-F238E27FC236}">
                      <a16:creationId xmlns:a16="http://schemas.microsoft.com/office/drawing/2014/main" id="{A8C8CE37-EC73-3452-229B-9C20A754ACCD}"/>
                    </a:ext>
                  </a:extLst>
                </p:cNvPr>
                <p:cNvGrpSpPr>
                  <a:grpSpLocks/>
                </p:cNvGrpSpPr>
                <p:nvPr/>
              </p:nvGrpSpPr>
              <p:grpSpPr bwMode="auto">
                <a:xfrm>
                  <a:off x="1321" y="2650"/>
                  <a:ext cx="193" cy="333"/>
                  <a:chOff x="1321" y="2650"/>
                  <a:chExt cx="193" cy="333"/>
                </a:xfrm>
              </p:grpSpPr>
              <p:sp>
                <p:nvSpPr>
                  <p:cNvPr id="12339" name="Rectangle 14">
                    <a:extLst>
                      <a:ext uri="{FF2B5EF4-FFF2-40B4-BE49-F238E27FC236}">
                        <a16:creationId xmlns:a16="http://schemas.microsoft.com/office/drawing/2014/main" id="{0A6DC24A-53C3-11D2-2F2F-D23AF9490458}"/>
                      </a:ext>
                    </a:extLst>
                  </p:cNvPr>
                  <p:cNvSpPr>
                    <a:spLocks noChangeArrowheads="1"/>
                  </p:cNvSpPr>
                  <p:nvPr/>
                </p:nvSpPr>
                <p:spPr bwMode="auto">
                  <a:xfrm>
                    <a:off x="1337" y="2720"/>
                    <a:ext cx="74" cy="12"/>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2340" name="Rectangle 15">
                    <a:extLst>
                      <a:ext uri="{FF2B5EF4-FFF2-40B4-BE49-F238E27FC236}">
                        <a16:creationId xmlns:a16="http://schemas.microsoft.com/office/drawing/2014/main" id="{8372DA0B-0C9F-2D8F-0239-1041A21C5990}"/>
                      </a:ext>
                    </a:extLst>
                  </p:cNvPr>
                  <p:cNvSpPr>
                    <a:spLocks noChangeArrowheads="1"/>
                  </p:cNvSpPr>
                  <p:nvPr/>
                </p:nvSpPr>
                <p:spPr bwMode="auto">
                  <a:xfrm>
                    <a:off x="1337" y="2650"/>
                    <a:ext cx="74" cy="30"/>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2341" name="Rectangle 16">
                    <a:extLst>
                      <a:ext uri="{FF2B5EF4-FFF2-40B4-BE49-F238E27FC236}">
                        <a16:creationId xmlns:a16="http://schemas.microsoft.com/office/drawing/2014/main" id="{833C7020-ACDC-86FF-9ED0-06AE8E27F9A8}"/>
                      </a:ext>
                    </a:extLst>
                  </p:cNvPr>
                  <p:cNvSpPr>
                    <a:spLocks noChangeArrowheads="1"/>
                  </p:cNvSpPr>
                  <p:nvPr/>
                </p:nvSpPr>
                <p:spPr bwMode="auto">
                  <a:xfrm>
                    <a:off x="1337" y="2693"/>
                    <a:ext cx="74" cy="13"/>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2342" name="Arc 17">
                    <a:extLst>
                      <a:ext uri="{FF2B5EF4-FFF2-40B4-BE49-F238E27FC236}">
                        <a16:creationId xmlns:a16="http://schemas.microsoft.com/office/drawing/2014/main" id="{C0C0DC0E-0369-5BCE-9674-B65EBA3B89AD}"/>
                      </a:ext>
                    </a:extLst>
                  </p:cNvPr>
                  <p:cNvSpPr>
                    <a:spLocks/>
                  </p:cNvSpPr>
                  <p:nvPr/>
                </p:nvSpPr>
                <p:spPr bwMode="auto">
                  <a:xfrm>
                    <a:off x="1337" y="2749"/>
                    <a:ext cx="72" cy="75"/>
                  </a:xfrm>
                  <a:custGeom>
                    <a:avLst/>
                    <a:gdLst>
                      <a:gd name="T0" fmla="*/ 0 w 21600"/>
                      <a:gd name="T1" fmla="*/ 0 h 21868"/>
                      <a:gd name="T2" fmla="*/ 0 w 21600"/>
                      <a:gd name="T3" fmla="*/ 0 h 21868"/>
                      <a:gd name="T4" fmla="*/ 0 w 21600"/>
                      <a:gd name="T5" fmla="*/ 0 h 21868"/>
                      <a:gd name="T6" fmla="*/ 0 60000 65536"/>
                      <a:gd name="T7" fmla="*/ 0 60000 65536"/>
                      <a:gd name="T8" fmla="*/ 0 60000 65536"/>
                      <a:gd name="T9" fmla="*/ 0 w 21600"/>
                      <a:gd name="T10" fmla="*/ 0 h 21868"/>
                      <a:gd name="T11" fmla="*/ 21600 w 21600"/>
                      <a:gd name="T12" fmla="*/ 21868 h 21868"/>
                    </a:gdLst>
                    <a:ahLst/>
                    <a:cxnLst>
                      <a:cxn ang="T6">
                        <a:pos x="T0" y="T1"/>
                      </a:cxn>
                      <a:cxn ang="T7">
                        <a:pos x="T2" y="T3"/>
                      </a:cxn>
                      <a:cxn ang="T8">
                        <a:pos x="T4" y="T5"/>
                      </a:cxn>
                    </a:cxnLst>
                    <a:rect l="T9" t="T10" r="T11" b="T12"/>
                    <a:pathLst>
                      <a:path w="21600" h="21868" fill="none" extrusionOk="0">
                        <a:moveTo>
                          <a:pt x="21015" y="21868"/>
                        </a:moveTo>
                        <a:cubicBezTo>
                          <a:pt x="9318" y="21551"/>
                          <a:pt x="0" y="11977"/>
                          <a:pt x="0" y="276"/>
                        </a:cubicBezTo>
                        <a:cubicBezTo>
                          <a:pt x="-1" y="183"/>
                          <a:pt x="0" y="91"/>
                          <a:pt x="1" y="-1"/>
                        </a:cubicBezTo>
                      </a:path>
                      <a:path w="21600" h="21868" stroke="0" extrusionOk="0">
                        <a:moveTo>
                          <a:pt x="21015" y="21868"/>
                        </a:moveTo>
                        <a:cubicBezTo>
                          <a:pt x="9318" y="21551"/>
                          <a:pt x="0" y="11977"/>
                          <a:pt x="0" y="276"/>
                        </a:cubicBezTo>
                        <a:cubicBezTo>
                          <a:pt x="-1" y="183"/>
                          <a:pt x="0" y="91"/>
                          <a:pt x="1" y="-1"/>
                        </a:cubicBezTo>
                        <a:lnTo>
                          <a:pt x="21600" y="276"/>
                        </a:lnTo>
                        <a:lnTo>
                          <a:pt x="21015" y="21868"/>
                        </a:lnTo>
                        <a:close/>
                      </a:path>
                    </a:pathLst>
                  </a:custGeom>
                  <a:solidFill>
                    <a:srgbClr val="808080"/>
                  </a:solidFill>
                  <a:ln w="9525">
                    <a:solidFill>
                      <a:srgbClr val="C0C0C0"/>
                    </a:solidFill>
                    <a:round/>
                    <a:headEnd/>
                    <a:tailEnd/>
                  </a:ln>
                </p:spPr>
                <p:txBody>
                  <a:bodyPr/>
                  <a:lstStyle/>
                  <a:p>
                    <a:endParaRPr lang="en-US"/>
                  </a:p>
                </p:txBody>
              </p:sp>
              <p:grpSp>
                <p:nvGrpSpPr>
                  <p:cNvPr id="12343" name="Group 18">
                    <a:extLst>
                      <a:ext uri="{FF2B5EF4-FFF2-40B4-BE49-F238E27FC236}">
                        <a16:creationId xmlns:a16="http://schemas.microsoft.com/office/drawing/2014/main" id="{567B8CAF-9724-693D-5377-8CBB5D8A7264}"/>
                      </a:ext>
                    </a:extLst>
                  </p:cNvPr>
                  <p:cNvGrpSpPr>
                    <a:grpSpLocks/>
                  </p:cNvGrpSpPr>
                  <p:nvPr/>
                </p:nvGrpSpPr>
                <p:grpSpPr bwMode="auto">
                  <a:xfrm>
                    <a:off x="1321" y="2945"/>
                    <a:ext cx="193" cy="12"/>
                    <a:chOff x="1321" y="2945"/>
                    <a:chExt cx="193" cy="12"/>
                  </a:xfrm>
                </p:grpSpPr>
                <p:sp>
                  <p:nvSpPr>
                    <p:cNvPr id="12350" name="Rectangle 19">
                      <a:extLst>
                        <a:ext uri="{FF2B5EF4-FFF2-40B4-BE49-F238E27FC236}">
                          <a16:creationId xmlns:a16="http://schemas.microsoft.com/office/drawing/2014/main" id="{D5982493-3137-3416-CFEE-4F152EBAB6E5}"/>
                        </a:ext>
                      </a:extLst>
                    </p:cNvPr>
                    <p:cNvSpPr>
                      <a:spLocks noChangeArrowheads="1"/>
                    </p:cNvSpPr>
                    <p:nvPr/>
                  </p:nvSpPr>
                  <p:spPr bwMode="auto">
                    <a:xfrm>
                      <a:off x="1329" y="2945"/>
                      <a:ext cx="185" cy="12"/>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2351" name="Oval 20">
                      <a:extLst>
                        <a:ext uri="{FF2B5EF4-FFF2-40B4-BE49-F238E27FC236}">
                          <a16:creationId xmlns:a16="http://schemas.microsoft.com/office/drawing/2014/main" id="{5001F32B-2A60-BF29-CA0E-6F80E4016C9B}"/>
                        </a:ext>
                      </a:extLst>
                    </p:cNvPr>
                    <p:cNvSpPr>
                      <a:spLocks noChangeArrowheads="1"/>
                    </p:cNvSpPr>
                    <p:nvPr/>
                  </p:nvSpPr>
                  <p:spPr bwMode="auto">
                    <a:xfrm>
                      <a:off x="1321" y="2945"/>
                      <a:ext cx="22" cy="12"/>
                    </a:xfrm>
                    <a:prstGeom prst="ellipse">
                      <a:avLst/>
                    </a:prstGeom>
                    <a:solidFill>
                      <a:srgbClr val="808080"/>
                    </a:solidFill>
                    <a:ln w="9525">
                      <a:solidFill>
                        <a:srgbClr val="C0C0C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nvGrpSpPr>
                  <p:cNvPr id="12344" name="Group 21">
                    <a:extLst>
                      <a:ext uri="{FF2B5EF4-FFF2-40B4-BE49-F238E27FC236}">
                        <a16:creationId xmlns:a16="http://schemas.microsoft.com/office/drawing/2014/main" id="{8BBCFFE6-0742-E997-1307-6E966CCBA5CC}"/>
                      </a:ext>
                    </a:extLst>
                  </p:cNvPr>
                  <p:cNvGrpSpPr>
                    <a:grpSpLocks/>
                  </p:cNvGrpSpPr>
                  <p:nvPr/>
                </p:nvGrpSpPr>
                <p:grpSpPr bwMode="auto">
                  <a:xfrm>
                    <a:off x="1321" y="2970"/>
                    <a:ext cx="193" cy="13"/>
                    <a:chOff x="1321" y="2970"/>
                    <a:chExt cx="193" cy="13"/>
                  </a:xfrm>
                </p:grpSpPr>
                <p:sp>
                  <p:nvSpPr>
                    <p:cNvPr id="12348" name="Rectangle 22">
                      <a:extLst>
                        <a:ext uri="{FF2B5EF4-FFF2-40B4-BE49-F238E27FC236}">
                          <a16:creationId xmlns:a16="http://schemas.microsoft.com/office/drawing/2014/main" id="{3E57CD9C-0E08-02C4-A864-9A4608C35A4C}"/>
                        </a:ext>
                      </a:extLst>
                    </p:cNvPr>
                    <p:cNvSpPr>
                      <a:spLocks noChangeArrowheads="1"/>
                    </p:cNvSpPr>
                    <p:nvPr/>
                  </p:nvSpPr>
                  <p:spPr bwMode="auto">
                    <a:xfrm>
                      <a:off x="1329" y="2970"/>
                      <a:ext cx="185" cy="13"/>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2349" name="Oval 23">
                      <a:extLst>
                        <a:ext uri="{FF2B5EF4-FFF2-40B4-BE49-F238E27FC236}">
                          <a16:creationId xmlns:a16="http://schemas.microsoft.com/office/drawing/2014/main" id="{A0197BB9-28DC-EF30-FB1B-A8BBFF2BE519}"/>
                        </a:ext>
                      </a:extLst>
                    </p:cNvPr>
                    <p:cNvSpPr>
                      <a:spLocks noChangeArrowheads="1"/>
                    </p:cNvSpPr>
                    <p:nvPr/>
                  </p:nvSpPr>
                  <p:spPr bwMode="auto">
                    <a:xfrm>
                      <a:off x="1321" y="2970"/>
                      <a:ext cx="22" cy="13"/>
                    </a:xfrm>
                    <a:prstGeom prst="ellipse">
                      <a:avLst/>
                    </a:prstGeom>
                    <a:solidFill>
                      <a:srgbClr val="808080"/>
                    </a:solidFill>
                    <a:ln w="9525">
                      <a:solidFill>
                        <a:srgbClr val="C0C0C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nvGrpSpPr>
                  <p:cNvPr id="12345" name="Group 24">
                    <a:extLst>
                      <a:ext uri="{FF2B5EF4-FFF2-40B4-BE49-F238E27FC236}">
                        <a16:creationId xmlns:a16="http://schemas.microsoft.com/office/drawing/2014/main" id="{733BD405-3A53-F331-378A-98309CB919DE}"/>
                      </a:ext>
                    </a:extLst>
                  </p:cNvPr>
                  <p:cNvGrpSpPr>
                    <a:grpSpLocks/>
                  </p:cNvGrpSpPr>
                  <p:nvPr/>
                </p:nvGrpSpPr>
                <p:grpSpPr bwMode="auto">
                  <a:xfrm>
                    <a:off x="1321" y="2918"/>
                    <a:ext cx="193" cy="12"/>
                    <a:chOff x="1321" y="2918"/>
                    <a:chExt cx="193" cy="12"/>
                  </a:xfrm>
                </p:grpSpPr>
                <p:sp>
                  <p:nvSpPr>
                    <p:cNvPr id="12346" name="Rectangle 25">
                      <a:extLst>
                        <a:ext uri="{FF2B5EF4-FFF2-40B4-BE49-F238E27FC236}">
                          <a16:creationId xmlns:a16="http://schemas.microsoft.com/office/drawing/2014/main" id="{4E3099E0-9D2B-E5AE-8796-08348B9D3B1D}"/>
                        </a:ext>
                      </a:extLst>
                    </p:cNvPr>
                    <p:cNvSpPr>
                      <a:spLocks noChangeArrowheads="1"/>
                    </p:cNvSpPr>
                    <p:nvPr/>
                  </p:nvSpPr>
                  <p:spPr bwMode="auto">
                    <a:xfrm>
                      <a:off x="1329" y="2918"/>
                      <a:ext cx="185" cy="12"/>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2347" name="Oval 26">
                      <a:extLst>
                        <a:ext uri="{FF2B5EF4-FFF2-40B4-BE49-F238E27FC236}">
                          <a16:creationId xmlns:a16="http://schemas.microsoft.com/office/drawing/2014/main" id="{7C363B48-F93A-A1D8-056C-63654A052F8C}"/>
                        </a:ext>
                      </a:extLst>
                    </p:cNvPr>
                    <p:cNvSpPr>
                      <a:spLocks noChangeArrowheads="1"/>
                    </p:cNvSpPr>
                    <p:nvPr/>
                  </p:nvSpPr>
                  <p:spPr bwMode="auto">
                    <a:xfrm>
                      <a:off x="1321" y="2918"/>
                      <a:ext cx="22" cy="12"/>
                    </a:xfrm>
                    <a:prstGeom prst="ellipse">
                      <a:avLst/>
                    </a:prstGeom>
                    <a:solidFill>
                      <a:srgbClr val="808080"/>
                    </a:solidFill>
                    <a:ln w="9525">
                      <a:solidFill>
                        <a:srgbClr val="C0C0C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sp>
              <p:nvSpPr>
                <p:cNvPr id="12328" name="Freeform 27">
                  <a:extLst>
                    <a:ext uri="{FF2B5EF4-FFF2-40B4-BE49-F238E27FC236}">
                      <a16:creationId xmlns:a16="http://schemas.microsoft.com/office/drawing/2014/main" id="{6E599B2D-1361-9583-1DB7-5687D1587049}"/>
                    </a:ext>
                  </a:extLst>
                </p:cNvPr>
                <p:cNvSpPr>
                  <a:spLocks/>
                </p:cNvSpPr>
                <p:nvPr/>
              </p:nvSpPr>
              <p:spPr bwMode="auto">
                <a:xfrm>
                  <a:off x="1337" y="2561"/>
                  <a:ext cx="3173" cy="481"/>
                </a:xfrm>
                <a:custGeom>
                  <a:avLst/>
                  <a:gdLst>
                    <a:gd name="T0" fmla="*/ 1 w 6346"/>
                    <a:gd name="T1" fmla="*/ 0 h 962"/>
                    <a:gd name="T2" fmla="*/ 1 w 6346"/>
                    <a:gd name="T3" fmla="*/ 0 h 962"/>
                    <a:gd name="T4" fmla="*/ 0 w 6346"/>
                    <a:gd name="T5" fmla="*/ 1 h 962"/>
                    <a:gd name="T6" fmla="*/ 1 w 6346"/>
                    <a:gd name="T7" fmla="*/ 1 h 962"/>
                    <a:gd name="T8" fmla="*/ 1 w 6346"/>
                    <a:gd name="T9" fmla="*/ 1 h 962"/>
                    <a:gd name="T10" fmla="*/ 1 w 6346"/>
                    <a:gd name="T11" fmla="*/ 1 h 962"/>
                    <a:gd name="T12" fmla="*/ 1 w 6346"/>
                    <a:gd name="T13" fmla="*/ 1 h 962"/>
                    <a:gd name="T14" fmla="*/ 1 w 6346"/>
                    <a:gd name="T15" fmla="*/ 1 h 962"/>
                    <a:gd name="T16" fmla="*/ 1 w 6346"/>
                    <a:gd name="T17" fmla="*/ 1 h 962"/>
                    <a:gd name="T18" fmla="*/ 1 w 6346"/>
                    <a:gd name="T19" fmla="*/ 1 h 962"/>
                    <a:gd name="T20" fmla="*/ 1 w 6346"/>
                    <a:gd name="T21" fmla="*/ 1 h 962"/>
                    <a:gd name="T22" fmla="*/ 1 w 6346"/>
                    <a:gd name="T23" fmla="*/ 1 h 962"/>
                    <a:gd name="T24" fmla="*/ 1 w 6346"/>
                    <a:gd name="T25" fmla="*/ 1 h 962"/>
                    <a:gd name="T26" fmla="*/ 1 w 6346"/>
                    <a:gd name="T27" fmla="*/ 1 h 962"/>
                    <a:gd name="T28" fmla="*/ 1 w 6346"/>
                    <a:gd name="T29" fmla="*/ 1 h 962"/>
                    <a:gd name="T30" fmla="*/ 1 w 6346"/>
                    <a:gd name="T31" fmla="*/ 1 h 962"/>
                    <a:gd name="T32" fmla="*/ 1 w 6346"/>
                    <a:gd name="T33" fmla="*/ 1 h 962"/>
                    <a:gd name="T34" fmla="*/ 1 w 6346"/>
                    <a:gd name="T35" fmla="*/ 1 h 962"/>
                    <a:gd name="T36" fmla="*/ 1 w 6346"/>
                    <a:gd name="T37" fmla="*/ 1 h 962"/>
                    <a:gd name="T38" fmla="*/ 1 w 6346"/>
                    <a:gd name="T39" fmla="*/ 1 h 962"/>
                    <a:gd name="T40" fmla="*/ 1 w 6346"/>
                    <a:gd name="T41" fmla="*/ 1 h 962"/>
                    <a:gd name="T42" fmla="*/ 1 w 6346"/>
                    <a:gd name="T43" fmla="*/ 1 h 962"/>
                    <a:gd name="T44" fmla="*/ 1 w 6346"/>
                    <a:gd name="T45" fmla="*/ 1 h 962"/>
                    <a:gd name="T46" fmla="*/ 1 w 6346"/>
                    <a:gd name="T47" fmla="*/ 1 h 962"/>
                    <a:gd name="T48" fmla="*/ 1 w 6346"/>
                    <a:gd name="T49" fmla="*/ 1 h 962"/>
                    <a:gd name="T50" fmla="*/ 1 w 6346"/>
                    <a:gd name="T51" fmla="*/ 1 h 962"/>
                    <a:gd name="T52" fmla="*/ 1 w 6346"/>
                    <a:gd name="T53" fmla="*/ 1 h 962"/>
                    <a:gd name="T54" fmla="*/ 1 w 6346"/>
                    <a:gd name="T55" fmla="*/ 1 h 962"/>
                    <a:gd name="T56" fmla="*/ 1 w 6346"/>
                    <a:gd name="T57" fmla="*/ 1 h 962"/>
                    <a:gd name="T58" fmla="*/ 1 w 6346"/>
                    <a:gd name="T59" fmla="*/ 1 h 962"/>
                    <a:gd name="T60" fmla="*/ 1 w 6346"/>
                    <a:gd name="T61" fmla="*/ 1 h 962"/>
                    <a:gd name="T62" fmla="*/ 1 w 6346"/>
                    <a:gd name="T63" fmla="*/ 1 h 962"/>
                    <a:gd name="T64" fmla="*/ 1 w 6346"/>
                    <a:gd name="T65" fmla="*/ 1 h 962"/>
                    <a:gd name="T66" fmla="*/ 1 w 6346"/>
                    <a:gd name="T67" fmla="*/ 1 h 962"/>
                    <a:gd name="T68" fmla="*/ 1 w 6346"/>
                    <a:gd name="T69" fmla="*/ 1 h 962"/>
                    <a:gd name="T70" fmla="*/ 1 w 6346"/>
                    <a:gd name="T71" fmla="*/ 1 h 962"/>
                    <a:gd name="T72" fmla="*/ 1 w 6346"/>
                    <a:gd name="T73" fmla="*/ 1 h 962"/>
                    <a:gd name="T74" fmla="*/ 1 w 6346"/>
                    <a:gd name="T75" fmla="*/ 1 h 962"/>
                    <a:gd name="T76" fmla="*/ 1 w 6346"/>
                    <a:gd name="T77" fmla="*/ 1 h 962"/>
                    <a:gd name="T78" fmla="*/ 1 w 6346"/>
                    <a:gd name="T79" fmla="*/ 1 h 962"/>
                    <a:gd name="T80" fmla="*/ 1 w 6346"/>
                    <a:gd name="T81" fmla="*/ 1 h 962"/>
                    <a:gd name="T82" fmla="*/ 1 w 6346"/>
                    <a:gd name="T83" fmla="*/ 1 h 962"/>
                    <a:gd name="T84" fmla="*/ 1 w 6346"/>
                    <a:gd name="T85" fmla="*/ 1 h 962"/>
                    <a:gd name="T86" fmla="*/ 1 w 6346"/>
                    <a:gd name="T87" fmla="*/ 1 h 962"/>
                    <a:gd name="T88" fmla="*/ 1 w 6346"/>
                    <a:gd name="T89" fmla="*/ 1 h 962"/>
                    <a:gd name="T90" fmla="*/ 1 w 6346"/>
                    <a:gd name="T91" fmla="*/ 1 h 962"/>
                    <a:gd name="T92" fmla="*/ 1 w 6346"/>
                    <a:gd name="T93" fmla="*/ 1 h 962"/>
                    <a:gd name="T94" fmla="*/ 1 w 6346"/>
                    <a:gd name="T95" fmla="*/ 1 h 962"/>
                    <a:gd name="T96" fmla="*/ 1 w 6346"/>
                    <a:gd name="T97" fmla="*/ 1 h 962"/>
                    <a:gd name="T98" fmla="*/ 1 w 6346"/>
                    <a:gd name="T99" fmla="*/ 1 h 962"/>
                    <a:gd name="T100" fmla="*/ 1 w 6346"/>
                    <a:gd name="T101" fmla="*/ 1 h 962"/>
                    <a:gd name="T102" fmla="*/ 1 w 6346"/>
                    <a:gd name="T103" fmla="*/ 1 h 962"/>
                    <a:gd name="T104" fmla="*/ 1 w 6346"/>
                    <a:gd name="T105" fmla="*/ 1 h 962"/>
                    <a:gd name="T106" fmla="*/ 1 w 6346"/>
                    <a:gd name="T107" fmla="*/ 1 h 962"/>
                    <a:gd name="T108" fmla="*/ 1 w 6346"/>
                    <a:gd name="T109" fmla="*/ 1 h 962"/>
                    <a:gd name="T110" fmla="*/ 1 w 6346"/>
                    <a:gd name="T111" fmla="*/ 1 h 962"/>
                    <a:gd name="T112" fmla="*/ 1 w 6346"/>
                    <a:gd name="T113" fmla="*/ 1 h 962"/>
                    <a:gd name="T114" fmla="*/ 1 w 6346"/>
                    <a:gd name="T115" fmla="*/ 1 h 962"/>
                    <a:gd name="T116" fmla="*/ 1 w 6346"/>
                    <a:gd name="T117" fmla="*/ 1 h 962"/>
                    <a:gd name="T118" fmla="*/ 1 w 6346"/>
                    <a:gd name="T119" fmla="*/ 1 h 962"/>
                    <a:gd name="T120" fmla="*/ 1 w 6346"/>
                    <a:gd name="T121" fmla="*/ 1 h 962"/>
                    <a:gd name="T122" fmla="*/ 1 w 6346"/>
                    <a:gd name="T123" fmla="*/ 1 h 962"/>
                    <a:gd name="T124" fmla="*/ 1 w 6346"/>
                    <a:gd name="T125" fmla="*/ 0 h 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46"/>
                    <a:gd name="T190" fmla="*/ 0 h 962"/>
                    <a:gd name="T191" fmla="*/ 6346 w 6346"/>
                    <a:gd name="T192" fmla="*/ 962 h 9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46" h="962">
                      <a:moveTo>
                        <a:pt x="318" y="0"/>
                      </a:moveTo>
                      <a:lnTo>
                        <a:pt x="38" y="0"/>
                      </a:lnTo>
                      <a:lnTo>
                        <a:pt x="0" y="149"/>
                      </a:lnTo>
                      <a:lnTo>
                        <a:pt x="125" y="149"/>
                      </a:lnTo>
                      <a:lnTo>
                        <a:pt x="125" y="686"/>
                      </a:lnTo>
                      <a:lnTo>
                        <a:pt x="369" y="929"/>
                      </a:lnTo>
                      <a:lnTo>
                        <a:pt x="424" y="954"/>
                      </a:lnTo>
                      <a:lnTo>
                        <a:pt x="470" y="962"/>
                      </a:lnTo>
                      <a:lnTo>
                        <a:pt x="462" y="839"/>
                      </a:lnTo>
                      <a:lnTo>
                        <a:pt x="456" y="694"/>
                      </a:lnTo>
                      <a:lnTo>
                        <a:pt x="489" y="570"/>
                      </a:lnTo>
                      <a:lnTo>
                        <a:pt x="534" y="479"/>
                      </a:lnTo>
                      <a:lnTo>
                        <a:pt x="593" y="398"/>
                      </a:lnTo>
                      <a:lnTo>
                        <a:pt x="679" y="319"/>
                      </a:lnTo>
                      <a:lnTo>
                        <a:pt x="778" y="260"/>
                      </a:lnTo>
                      <a:lnTo>
                        <a:pt x="918" y="223"/>
                      </a:lnTo>
                      <a:lnTo>
                        <a:pt x="1102" y="209"/>
                      </a:lnTo>
                      <a:lnTo>
                        <a:pt x="1229" y="242"/>
                      </a:lnTo>
                      <a:lnTo>
                        <a:pt x="1323" y="293"/>
                      </a:lnTo>
                      <a:lnTo>
                        <a:pt x="1401" y="352"/>
                      </a:lnTo>
                      <a:lnTo>
                        <a:pt x="1494" y="443"/>
                      </a:lnTo>
                      <a:lnTo>
                        <a:pt x="1553" y="544"/>
                      </a:lnTo>
                      <a:lnTo>
                        <a:pt x="1592" y="633"/>
                      </a:lnTo>
                      <a:lnTo>
                        <a:pt x="1604" y="720"/>
                      </a:lnTo>
                      <a:lnTo>
                        <a:pt x="1604" y="909"/>
                      </a:lnTo>
                      <a:lnTo>
                        <a:pt x="4377" y="962"/>
                      </a:lnTo>
                      <a:lnTo>
                        <a:pt x="4377" y="779"/>
                      </a:lnTo>
                      <a:lnTo>
                        <a:pt x="4415" y="653"/>
                      </a:lnTo>
                      <a:lnTo>
                        <a:pt x="4461" y="556"/>
                      </a:lnTo>
                      <a:lnTo>
                        <a:pt x="4529" y="465"/>
                      </a:lnTo>
                      <a:lnTo>
                        <a:pt x="4627" y="384"/>
                      </a:lnTo>
                      <a:lnTo>
                        <a:pt x="4727" y="332"/>
                      </a:lnTo>
                      <a:lnTo>
                        <a:pt x="4825" y="301"/>
                      </a:lnTo>
                      <a:lnTo>
                        <a:pt x="4997" y="301"/>
                      </a:lnTo>
                      <a:lnTo>
                        <a:pt x="5089" y="319"/>
                      </a:lnTo>
                      <a:lnTo>
                        <a:pt x="5182" y="359"/>
                      </a:lnTo>
                      <a:lnTo>
                        <a:pt x="5266" y="431"/>
                      </a:lnTo>
                      <a:lnTo>
                        <a:pt x="5347" y="523"/>
                      </a:lnTo>
                      <a:lnTo>
                        <a:pt x="5400" y="633"/>
                      </a:lnTo>
                      <a:lnTo>
                        <a:pt x="5433" y="753"/>
                      </a:lnTo>
                      <a:lnTo>
                        <a:pt x="5433" y="876"/>
                      </a:lnTo>
                      <a:lnTo>
                        <a:pt x="6346" y="873"/>
                      </a:lnTo>
                      <a:lnTo>
                        <a:pt x="6346" y="833"/>
                      </a:lnTo>
                      <a:lnTo>
                        <a:pt x="6316" y="833"/>
                      </a:lnTo>
                      <a:lnTo>
                        <a:pt x="6316" y="774"/>
                      </a:lnTo>
                      <a:lnTo>
                        <a:pt x="6344" y="771"/>
                      </a:lnTo>
                      <a:lnTo>
                        <a:pt x="6344" y="593"/>
                      </a:lnTo>
                      <a:lnTo>
                        <a:pt x="6320" y="556"/>
                      </a:lnTo>
                      <a:lnTo>
                        <a:pt x="6108" y="451"/>
                      </a:lnTo>
                      <a:lnTo>
                        <a:pt x="5875" y="359"/>
                      </a:lnTo>
                      <a:lnTo>
                        <a:pt x="5593" y="274"/>
                      </a:lnTo>
                      <a:lnTo>
                        <a:pt x="5288" y="201"/>
                      </a:lnTo>
                      <a:lnTo>
                        <a:pt x="5008" y="143"/>
                      </a:lnTo>
                      <a:lnTo>
                        <a:pt x="4741" y="96"/>
                      </a:lnTo>
                      <a:lnTo>
                        <a:pt x="4649" y="96"/>
                      </a:lnTo>
                      <a:lnTo>
                        <a:pt x="4588" y="123"/>
                      </a:lnTo>
                      <a:lnTo>
                        <a:pt x="4303" y="163"/>
                      </a:lnTo>
                      <a:lnTo>
                        <a:pt x="4078" y="183"/>
                      </a:lnTo>
                      <a:lnTo>
                        <a:pt x="2894" y="109"/>
                      </a:lnTo>
                      <a:lnTo>
                        <a:pt x="2326" y="64"/>
                      </a:lnTo>
                      <a:lnTo>
                        <a:pt x="1791" y="23"/>
                      </a:lnTo>
                      <a:lnTo>
                        <a:pt x="1520" y="5"/>
                      </a:lnTo>
                      <a:lnTo>
                        <a:pt x="318" y="0"/>
                      </a:lnTo>
                      <a:close/>
                    </a:path>
                  </a:pathLst>
                </a:custGeom>
                <a:solidFill>
                  <a:srgbClr val="FF0000"/>
                </a:solidFill>
                <a:ln w="9525">
                  <a:solidFill>
                    <a:srgbClr val="000000"/>
                  </a:solidFill>
                  <a:round/>
                  <a:headEnd/>
                  <a:tailEnd/>
                </a:ln>
              </p:spPr>
              <p:txBody>
                <a:bodyPr/>
                <a:lstStyle/>
                <a:p>
                  <a:endParaRPr lang="en-US"/>
                </a:p>
              </p:txBody>
            </p:sp>
            <p:sp>
              <p:nvSpPr>
                <p:cNvPr id="12329" name="Freeform 28">
                  <a:extLst>
                    <a:ext uri="{FF2B5EF4-FFF2-40B4-BE49-F238E27FC236}">
                      <a16:creationId xmlns:a16="http://schemas.microsoft.com/office/drawing/2014/main" id="{925C360B-F305-4145-5E93-0F6AE40AF1F0}"/>
                    </a:ext>
                  </a:extLst>
                </p:cNvPr>
                <p:cNvSpPr>
                  <a:spLocks/>
                </p:cNvSpPr>
                <p:nvPr/>
              </p:nvSpPr>
              <p:spPr bwMode="auto">
                <a:xfrm>
                  <a:off x="2613" y="2601"/>
                  <a:ext cx="640" cy="432"/>
                </a:xfrm>
                <a:custGeom>
                  <a:avLst/>
                  <a:gdLst>
                    <a:gd name="T0" fmla="*/ 0 w 1280"/>
                    <a:gd name="T1" fmla="*/ 0 h 865"/>
                    <a:gd name="T2" fmla="*/ 0 w 1280"/>
                    <a:gd name="T3" fmla="*/ 0 h 865"/>
                    <a:gd name="T4" fmla="*/ 1 w 1280"/>
                    <a:gd name="T5" fmla="*/ 0 h 865"/>
                    <a:gd name="T6" fmla="*/ 1 w 1280"/>
                    <a:gd name="T7" fmla="*/ 0 h 865"/>
                    <a:gd name="T8" fmla="*/ 1 w 1280"/>
                    <a:gd name="T9" fmla="*/ 0 h 865"/>
                    <a:gd name="T10" fmla="*/ 1 w 1280"/>
                    <a:gd name="T11" fmla="*/ 0 h 865"/>
                    <a:gd name="T12" fmla="*/ 1 w 1280"/>
                    <a:gd name="T13" fmla="*/ 0 h 865"/>
                    <a:gd name="T14" fmla="*/ 1 w 1280"/>
                    <a:gd name="T15" fmla="*/ 0 h 865"/>
                    <a:gd name="T16" fmla="*/ 1 w 1280"/>
                    <a:gd name="T17" fmla="*/ 0 h 865"/>
                    <a:gd name="T18" fmla="*/ 1 w 1280"/>
                    <a:gd name="T19" fmla="*/ 0 h 865"/>
                    <a:gd name="T20" fmla="*/ 0 w 1280"/>
                    <a:gd name="T21" fmla="*/ 0 h 8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80"/>
                    <a:gd name="T34" fmla="*/ 0 h 865"/>
                    <a:gd name="T35" fmla="*/ 1280 w 1280"/>
                    <a:gd name="T36" fmla="*/ 865 h 8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80" h="865">
                      <a:moveTo>
                        <a:pt x="0" y="0"/>
                      </a:moveTo>
                      <a:lnTo>
                        <a:pt x="0" y="845"/>
                      </a:lnTo>
                      <a:lnTo>
                        <a:pt x="1280" y="865"/>
                      </a:lnTo>
                      <a:lnTo>
                        <a:pt x="1280" y="92"/>
                      </a:lnTo>
                      <a:lnTo>
                        <a:pt x="1110" y="75"/>
                      </a:lnTo>
                      <a:lnTo>
                        <a:pt x="877" y="59"/>
                      </a:lnTo>
                      <a:lnTo>
                        <a:pt x="642" y="48"/>
                      </a:lnTo>
                      <a:lnTo>
                        <a:pt x="490" y="34"/>
                      </a:lnTo>
                      <a:lnTo>
                        <a:pt x="340" y="25"/>
                      </a:lnTo>
                      <a:lnTo>
                        <a:pt x="138" y="8"/>
                      </a:lnTo>
                      <a:lnTo>
                        <a:pt x="0" y="0"/>
                      </a:lnTo>
                      <a:close/>
                    </a:path>
                  </a:pathLst>
                </a:custGeom>
                <a:solidFill>
                  <a:srgbClr val="FF0000"/>
                </a:solidFill>
                <a:ln w="9525">
                  <a:solidFill>
                    <a:srgbClr val="000000"/>
                  </a:solidFill>
                  <a:round/>
                  <a:headEnd/>
                  <a:tailEnd/>
                </a:ln>
              </p:spPr>
              <p:txBody>
                <a:bodyPr/>
                <a:lstStyle/>
                <a:p>
                  <a:endParaRPr lang="en-US"/>
                </a:p>
              </p:txBody>
            </p:sp>
            <p:grpSp>
              <p:nvGrpSpPr>
                <p:cNvPr id="12330" name="Group 29">
                  <a:extLst>
                    <a:ext uri="{FF2B5EF4-FFF2-40B4-BE49-F238E27FC236}">
                      <a16:creationId xmlns:a16="http://schemas.microsoft.com/office/drawing/2014/main" id="{48044983-D5AA-8BE4-CD8C-93AD49013461}"/>
                    </a:ext>
                  </a:extLst>
                </p:cNvPr>
                <p:cNvGrpSpPr>
                  <a:grpSpLocks/>
                </p:cNvGrpSpPr>
                <p:nvPr/>
              </p:nvGrpSpPr>
              <p:grpSpPr bwMode="auto">
                <a:xfrm>
                  <a:off x="2096" y="2463"/>
                  <a:ext cx="1075" cy="491"/>
                  <a:chOff x="2096" y="2463"/>
                  <a:chExt cx="1075" cy="491"/>
                </a:xfrm>
              </p:grpSpPr>
              <p:sp>
                <p:nvSpPr>
                  <p:cNvPr id="12331" name="Oval 30">
                    <a:extLst>
                      <a:ext uri="{FF2B5EF4-FFF2-40B4-BE49-F238E27FC236}">
                        <a16:creationId xmlns:a16="http://schemas.microsoft.com/office/drawing/2014/main" id="{4E754C1D-6CE2-2EC0-B889-5F298FDD3D36}"/>
                      </a:ext>
                    </a:extLst>
                  </p:cNvPr>
                  <p:cNvSpPr>
                    <a:spLocks noChangeArrowheads="1"/>
                  </p:cNvSpPr>
                  <p:nvPr/>
                </p:nvSpPr>
                <p:spPr bwMode="auto">
                  <a:xfrm>
                    <a:off x="2096" y="2463"/>
                    <a:ext cx="123" cy="67"/>
                  </a:xfrm>
                  <a:prstGeom prst="ellipse">
                    <a:avLst/>
                  </a:prstGeom>
                  <a:solidFill>
                    <a:srgbClr val="800000"/>
                  </a:solidFill>
                  <a:ln w="9525">
                    <a:solidFill>
                      <a:srgbClr val="8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2332" name="Oval 31">
                    <a:extLst>
                      <a:ext uri="{FF2B5EF4-FFF2-40B4-BE49-F238E27FC236}">
                        <a16:creationId xmlns:a16="http://schemas.microsoft.com/office/drawing/2014/main" id="{E9E8F0DF-D120-5290-868B-A9231398A7CE}"/>
                      </a:ext>
                    </a:extLst>
                  </p:cNvPr>
                  <p:cNvSpPr>
                    <a:spLocks noChangeArrowheads="1"/>
                  </p:cNvSpPr>
                  <p:nvPr/>
                </p:nvSpPr>
                <p:spPr bwMode="auto">
                  <a:xfrm>
                    <a:off x="2119" y="2486"/>
                    <a:ext cx="18" cy="18"/>
                  </a:xfrm>
                  <a:prstGeom prst="ellipse">
                    <a:avLst/>
                  </a:prstGeom>
                  <a:solidFill>
                    <a:srgbClr val="000000"/>
                  </a:solidFill>
                  <a:ln w="9525">
                    <a:solidFill>
                      <a:srgbClr val="0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nvGrpSpPr>
                  <p:cNvPr id="12333" name="Group 32">
                    <a:extLst>
                      <a:ext uri="{FF2B5EF4-FFF2-40B4-BE49-F238E27FC236}">
                        <a16:creationId xmlns:a16="http://schemas.microsoft.com/office/drawing/2014/main" id="{13451F28-15A3-11B9-9BFC-084240786426}"/>
                      </a:ext>
                    </a:extLst>
                  </p:cNvPr>
                  <p:cNvGrpSpPr>
                    <a:grpSpLocks/>
                  </p:cNvGrpSpPr>
                  <p:nvPr/>
                </p:nvGrpSpPr>
                <p:grpSpPr bwMode="auto">
                  <a:xfrm>
                    <a:off x="2494" y="2659"/>
                    <a:ext cx="677" cy="295"/>
                    <a:chOff x="2494" y="2659"/>
                    <a:chExt cx="677" cy="295"/>
                  </a:xfrm>
                </p:grpSpPr>
                <p:sp>
                  <p:nvSpPr>
                    <p:cNvPr id="12334" name="Freeform 33">
                      <a:extLst>
                        <a:ext uri="{FF2B5EF4-FFF2-40B4-BE49-F238E27FC236}">
                          <a16:creationId xmlns:a16="http://schemas.microsoft.com/office/drawing/2014/main" id="{E5A0517E-E2AB-9A0C-3476-1F45E8AF46C4}"/>
                        </a:ext>
                      </a:extLst>
                    </p:cNvPr>
                    <p:cNvSpPr>
                      <a:spLocks/>
                    </p:cNvSpPr>
                    <p:nvPr/>
                  </p:nvSpPr>
                  <p:spPr bwMode="auto">
                    <a:xfrm>
                      <a:off x="2494" y="2860"/>
                      <a:ext cx="677" cy="94"/>
                    </a:xfrm>
                    <a:custGeom>
                      <a:avLst/>
                      <a:gdLst>
                        <a:gd name="T0" fmla="*/ 0 w 1355"/>
                        <a:gd name="T1" fmla="*/ 0 h 189"/>
                        <a:gd name="T2" fmla="*/ 0 w 1355"/>
                        <a:gd name="T3" fmla="*/ 0 h 189"/>
                        <a:gd name="T4" fmla="*/ 0 w 1355"/>
                        <a:gd name="T5" fmla="*/ 0 h 189"/>
                        <a:gd name="T6" fmla="*/ 0 w 1355"/>
                        <a:gd name="T7" fmla="*/ 0 h 189"/>
                        <a:gd name="T8" fmla="*/ 0 60000 65536"/>
                        <a:gd name="T9" fmla="*/ 0 60000 65536"/>
                        <a:gd name="T10" fmla="*/ 0 60000 65536"/>
                        <a:gd name="T11" fmla="*/ 0 60000 65536"/>
                        <a:gd name="T12" fmla="*/ 0 w 1355"/>
                        <a:gd name="T13" fmla="*/ 0 h 189"/>
                        <a:gd name="T14" fmla="*/ 1355 w 1355"/>
                        <a:gd name="T15" fmla="*/ 189 h 189"/>
                      </a:gdLst>
                      <a:ahLst/>
                      <a:cxnLst>
                        <a:cxn ang="T8">
                          <a:pos x="T0" y="T1"/>
                        </a:cxn>
                        <a:cxn ang="T9">
                          <a:pos x="T2" y="T3"/>
                        </a:cxn>
                        <a:cxn ang="T10">
                          <a:pos x="T4" y="T5"/>
                        </a:cxn>
                        <a:cxn ang="T11">
                          <a:pos x="T6" y="T7"/>
                        </a:cxn>
                      </a:cxnLst>
                      <a:rect l="T12" t="T13" r="T14" b="T15"/>
                      <a:pathLst>
                        <a:path w="1355" h="189">
                          <a:moveTo>
                            <a:pt x="0" y="105"/>
                          </a:moveTo>
                          <a:lnTo>
                            <a:pt x="0" y="189"/>
                          </a:lnTo>
                          <a:lnTo>
                            <a:pt x="1355" y="0"/>
                          </a:lnTo>
                          <a:lnTo>
                            <a:pt x="0" y="105"/>
                          </a:lnTo>
                          <a:close/>
                        </a:path>
                      </a:pathLst>
                    </a:custGeom>
                    <a:solidFill>
                      <a:srgbClr val="800000"/>
                    </a:solidFill>
                    <a:ln w="9525">
                      <a:solidFill>
                        <a:srgbClr val="800000"/>
                      </a:solidFill>
                      <a:round/>
                      <a:headEnd/>
                      <a:tailEnd/>
                    </a:ln>
                  </p:spPr>
                  <p:txBody>
                    <a:bodyPr/>
                    <a:lstStyle/>
                    <a:p>
                      <a:endParaRPr lang="en-US"/>
                    </a:p>
                  </p:txBody>
                </p:sp>
                <p:sp>
                  <p:nvSpPr>
                    <p:cNvPr id="12335" name="Freeform 34">
                      <a:extLst>
                        <a:ext uri="{FF2B5EF4-FFF2-40B4-BE49-F238E27FC236}">
                          <a16:creationId xmlns:a16="http://schemas.microsoft.com/office/drawing/2014/main" id="{896EC29E-40DA-6031-1A52-5488574F4B04}"/>
                        </a:ext>
                      </a:extLst>
                    </p:cNvPr>
                    <p:cNvSpPr>
                      <a:spLocks/>
                    </p:cNvSpPr>
                    <p:nvPr/>
                  </p:nvSpPr>
                  <p:spPr bwMode="auto">
                    <a:xfrm>
                      <a:off x="2494" y="2659"/>
                      <a:ext cx="670" cy="112"/>
                    </a:xfrm>
                    <a:custGeom>
                      <a:avLst/>
                      <a:gdLst>
                        <a:gd name="T0" fmla="*/ 0 w 1341"/>
                        <a:gd name="T1" fmla="*/ 0 h 223"/>
                        <a:gd name="T2" fmla="*/ 0 w 1341"/>
                        <a:gd name="T3" fmla="*/ 1 h 223"/>
                        <a:gd name="T4" fmla="*/ 0 w 1341"/>
                        <a:gd name="T5" fmla="*/ 1 h 223"/>
                        <a:gd name="T6" fmla="*/ 0 w 1341"/>
                        <a:gd name="T7" fmla="*/ 0 h 223"/>
                        <a:gd name="T8" fmla="*/ 0 60000 65536"/>
                        <a:gd name="T9" fmla="*/ 0 60000 65536"/>
                        <a:gd name="T10" fmla="*/ 0 60000 65536"/>
                        <a:gd name="T11" fmla="*/ 0 60000 65536"/>
                        <a:gd name="T12" fmla="*/ 0 w 1341"/>
                        <a:gd name="T13" fmla="*/ 0 h 223"/>
                        <a:gd name="T14" fmla="*/ 1341 w 1341"/>
                        <a:gd name="T15" fmla="*/ 223 h 223"/>
                      </a:gdLst>
                      <a:ahLst/>
                      <a:cxnLst>
                        <a:cxn ang="T8">
                          <a:pos x="T0" y="T1"/>
                        </a:cxn>
                        <a:cxn ang="T9">
                          <a:pos x="T2" y="T3"/>
                        </a:cxn>
                        <a:cxn ang="T10">
                          <a:pos x="T4" y="T5"/>
                        </a:cxn>
                        <a:cxn ang="T11">
                          <a:pos x="T6" y="T7"/>
                        </a:cxn>
                      </a:cxnLst>
                      <a:rect l="T12" t="T13" r="T14" b="T15"/>
                      <a:pathLst>
                        <a:path w="1341" h="223">
                          <a:moveTo>
                            <a:pt x="0" y="0"/>
                          </a:moveTo>
                          <a:lnTo>
                            <a:pt x="0" y="87"/>
                          </a:lnTo>
                          <a:lnTo>
                            <a:pt x="1341" y="223"/>
                          </a:lnTo>
                          <a:lnTo>
                            <a:pt x="0" y="0"/>
                          </a:lnTo>
                          <a:close/>
                        </a:path>
                      </a:pathLst>
                    </a:custGeom>
                    <a:solidFill>
                      <a:srgbClr val="800000"/>
                    </a:solidFill>
                    <a:ln w="9525">
                      <a:solidFill>
                        <a:srgbClr val="800000"/>
                      </a:solidFill>
                      <a:round/>
                      <a:headEnd/>
                      <a:tailEnd/>
                    </a:ln>
                  </p:spPr>
                  <p:txBody>
                    <a:bodyPr/>
                    <a:lstStyle/>
                    <a:p>
                      <a:endParaRPr lang="en-US"/>
                    </a:p>
                  </p:txBody>
                </p:sp>
                <p:sp>
                  <p:nvSpPr>
                    <p:cNvPr id="12336" name="Freeform 35">
                      <a:extLst>
                        <a:ext uri="{FF2B5EF4-FFF2-40B4-BE49-F238E27FC236}">
                          <a16:creationId xmlns:a16="http://schemas.microsoft.com/office/drawing/2014/main" id="{A7CA5E7E-0641-1169-38A1-F5BCB4C7D09B}"/>
                        </a:ext>
                      </a:extLst>
                    </p:cNvPr>
                    <p:cNvSpPr>
                      <a:spLocks/>
                    </p:cNvSpPr>
                    <p:nvPr/>
                  </p:nvSpPr>
                  <p:spPr bwMode="auto">
                    <a:xfrm>
                      <a:off x="2494" y="2725"/>
                      <a:ext cx="670" cy="69"/>
                    </a:xfrm>
                    <a:custGeom>
                      <a:avLst/>
                      <a:gdLst>
                        <a:gd name="T0" fmla="*/ 0 w 1341"/>
                        <a:gd name="T1" fmla="*/ 0 h 138"/>
                        <a:gd name="T2" fmla="*/ 0 w 1341"/>
                        <a:gd name="T3" fmla="*/ 1 h 138"/>
                        <a:gd name="T4" fmla="*/ 0 w 1341"/>
                        <a:gd name="T5" fmla="*/ 1 h 138"/>
                        <a:gd name="T6" fmla="*/ 0 w 1341"/>
                        <a:gd name="T7" fmla="*/ 0 h 138"/>
                        <a:gd name="T8" fmla="*/ 0 60000 65536"/>
                        <a:gd name="T9" fmla="*/ 0 60000 65536"/>
                        <a:gd name="T10" fmla="*/ 0 60000 65536"/>
                        <a:gd name="T11" fmla="*/ 0 60000 65536"/>
                        <a:gd name="T12" fmla="*/ 0 w 1341"/>
                        <a:gd name="T13" fmla="*/ 0 h 138"/>
                        <a:gd name="T14" fmla="*/ 1341 w 1341"/>
                        <a:gd name="T15" fmla="*/ 138 h 138"/>
                      </a:gdLst>
                      <a:ahLst/>
                      <a:cxnLst>
                        <a:cxn ang="T8">
                          <a:pos x="T0" y="T1"/>
                        </a:cxn>
                        <a:cxn ang="T9">
                          <a:pos x="T2" y="T3"/>
                        </a:cxn>
                        <a:cxn ang="T10">
                          <a:pos x="T4" y="T5"/>
                        </a:cxn>
                        <a:cxn ang="T11">
                          <a:pos x="T6" y="T7"/>
                        </a:cxn>
                      </a:cxnLst>
                      <a:rect l="T12" t="T13" r="T14" b="T15"/>
                      <a:pathLst>
                        <a:path w="1341" h="138">
                          <a:moveTo>
                            <a:pt x="0" y="0"/>
                          </a:moveTo>
                          <a:lnTo>
                            <a:pt x="0" y="86"/>
                          </a:lnTo>
                          <a:lnTo>
                            <a:pt x="1341" y="138"/>
                          </a:lnTo>
                          <a:lnTo>
                            <a:pt x="0" y="0"/>
                          </a:lnTo>
                          <a:close/>
                        </a:path>
                      </a:pathLst>
                    </a:custGeom>
                    <a:solidFill>
                      <a:srgbClr val="800000"/>
                    </a:solidFill>
                    <a:ln w="9525">
                      <a:solidFill>
                        <a:srgbClr val="800000"/>
                      </a:solidFill>
                      <a:round/>
                      <a:headEnd/>
                      <a:tailEnd/>
                    </a:ln>
                  </p:spPr>
                  <p:txBody>
                    <a:bodyPr/>
                    <a:lstStyle/>
                    <a:p>
                      <a:endParaRPr lang="en-US"/>
                    </a:p>
                  </p:txBody>
                </p:sp>
                <p:sp>
                  <p:nvSpPr>
                    <p:cNvPr id="12337" name="Freeform 36">
                      <a:extLst>
                        <a:ext uri="{FF2B5EF4-FFF2-40B4-BE49-F238E27FC236}">
                          <a16:creationId xmlns:a16="http://schemas.microsoft.com/office/drawing/2014/main" id="{BD18B193-0E59-C888-2F25-6CA3EC87B612}"/>
                        </a:ext>
                      </a:extLst>
                    </p:cNvPr>
                    <p:cNvSpPr>
                      <a:spLocks/>
                    </p:cNvSpPr>
                    <p:nvPr/>
                  </p:nvSpPr>
                  <p:spPr bwMode="auto">
                    <a:xfrm>
                      <a:off x="2494" y="2788"/>
                      <a:ext cx="677" cy="42"/>
                    </a:xfrm>
                    <a:custGeom>
                      <a:avLst/>
                      <a:gdLst>
                        <a:gd name="T0" fmla="*/ 0 w 1355"/>
                        <a:gd name="T1" fmla="*/ 0 h 85"/>
                        <a:gd name="T2" fmla="*/ 0 w 1355"/>
                        <a:gd name="T3" fmla="*/ 0 h 85"/>
                        <a:gd name="T4" fmla="*/ 0 w 1355"/>
                        <a:gd name="T5" fmla="*/ 0 h 85"/>
                        <a:gd name="T6" fmla="*/ 0 w 1355"/>
                        <a:gd name="T7" fmla="*/ 0 h 85"/>
                        <a:gd name="T8" fmla="*/ 0 60000 65536"/>
                        <a:gd name="T9" fmla="*/ 0 60000 65536"/>
                        <a:gd name="T10" fmla="*/ 0 60000 65536"/>
                        <a:gd name="T11" fmla="*/ 0 60000 65536"/>
                        <a:gd name="T12" fmla="*/ 0 w 1355"/>
                        <a:gd name="T13" fmla="*/ 0 h 85"/>
                        <a:gd name="T14" fmla="*/ 1355 w 1355"/>
                        <a:gd name="T15" fmla="*/ 85 h 85"/>
                      </a:gdLst>
                      <a:ahLst/>
                      <a:cxnLst>
                        <a:cxn ang="T8">
                          <a:pos x="T0" y="T1"/>
                        </a:cxn>
                        <a:cxn ang="T9">
                          <a:pos x="T2" y="T3"/>
                        </a:cxn>
                        <a:cxn ang="T10">
                          <a:pos x="T4" y="T5"/>
                        </a:cxn>
                        <a:cxn ang="T11">
                          <a:pos x="T6" y="T7"/>
                        </a:cxn>
                      </a:cxnLst>
                      <a:rect l="T12" t="T13" r="T14" b="T15"/>
                      <a:pathLst>
                        <a:path w="1355" h="85">
                          <a:moveTo>
                            <a:pt x="0" y="0"/>
                          </a:moveTo>
                          <a:lnTo>
                            <a:pt x="0" y="85"/>
                          </a:lnTo>
                          <a:lnTo>
                            <a:pt x="1355" y="51"/>
                          </a:lnTo>
                          <a:lnTo>
                            <a:pt x="0" y="0"/>
                          </a:lnTo>
                          <a:close/>
                        </a:path>
                      </a:pathLst>
                    </a:custGeom>
                    <a:solidFill>
                      <a:srgbClr val="800000"/>
                    </a:solidFill>
                    <a:ln w="9525">
                      <a:solidFill>
                        <a:srgbClr val="800000"/>
                      </a:solidFill>
                      <a:round/>
                      <a:headEnd/>
                      <a:tailEnd/>
                    </a:ln>
                  </p:spPr>
                  <p:txBody>
                    <a:bodyPr/>
                    <a:lstStyle/>
                    <a:p>
                      <a:endParaRPr lang="en-US"/>
                    </a:p>
                  </p:txBody>
                </p:sp>
                <p:sp>
                  <p:nvSpPr>
                    <p:cNvPr id="12338" name="Freeform 37">
                      <a:extLst>
                        <a:ext uri="{FF2B5EF4-FFF2-40B4-BE49-F238E27FC236}">
                          <a16:creationId xmlns:a16="http://schemas.microsoft.com/office/drawing/2014/main" id="{39D87BCD-E492-91DA-DB2E-2292CF7DE69D}"/>
                        </a:ext>
                      </a:extLst>
                    </p:cNvPr>
                    <p:cNvSpPr>
                      <a:spLocks/>
                    </p:cNvSpPr>
                    <p:nvPr/>
                  </p:nvSpPr>
                  <p:spPr bwMode="auto">
                    <a:xfrm>
                      <a:off x="2494" y="2837"/>
                      <a:ext cx="677" cy="55"/>
                    </a:xfrm>
                    <a:custGeom>
                      <a:avLst/>
                      <a:gdLst>
                        <a:gd name="T0" fmla="*/ 0 w 1355"/>
                        <a:gd name="T1" fmla="*/ 0 h 112"/>
                        <a:gd name="T2" fmla="*/ 0 w 1355"/>
                        <a:gd name="T3" fmla="*/ 0 h 112"/>
                        <a:gd name="T4" fmla="*/ 0 w 1355"/>
                        <a:gd name="T5" fmla="*/ 0 h 112"/>
                        <a:gd name="T6" fmla="*/ 0 w 1355"/>
                        <a:gd name="T7" fmla="*/ 0 h 112"/>
                        <a:gd name="T8" fmla="*/ 0 60000 65536"/>
                        <a:gd name="T9" fmla="*/ 0 60000 65536"/>
                        <a:gd name="T10" fmla="*/ 0 60000 65536"/>
                        <a:gd name="T11" fmla="*/ 0 60000 65536"/>
                        <a:gd name="T12" fmla="*/ 0 w 1355"/>
                        <a:gd name="T13" fmla="*/ 0 h 112"/>
                        <a:gd name="T14" fmla="*/ 1355 w 1355"/>
                        <a:gd name="T15" fmla="*/ 112 h 112"/>
                      </a:gdLst>
                      <a:ahLst/>
                      <a:cxnLst>
                        <a:cxn ang="T8">
                          <a:pos x="T0" y="T1"/>
                        </a:cxn>
                        <a:cxn ang="T9">
                          <a:pos x="T2" y="T3"/>
                        </a:cxn>
                        <a:cxn ang="T10">
                          <a:pos x="T4" y="T5"/>
                        </a:cxn>
                        <a:cxn ang="T11">
                          <a:pos x="T6" y="T7"/>
                        </a:cxn>
                      </a:cxnLst>
                      <a:rect l="T12" t="T13" r="T14" b="T15"/>
                      <a:pathLst>
                        <a:path w="1355" h="112">
                          <a:moveTo>
                            <a:pt x="0" y="27"/>
                          </a:moveTo>
                          <a:lnTo>
                            <a:pt x="0" y="112"/>
                          </a:lnTo>
                          <a:lnTo>
                            <a:pt x="1355" y="0"/>
                          </a:lnTo>
                          <a:lnTo>
                            <a:pt x="0" y="27"/>
                          </a:lnTo>
                          <a:close/>
                        </a:path>
                      </a:pathLst>
                    </a:custGeom>
                    <a:solidFill>
                      <a:srgbClr val="800000"/>
                    </a:solidFill>
                    <a:ln w="9525">
                      <a:solidFill>
                        <a:srgbClr val="800000"/>
                      </a:solidFill>
                      <a:round/>
                      <a:headEnd/>
                      <a:tailEnd/>
                    </a:ln>
                  </p:spPr>
                  <p:txBody>
                    <a:bodyPr/>
                    <a:lstStyle/>
                    <a:p>
                      <a:endParaRPr lang="en-US"/>
                    </a:p>
                  </p:txBody>
                </p:sp>
              </p:grpSp>
            </p:grpSp>
          </p:grpSp>
        </p:grpSp>
        <p:grpSp>
          <p:nvGrpSpPr>
            <p:cNvPr id="12303" name="Group 38">
              <a:extLst>
                <a:ext uri="{FF2B5EF4-FFF2-40B4-BE49-F238E27FC236}">
                  <a16:creationId xmlns:a16="http://schemas.microsoft.com/office/drawing/2014/main" id="{54282974-5CFD-2D00-43B5-274B3A490B97}"/>
                </a:ext>
              </a:extLst>
            </p:cNvPr>
            <p:cNvGrpSpPr>
              <a:grpSpLocks/>
            </p:cNvGrpSpPr>
            <p:nvPr/>
          </p:nvGrpSpPr>
          <p:grpSpPr bwMode="auto">
            <a:xfrm>
              <a:off x="1597" y="2685"/>
              <a:ext cx="2446" cy="504"/>
              <a:chOff x="1597" y="2685"/>
              <a:chExt cx="2446" cy="504"/>
            </a:xfrm>
          </p:grpSpPr>
          <p:grpSp>
            <p:nvGrpSpPr>
              <p:cNvPr id="12304" name="Group 39">
                <a:extLst>
                  <a:ext uri="{FF2B5EF4-FFF2-40B4-BE49-F238E27FC236}">
                    <a16:creationId xmlns:a16="http://schemas.microsoft.com/office/drawing/2014/main" id="{E6D091D5-F189-E0D8-6B93-BA4D9CDC4DA1}"/>
                  </a:ext>
                </a:extLst>
              </p:cNvPr>
              <p:cNvGrpSpPr>
                <a:grpSpLocks/>
              </p:cNvGrpSpPr>
              <p:nvPr/>
            </p:nvGrpSpPr>
            <p:grpSpPr bwMode="auto">
              <a:xfrm>
                <a:off x="3541" y="2685"/>
                <a:ext cx="502" cy="504"/>
                <a:chOff x="3541" y="2685"/>
                <a:chExt cx="502" cy="504"/>
              </a:xfrm>
            </p:grpSpPr>
            <p:sp>
              <p:nvSpPr>
                <p:cNvPr id="12315" name="Oval 40">
                  <a:extLst>
                    <a:ext uri="{FF2B5EF4-FFF2-40B4-BE49-F238E27FC236}">
                      <a16:creationId xmlns:a16="http://schemas.microsoft.com/office/drawing/2014/main" id="{AF6826BD-9203-CDDB-4F05-85C53F3E2D30}"/>
                    </a:ext>
                  </a:extLst>
                </p:cNvPr>
                <p:cNvSpPr>
                  <a:spLocks noChangeArrowheads="1"/>
                </p:cNvSpPr>
                <p:nvPr/>
              </p:nvSpPr>
              <p:spPr bwMode="auto">
                <a:xfrm>
                  <a:off x="3541" y="2685"/>
                  <a:ext cx="502" cy="504"/>
                </a:xfrm>
                <a:prstGeom prst="ellipse">
                  <a:avLst/>
                </a:prstGeom>
                <a:solidFill>
                  <a:srgbClr val="000000"/>
                </a:solidFill>
                <a:ln w="9525">
                  <a:solidFill>
                    <a:srgbClr val="0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2316" name="Freeform 41">
                  <a:extLst>
                    <a:ext uri="{FF2B5EF4-FFF2-40B4-BE49-F238E27FC236}">
                      <a16:creationId xmlns:a16="http://schemas.microsoft.com/office/drawing/2014/main" id="{33AA850A-10D8-12E5-5198-8E94578F6765}"/>
                    </a:ext>
                  </a:extLst>
                </p:cNvPr>
                <p:cNvSpPr>
                  <a:spLocks/>
                </p:cNvSpPr>
                <p:nvPr/>
              </p:nvSpPr>
              <p:spPr bwMode="auto">
                <a:xfrm>
                  <a:off x="3752" y="3012"/>
                  <a:ext cx="88" cy="108"/>
                </a:xfrm>
                <a:custGeom>
                  <a:avLst/>
                  <a:gdLst>
                    <a:gd name="T0" fmla="*/ 0 w 176"/>
                    <a:gd name="T1" fmla="*/ 1 h 215"/>
                    <a:gd name="T2" fmla="*/ 1 w 176"/>
                    <a:gd name="T3" fmla="*/ 0 h 215"/>
                    <a:gd name="T4" fmla="*/ 1 w 176"/>
                    <a:gd name="T5" fmla="*/ 0 h 215"/>
                    <a:gd name="T6" fmla="*/ 1 w 176"/>
                    <a:gd name="T7" fmla="*/ 1 h 215"/>
                    <a:gd name="T8" fmla="*/ 1 w 176"/>
                    <a:gd name="T9" fmla="*/ 1 h 215"/>
                    <a:gd name="T10" fmla="*/ 0 w 176"/>
                    <a:gd name="T11" fmla="*/ 1 h 215"/>
                    <a:gd name="T12" fmla="*/ 0 60000 65536"/>
                    <a:gd name="T13" fmla="*/ 0 60000 65536"/>
                    <a:gd name="T14" fmla="*/ 0 60000 65536"/>
                    <a:gd name="T15" fmla="*/ 0 60000 65536"/>
                    <a:gd name="T16" fmla="*/ 0 60000 65536"/>
                    <a:gd name="T17" fmla="*/ 0 60000 65536"/>
                    <a:gd name="T18" fmla="*/ 0 w 176"/>
                    <a:gd name="T19" fmla="*/ 0 h 215"/>
                    <a:gd name="T20" fmla="*/ 176 w 176"/>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76" h="215">
                      <a:moveTo>
                        <a:pt x="0" y="199"/>
                      </a:moveTo>
                      <a:lnTo>
                        <a:pt x="69" y="0"/>
                      </a:lnTo>
                      <a:lnTo>
                        <a:pt x="111" y="0"/>
                      </a:lnTo>
                      <a:lnTo>
                        <a:pt x="176" y="207"/>
                      </a:lnTo>
                      <a:lnTo>
                        <a:pt x="90" y="215"/>
                      </a:lnTo>
                      <a:lnTo>
                        <a:pt x="0" y="199"/>
                      </a:lnTo>
                      <a:close/>
                    </a:path>
                  </a:pathLst>
                </a:custGeom>
                <a:solidFill>
                  <a:srgbClr val="FF0000"/>
                </a:solidFill>
                <a:ln w="9525">
                  <a:solidFill>
                    <a:srgbClr val="000000"/>
                  </a:solidFill>
                  <a:round/>
                  <a:headEnd/>
                  <a:tailEnd/>
                </a:ln>
              </p:spPr>
              <p:txBody>
                <a:bodyPr/>
                <a:lstStyle/>
                <a:p>
                  <a:endParaRPr lang="en-US"/>
                </a:p>
              </p:txBody>
            </p:sp>
            <p:sp>
              <p:nvSpPr>
                <p:cNvPr id="12317" name="Freeform 42">
                  <a:extLst>
                    <a:ext uri="{FF2B5EF4-FFF2-40B4-BE49-F238E27FC236}">
                      <a16:creationId xmlns:a16="http://schemas.microsoft.com/office/drawing/2014/main" id="{F0ED8B3C-6089-8B77-FE43-FB3350D6BB39}"/>
                    </a:ext>
                  </a:extLst>
                </p:cNvPr>
                <p:cNvSpPr>
                  <a:spLocks/>
                </p:cNvSpPr>
                <p:nvPr/>
              </p:nvSpPr>
              <p:spPr bwMode="auto">
                <a:xfrm>
                  <a:off x="3747" y="2752"/>
                  <a:ext cx="89" cy="108"/>
                </a:xfrm>
                <a:custGeom>
                  <a:avLst/>
                  <a:gdLst>
                    <a:gd name="T0" fmla="*/ 0 w 179"/>
                    <a:gd name="T1" fmla="*/ 1 h 215"/>
                    <a:gd name="T2" fmla="*/ 0 w 179"/>
                    <a:gd name="T3" fmla="*/ 1 h 215"/>
                    <a:gd name="T4" fmla="*/ 0 w 179"/>
                    <a:gd name="T5" fmla="*/ 1 h 215"/>
                    <a:gd name="T6" fmla="*/ 0 w 179"/>
                    <a:gd name="T7" fmla="*/ 1 h 215"/>
                    <a:gd name="T8" fmla="*/ 0 w 179"/>
                    <a:gd name="T9" fmla="*/ 0 h 215"/>
                    <a:gd name="T10" fmla="*/ 0 w 179"/>
                    <a:gd name="T11" fmla="*/ 1 h 215"/>
                    <a:gd name="T12" fmla="*/ 0 60000 65536"/>
                    <a:gd name="T13" fmla="*/ 0 60000 65536"/>
                    <a:gd name="T14" fmla="*/ 0 60000 65536"/>
                    <a:gd name="T15" fmla="*/ 0 60000 65536"/>
                    <a:gd name="T16" fmla="*/ 0 60000 65536"/>
                    <a:gd name="T17" fmla="*/ 0 60000 65536"/>
                    <a:gd name="T18" fmla="*/ 0 w 179"/>
                    <a:gd name="T19" fmla="*/ 0 h 215"/>
                    <a:gd name="T20" fmla="*/ 179 w 179"/>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79" h="215">
                      <a:moveTo>
                        <a:pt x="0" y="15"/>
                      </a:moveTo>
                      <a:lnTo>
                        <a:pt x="71" y="215"/>
                      </a:lnTo>
                      <a:lnTo>
                        <a:pt x="112" y="215"/>
                      </a:lnTo>
                      <a:lnTo>
                        <a:pt x="179" y="9"/>
                      </a:lnTo>
                      <a:lnTo>
                        <a:pt x="92" y="0"/>
                      </a:lnTo>
                      <a:lnTo>
                        <a:pt x="0" y="15"/>
                      </a:lnTo>
                      <a:close/>
                    </a:path>
                  </a:pathLst>
                </a:custGeom>
                <a:solidFill>
                  <a:srgbClr val="FF0000"/>
                </a:solidFill>
                <a:ln w="9525">
                  <a:solidFill>
                    <a:srgbClr val="000000"/>
                  </a:solidFill>
                  <a:round/>
                  <a:headEnd/>
                  <a:tailEnd/>
                </a:ln>
              </p:spPr>
              <p:txBody>
                <a:bodyPr/>
                <a:lstStyle/>
                <a:p>
                  <a:endParaRPr lang="en-US"/>
                </a:p>
              </p:txBody>
            </p:sp>
            <p:sp>
              <p:nvSpPr>
                <p:cNvPr id="12318" name="Freeform 43">
                  <a:extLst>
                    <a:ext uri="{FF2B5EF4-FFF2-40B4-BE49-F238E27FC236}">
                      <a16:creationId xmlns:a16="http://schemas.microsoft.com/office/drawing/2014/main" id="{255756CD-502F-A0D8-EF4D-AAD18DCD9773}"/>
                    </a:ext>
                  </a:extLst>
                </p:cNvPr>
                <p:cNvSpPr>
                  <a:spLocks/>
                </p:cNvSpPr>
                <p:nvPr/>
              </p:nvSpPr>
              <p:spPr bwMode="auto">
                <a:xfrm>
                  <a:off x="3867" y="2890"/>
                  <a:ext cx="107" cy="88"/>
                </a:xfrm>
                <a:custGeom>
                  <a:avLst/>
                  <a:gdLst>
                    <a:gd name="T0" fmla="*/ 0 w 215"/>
                    <a:gd name="T1" fmla="*/ 0 h 175"/>
                    <a:gd name="T2" fmla="*/ 0 w 215"/>
                    <a:gd name="T3" fmla="*/ 1 h 175"/>
                    <a:gd name="T4" fmla="*/ 0 w 215"/>
                    <a:gd name="T5" fmla="*/ 1 h 175"/>
                    <a:gd name="T6" fmla="*/ 0 w 215"/>
                    <a:gd name="T7" fmla="*/ 1 h 175"/>
                    <a:gd name="T8" fmla="*/ 0 w 215"/>
                    <a:gd name="T9" fmla="*/ 1 h 175"/>
                    <a:gd name="T10" fmla="*/ 0 w 215"/>
                    <a:gd name="T11" fmla="*/ 0 h 175"/>
                    <a:gd name="T12" fmla="*/ 0 60000 65536"/>
                    <a:gd name="T13" fmla="*/ 0 60000 65536"/>
                    <a:gd name="T14" fmla="*/ 0 60000 65536"/>
                    <a:gd name="T15" fmla="*/ 0 60000 65536"/>
                    <a:gd name="T16" fmla="*/ 0 60000 65536"/>
                    <a:gd name="T17" fmla="*/ 0 60000 65536"/>
                    <a:gd name="T18" fmla="*/ 0 w 215"/>
                    <a:gd name="T19" fmla="*/ 0 h 175"/>
                    <a:gd name="T20" fmla="*/ 215 w 215"/>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5" h="175">
                      <a:moveTo>
                        <a:pt x="200" y="0"/>
                      </a:moveTo>
                      <a:lnTo>
                        <a:pt x="0" y="70"/>
                      </a:lnTo>
                      <a:lnTo>
                        <a:pt x="0" y="112"/>
                      </a:lnTo>
                      <a:lnTo>
                        <a:pt x="206" y="175"/>
                      </a:lnTo>
                      <a:lnTo>
                        <a:pt x="215" y="91"/>
                      </a:lnTo>
                      <a:lnTo>
                        <a:pt x="200" y="0"/>
                      </a:lnTo>
                      <a:close/>
                    </a:path>
                  </a:pathLst>
                </a:custGeom>
                <a:solidFill>
                  <a:srgbClr val="FF0000"/>
                </a:solidFill>
                <a:ln w="9525">
                  <a:solidFill>
                    <a:srgbClr val="000000"/>
                  </a:solidFill>
                  <a:round/>
                  <a:headEnd/>
                  <a:tailEnd/>
                </a:ln>
              </p:spPr>
              <p:txBody>
                <a:bodyPr/>
                <a:lstStyle/>
                <a:p>
                  <a:endParaRPr lang="en-US"/>
                </a:p>
              </p:txBody>
            </p:sp>
            <p:sp>
              <p:nvSpPr>
                <p:cNvPr id="12319" name="Freeform 44">
                  <a:extLst>
                    <a:ext uri="{FF2B5EF4-FFF2-40B4-BE49-F238E27FC236}">
                      <a16:creationId xmlns:a16="http://schemas.microsoft.com/office/drawing/2014/main" id="{967CE4A7-5E48-8CF9-2A9E-1B78E355B240}"/>
                    </a:ext>
                  </a:extLst>
                </p:cNvPr>
                <p:cNvSpPr>
                  <a:spLocks/>
                </p:cNvSpPr>
                <p:nvPr/>
              </p:nvSpPr>
              <p:spPr bwMode="auto">
                <a:xfrm>
                  <a:off x="3610" y="2890"/>
                  <a:ext cx="107" cy="88"/>
                </a:xfrm>
                <a:custGeom>
                  <a:avLst/>
                  <a:gdLst>
                    <a:gd name="T0" fmla="*/ 0 w 215"/>
                    <a:gd name="T1" fmla="*/ 0 h 175"/>
                    <a:gd name="T2" fmla="*/ 0 w 215"/>
                    <a:gd name="T3" fmla="*/ 1 h 175"/>
                    <a:gd name="T4" fmla="*/ 0 w 215"/>
                    <a:gd name="T5" fmla="*/ 1 h 175"/>
                    <a:gd name="T6" fmla="*/ 0 w 215"/>
                    <a:gd name="T7" fmla="*/ 1 h 175"/>
                    <a:gd name="T8" fmla="*/ 0 w 215"/>
                    <a:gd name="T9" fmla="*/ 1 h 175"/>
                    <a:gd name="T10" fmla="*/ 0 w 215"/>
                    <a:gd name="T11" fmla="*/ 0 h 175"/>
                    <a:gd name="T12" fmla="*/ 0 60000 65536"/>
                    <a:gd name="T13" fmla="*/ 0 60000 65536"/>
                    <a:gd name="T14" fmla="*/ 0 60000 65536"/>
                    <a:gd name="T15" fmla="*/ 0 60000 65536"/>
                    <a:gd name="T16" fmla="*/ 0 60000 65536"/>
                    <a:gd name="T17" fmla="*/ 0 60000 65536"/>
                    <a:gd name="T18" fmla="*/ 0 w 215"/>
                    <a:gd name="T19" fmla="*/ 0 h 175"/>
                    <a:gd name="T20" fmla="*/ 215 w 215"/>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5" h="175">
                      <a:moveTo>
                        <a:pt x="16" y="0"/>
                      </a:moveTo>
                      <a:lnTo>
                        <a:pt x="215" y="70"/>
                      </a:lnTo>
                      <a:lnTo>
                        <a:pt x="215" y="112"/>
                      </a:lnTo>
                      <a:lnTo>
                        <a:pt x="8" y="175"/>
                      </a:lnTo>
                      <a:lnTo>
                        <a:pt x="0" y="91"/>
                      </a:lnTo>
                      <a:lnTo>
                        <a:pt x="16" y="0"/>
                      </a:lnTo>
                      <a:close/>
                    </a:path>
                  </a:pathLst>
                </a:custGeom>
                <a:solidFill>
                  <a:srgbClr val="FF0000"/>
                </a:solidFill>
                <a:ln w="9525">
                  <a:solidFill>
                    <a:srgbClr val="000000"/>
                  </a:solidFill>
                  <a:round/>
                  <a:headEnd/>
                  <a:tailEnd/>
                </a:ln>
              </p:spPr>
              <p:txBody>
                <a:bodyPr/>
                <a:lstStyle/>
                <a:p>
                  <a:endParaRPr lang="en-US"/>
                </a:p>
              </p:txBody>
            </p:sp>
            <p:sp>
              <p:nvSpPr>
                <p:cNvPr id="12320" name="Oval 45">
                  <a:extLst>
                    <a:ext uri="{FF2B5EF4-FFF2-40B4-BE49-F238E27FC236}">
                      <a16:creationId xmlns:a16="http://schemas.microsoft.com/office/drawing/2014/main" id="{524BEBB6-70A8-CCF3-2688-ED5860F68400}"/>
                    </a:ext>
                  </a:extLst>
                </p:cNvPr>
                <p:cNvSpPr>
                  <a:spLocks noChangeArrowheads="1"/>
                </p:cNvSpPr>
                <p:nvPr/>
              </p:nvSpPr>
              <p:spPr bwMode="auto">
                <a:xfrm>
                  <a:off x="3609" y="2751"/>
                  <a:ext cx="362" cy="365"/>
                </a:xfrm>
                <a:prstGeom prst="ellipse">
                  <a:avLst/>
                </a:pr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nvGrpSpPr>
                <p:cNvPr id="12321" name="Group 46">
                  <a:extLst>
                    <a:ext uri="{FF2B5EF4-FFF2-40B4-BE49-F238E27FC236}">
                      <a16:creationId xmlns:a16="http://schemas.microsoft.com/office/drawing/2014/main" id="{BC0C86B2-E258-7336-2E50-812EE3F55BA0}"/>
                    </a:ext>
                  </a:extLst>
                </p:cNvPr>
                <p:cNvGrpSpPr>
                  <a:grpSpLocks/>
                </p:cNvGrpSpPr>
                <p:nvPr/>
              </p:nvGrpSpPr>
              <p:grpSpPr bwMode="auto">
                <a:xfrm>
                  <a:off x="3723" y="2864"/>
                  <a:ext cx="136" cy="139"/>
                  <a:chOff x="3723" y="2864"/>
                  <a:chExt cx="136" cy="139"/>
                </a:xfrm>
              </p:grpSpPr>
              <p:sp>
                <p:nvSpPr>
                  <p:cNvPr id="12322" name="Oval 47">
                    <a:extLst>
                      <a:ext uri="{FF2B5EF4-FFF2-40B4-BE49-F238E27FC236}">
                        <a16:creationId xmlns:a16="http://schemas.microsoft.com/office/drawing/2014/main" id="{9BEECE26-A176-B704-F707-522DE856A460}"/>
                      </a:ext>
                    </a:extLst>
                  </p:cNvPr>
                  <p:cNvSpPr>
                    <a:spLocks noChangeArrowheads="1"/>
                  </p:cNvSpPr>
                  <p:nvPr/>
                </p:nvSpPr>
                <p:spPr bwMode="auto">
                  <a:xfrm>
                    <a:off x="3723" y="2864"/>
                    <a:ext cx="136" cy="139"/>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2323" name="Oval 48">
                    <a:extLst>
                      <a:ext uri="{FF2B5EF4-FFF2-40B4-BE49-F238E27FC236}">
                        <a16:creationId xmlns:a16="http://schemas.microsoft.com/office/drawing/2014/main" id="{23BCC1B2-284C-3ACD-7EA4-699A323D2CE0}"/>
                      </a:ext>
                    </a:extLst>
                  </p:cNvPr>
                  <p:cNvSpPr>
                    <a:spLocks noChangeArrowheads="1"/>
                  </p:cNvSpPr>
                  <p:nvPr/>
                </p:nvSpPr>
                <p:spPr bwMode="auto">
                  <a:xfrm>
                    <a:off x="3750" y="2893"/>
                    <a:ext cx="79" cy="82"/>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grpSp>
            <p:nvGrpSpPr>
              <p:cNvPr id="12305" name="Group 49">
                <a:extLst>
                  <a:ext uri="{FF2B5EF4-FFF2-40B4-BE49-F238E27FC236}">
                    <a16:creationId xmlns:a16="http://schemas.microsoft.com/office/drawing/2014/main" id="{A62F4C74-C194-0603-83DF-626B48E05F88}"/>
                  </a:ext>
                </a:extLst>
              </p:cNvPr>
              <p:cNvGrpSpPr>
                <a:grpSpLocks/>
              </p:cNvGrpSpPr>
              <p:nvPr/>
            </p:nvGrpSpPr>
            <p:grpSpPr bwMode="auto">
              <a:xfrm>
                <a:off x="1597" y="2685"/>
                <a:ext cx="502" cy="504"/>
                <a:chOff x="1597" y="2685"/>
                <a:chExt cx="502" cy="504"/>
              </a:xfrm>
            </p:grpSpPr>
            <p:sp>
              <p:nvSpPr>
                <p:cNvPr id="12306" name="Oval 50">
                  <a:extLst>
                    <a:ext uri="{FF2B5EF4-FFF2-40B4-BE49-F238E27FC236}">
                      <a16:creationId xmlns:a16="http://schemas.microsoft.com/office/drawing/2014/main" id="{31F8EED8-9F5A-0DBE-0431-D36DE20EA8FE}"/>
                    </a:ext>
                  </a:extLst>
                </p:cNvPr>
                <p:cNvSpPr>
                  <a:spLocks noChangeArrowheads="1"/>
                </p:cNvSpPr>
                <p:nvPr/>
              </p:nvSpPr>
              <p:spPr bwMode="auto">
                <a:xfrm>
                  <a:off x="1597" y="2685"/>
                  <a:ext cx="502" cy="504"/>
                </a:xfrm>
                <a:prstGeom prst="ellipse">
                  <a:avLst/>
                </a:prstGeom>
                <a:solidFill>
                  <a:srgbClr val="000000"/>
                </a:solidFill>
                <a:ln w="9525">
                  <a:solidFill>
                    <a:srgbClr val="0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2307" name="Freeform 51">
                  <a:extLst>
                    <a:ext uri="{FF2B5EF4-FFF2-40B4-BE49-F238E27FC236}">
                      <a16:creationId xmlns:a16="http://schemas.microsoft.com/office/drawing/2014/main" id="{D36B7476-641C-79CC-6089-20061CD0D99A}"/>
                    </a:ext>
                  </a:extLst>
                </p:cNvPr>
                <p:cNvSpPr>
                  <a:spLocks/>
                </p:cNvSpPr>
                <p:nvPr/>
              </p:nvSpPr>
              <p:spPr bwMode="auto">
                <a:xfrm>
                  <a:off x="1809" y="3012"/>
                  <a:ext cx="87" cy="108"/>
                </a:xfrm>
                <a:custGeom>
                  <a:avLst/>
                  <a:gdLst>
                    <a:gd name="T0" fmla="*/ 0 w 174"/>
                    <a:gd name="T1" fmla="*/ 1 h 215"/>
                    <a:gd name="T2" fmla="*/ 1 w 174"/>
                    <a:gd name="T3" fmla="*/ 0 h 215"/>
                    <a:gd name="T4" fmla="*/ 1 w 174"/>
                    <a:gd name="T5" fmla="*/ 0 h 215"/>
                    <a:gd name="T6" fmla="*/ 1 w 174"/>
                    <a:gd name="T7" fmla="*/ 1 h 215"/>
                    <a:gd name="T8" fmla="*/ 1 w 174"/>
                    <a:gd name="T9" fmla="*/ 1 h 215"/>
                    <a:gd name="T10" fmla="*/ 0 w 174"/>
                    <a:gd name="T11" fmla="*/ 1 h 215"/>
                    <a:gd name="T12" fmla="*/ 0 60000 65536"/>
                    <a:gd name="T13" fmla="*/ 0 60000 65536"/>
                    <a:gd name="T14" fmla="*/ 0 60000 65536"/>
                    <a:gd name="T15" fmla="*/ 0 60000 65536"/>
                    <a:gd name="T16" fmla="*/ 0 60000 65536"/>
                    <a:gd name="T17" fmla="*/ 0 60000 65536"/>
                    <a:gd name="T18" fmla="*/ 0 w 174"/>
                    <a:gd name="T19" fmla="*/ 0 h 215"/>
                    <a:gd name="T20" fmla="*/ 174 w 174"/>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74" h="215">
                      <a:moveTo>
                        <a:pt x="0" y="199"/>
                      </a:moveTo>
                      <a:lnTo>
                        <a:pt x="67" y="0"/>
                      </a:lnTo>
                      <a:lnTo>
                        <a:pt x="109" y="0"/>
                      </a:lnTo>
                      <a:lnTo>
                        <a:pt x="174" y="207"/>
                      </a:lnTo>
                      <a:lnTo>
                        <a:pt x="90" y="215"/>
                      </a:lnTo>
                      <a:lnTo>
                        <a:pt x="0" y="199"/>
                      </a:lnTo>
                      <a:close/>
                    </a:path>
                  </a:pathLst>
                </a:custGeom>
                <a:solidFill>
                  <a:srgbClr val="FF0000"/>
                </a:solidFill>
                <a:ln w="9525">
                  <a:solidFill>
                    <a:srgbClr val="000000"/>
                  </a:solidFill>
                  <a:round/>
                  <a:headEnd/>
                  <a:tailEnd/>
                </a:ln>
              </p:spPr>
              <p:txBody>
                <a:bodyPr/>
                <a:lstStyle/>
                <a:p>
                  <a:endParaRPr lang="en-US"/>
                </a:p>
              </p:txBody>
            </p:sp>
            <p:sp>
              <p:nvSpPr>
                <p:cNvPr id="12308" name="Freeform 52">
                  <a:extLst>
                    <a:ext uri="{FF2B5EF4-FFF2-40B4-BE49-F238E27FC236}">
                      <a16:creationId xmlns:a16="http://schemas.microsoft.com/office/drawing/2014/main" id="{5EA5CD03-19F6-A7F3-A86E-0AEA284EDE26}"/>
                    </a:ext>
                  </a:extLst>
                </p:cNvPr>
                <p:cNvSpPr>
                  <a:spLocks/>
                </p:cNvSpPr>
                <p:nvPr/>
              </p:nvSpPr>
              <p:spPr bwMode="auto">
                <a:xfrm>
                  <a:off x="1803" y="2752"/>
                  <a:ext cx="90" cy="108"/>
                </a:xfrm>
                <a:custGeom>
                  <a:avLst/>
                  <a:gdLst>
                    <a:gd name="T0" fmla="*/ 0 w 181"/>
                    <a:gd name="T1" fmla="*/ 1 h 215"/>
                    <a:gd name="T2" fmla="*/ 0 w 181"/>
                    <a:gd name="T3" fmla="*/ 1 h 215"/>
                    <a:gd name="T4" fmla="*/ 0 w 181"/>
                    <a:gd name="T5" fmla="*/ 1 h 215"/>
                    <a:gd name="T6" fmla="*/ 0 w 181"/>
                    <a:gd name="T7" fmla="*/ 1 h 215"/>
                    <a:gd name="T8" fmla="*/ 0 w 181"/>
                    <a:gd name="T9" fmla="*/ 0 h 215"/>
                    <a:gd name="T10" fmla="*/ 0 w 181"/>
                    <a:gd name="T11" fmla="*/ 1 h 215"/>
                    <a:gd name="T12" fmla="*/ 0 60000 65536"/>
                    <a:gd name="T13" fmla="*/ 0 60000 65536"/>
                    <a:gd name="T14" fmla="*/ 0 60000 65536"/>
                    <a:gd name="T15" fmla="*/ 0 60000 65536"/>
                    <a:gd name="T16" fmla="*/ 0 60000 65536"/>
                    <a:gd name="T17" fmla="*/ 0 60000 65536"/>
                    <a:gd name="T18" fmla="*/ 0 w 181"/>
                    <a:gd name="T19" fmla="*/ 0 h 215"/>
                    <a:gd name="T20" fmla="*/ 181 w 181"/>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81" h="215">
                      <a:moveTo>
                        <a:pt x="0" y="15"/>
                      </a:moveTo>
                      <a:lnTo>
                        <a:pt x="72" y="215"/>
                      </a:lnTo>
                      <a:lnTo>
                        <a:pt x="115" y="215"/>
                      </a:lnTo>
                      <a:lnTo>
                        <a:pt x="181" y="9"/>
                      </a:lnTo>
                      <a:lnTo>
                        <a:pt x="94" y="0"/>
                      </a:lnTo>
                      <a:lnTo>
                        <a:pt x="0" y="15"/>
                      </a:lnTo>
                      <a:close/>
                    </a:path>
                  </a:pathLst>
                </a:custGeom>
                <a:solidFill>
                  <a:srgbClr val="FF0000"/>
                </a:solidFill>
                <a:ln w="9525">
                  <a:solidFill>
                    <a:srgbClr val="000000"/>
                  </a:solidFill>
                  <a:round/>
                  <a:headEnd/>
                  <a:tailEnd/>
                </a:ln>
              </p:spPr>
              <p:txBody>
                <a:bodyPr/>
                <a:lstStyle/>
                <a:p>
                  <a:endParaRPr lang="en-US"/>
                </a:p>
              </p:txBody>
            </p:sp>
            <p:sp>
              <p:nvSpPr>
                <p:cNvPr id="12309" name="Freeform 53">
                  <a:extLst>
                    <a:ext uri="{FF2B5EF4-FFF2-40B4-BE49-F238E27FC236}">
                      <a16:creationId xmlns:a16="http://schemas.microsoft.com/office/drawing/2014/main" id="{4D94E943-F01A-DB46-E793-8FB3C1C9A8B2}"/>
                    </a:ext>
                  </a:extLst>
                </p:cNvPr>
                <p:cNvSpPr>
                  <a:spLocks/>
                </p:cNvSpPr>
                <p:nvPr/>
              </p:nvSpPr>
              <p:spPr bwMode="auto">
                <a:xfrm>
                  <a:off x="1923" y="2890"/>
                  <a:ext cx="108" cy="88"/>
                </a:xfrm>
                <a:custGeom>
                  <a:avLst/>
                  <a:gdLst>
                    <a:gd name="T0" fmla="*/ 1 w 216"/>
                    <a:gd name="T1" fmla="*/ 0 h 175"/>
                    <a:gd name="T2" fmla="*/ 0 w 216"/>
                    <a:gd name="T3" fmla="*/ 1 h 175"/>
                    <a:gd name="T4" fmla="*/ 0 w 216"/>
                    <a:gd name="T5" fmla="*/ 1 h 175"/>
                    <a:gd name="T6" fmla="*/ 1 w 216"/>
                    <a:gd name="T7" fmla="*/ 1 h 175"/>
                    <a:gd name="T8" fmla="*/ 1 w 216"/>
                    <a:gd name="T9" fmla="*/ 1 h 175"/>
                    <a:gd name="T10" fmla="*/ 1 w 216"/>
                    <a:gd name="T11" fmla="*/ 0 h 175"/>
                    <a:gd name="T12" fmla="*/ 0 60000 65536"/>
                    <a:gd name="T13" fmla="*/ 0 60000 65536"/>
                    <a:gd name="T14" fmla="*/ 0 60000 65536"/>
                    <a:gd name="T15" fmla="*/ 0 60000 65536"/>
                    <a:gd name="T16" fmla="*/ 0 60000 65536"/>
                    <a:gd name="T17" fmla="*/ 0 60000 65536"/>
                    <a:gd name="T18" fmla="*/ 0 w 216"/>
                    <a:gd name="T19" fmla="*/ 0 h 175"/>
                    <a:gd name="T20" fmla="*/ 216 w 216"/>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6" h="175">
                      <a:moveTo>
                        <a:pt x="201" y="0"/>
                      </a:moveTo>
                      <a:lnTo>
                        <a:pt x="0" y="70"/>
                      </a:lnTo>
                      <a:lnTo>
                        <a:pt x="0" y="112"/>
                      </a:lnTo>
                      <a:lnTo>
                        <a:pt x="207" y="175"/>
                      </a:lnTo>
                      <a:lnTo>
                        <a:pt x="216" y="91"/>
                      </a:lnTo>
                      <a:lnTo>
                        <a:pt x="201" y="0"/>
                      </a:lnTo>
                      <a:close/>
                    </a:path>
                  </a:pathLst>
                </a:custGeom>
                <a:solidFill>
                  <a:srgbClr val="FF0000"/>
                </a:solidFill>
                <a:ln w="9525">
                  <a:solidFill>
                    <a:srgbClr val="000000"/>
                  </a:solidFill>
                  <a:round/>
                  <a:headEnd/>
                  <a:tailEnd/>
                </a:ln>
              </p:spPr>
              <p:txBody>
                <a:bodyPr/>
                <a:lstStyle/>
                <a:p>
                  <a:endParaRPr lang="en-US"/>
                </a:p>
              </p:txBody>
            </p:sp>
            <p:sp>
              <p:nvSpPr>
                <p:cNvPr id="12310" name="Freeform 54">
                  <a:extLst>
                    <a:ext uri="{FF2B5EF4-FFF2-40B4-BE49-F238E27FC236}">
                      <a16:creationId xmlns:a16="http://schemas.microsoft.com/office/drawing/2014/main" id="{37D18DAA-336F-3D68-DB91-70B8E43F3A9F}"/>
                    </a:ext>
                  </a:extLst>
                </p:cNvPr>
                <p:cNvSpPr>
                  <a:spLocks/>
                </p:cNvSpPr>
                <p:nvPr/>
              </p:nvSpPr>
              <p:spPr bwMode="auto">
                <a:xfrm>
                  <a:off x="1665" y="2890"/>
                  <a:ext cx="109" cy="88"/>
                </a:xfrm>
                <a:custGeom>
                  <a:avLst/>
                  <a:gdLst>
                    <a:gd name="T0" fmla="*/ 1 w 216"/>
                    <a:gd name="T1" fmla="*/ 0 h 175"/>
                    <a:gd name="T2" fmla="*/ 1 w 216"/>
                    <a:gd name="T3" fmla="*/ 1 h 175"/>
                    <a:gd name="T4" fmla="*/ 1 w 216"/>
                    <a:gd name="T5" fmla="*/ 1 h 175"/>
                    <a:gd name="T6" fmla="*/ 1 w 216"/>
                    <a:gd name="T7" fmla="*/ 1 h 175"/>
                    <a:gd name="T8" fmla="*/ 0 w 216"/>
                    <a:gd name="T9" fmla="*/ 1 h 175"/>
                    <a:gd name="T10" fmla="*/ 1 w 216"/>
                    <a:gd name="T11" fmla="*/ 0 h 175"/>
                    <a:gd name="T12" fmla="*/ 0 60000 65536"/>
                    <a:gd name="T13" fmla="*/ 0 60000 65536"/>
                    <a:gd name="T14" fmla="*/ 0 60000 65536"/>
                    <a:gd name="T15" fmla="*/ 0 60000 65536"/>
                    <a:gd name="T16" fmla="*/ 0 60000 65536"/>
                    <a:gd name="T17" fmla="*/ 0 60000 65536"/>
                    <a:gd name="T18" fmla="*/ 0 w 216"/>
                    <a:gd name="T19" fmla="*/ 0 h 175"/>
                    <a:gd name="T20" fmla="*/ 216 w 216"/>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6" h="175">
                      <a:moveTo>
                        <a:pt x="15" y="0"/>
                      </a:moveTo>
                      <a:lnTo>
                        <a:pt x="216" y="70"/>
                      </a:lnTo>
                      <a:lnTo>
                        <a:pt x="216" y="112"/>
                      </a:lnTo>
                      <a:lnTo>
                        <a:pt x="9" y="175"/>
                      </a:lnTo>
                      <a:lnTo>
                        <a:pt x="0" y="91"/>
                      </a:lnTo>
                      <a:lnTo>
                        <a:pt x="15" y="0"/>
                      </a:lnTo>
                      <a:close/>
                    </a:path>
                  </a:pathLst>
                </a:custGeom>
                <a:solidFill>
                  <a:srgbClr val="FF0000"/>
                </a:solidFill>
                <a:ln w="9525">
                  <a:solidFill>
                    <a:srgbClr val="000000"/>
                  </a:solidFill>
                  <a:round/>
                  <a:headEnd/>
                  <a:tailEnd/>
                </a:ln>
              </p:spPr>
              <p:txBody>
                <a:bodyPr/>
                <a:lstStyle/>
                <a:p>
                  <a:endParaRPr lang="en-US"/>
                </a:p>
              </p:txBody>
            </p:sp>
            <p:sp>
              <p:nvSpPr>
                <p:cNvPr id="12311" name="Oval 55">
                  <a:extLst>
                    <a:ext uri="{FF2B5EF4-FFF2-40B4-BE49-F238E27FC236}">
                      <a16:creationId xmlns:a16="http://schemas.microsoft.com/office/drawing/2014/main" id="{1023FD48-7773-E259-13B7-E9A1B55E430F}"/>
                    </a:ext>
                  </a:extLst>
                </p:cNvPr>
                <p:cNvSpPr>
                  <a:spLocks noChangeArrowheads="1"/>
                </p:cNvSpPr>
                <p:nvPr/>
              </p:nvSpPr>
              <p:spPr bwMode="auto">
                <a:xfrm>
                  <a:off x="1664" y="2751"/>
                  <a:ext cx="363" cy="365"/>
                </a:xfrm>
                <a:prstGeom prst="ellipse">
                  <a:avLst/>
                </a:pr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nvGrpSpPr>
                <p:cNvPr id="12312" name="Group 56">
                  <a:extLst>
                    <a:ext uri="{FF2B5EF4-FFF2-40B4-BE49-F238E27FC236}">
                      <a16:creationId xmlns:a16="http://schemas.microsoft.com/office/drawing/2014/main" id="{3A369431-13F3-0A58-D098-ACF4F534C321}"/>
                    </a:ext>
                  </a:extLst>
                </p:cNvPr>
                <p:cNvGrpSpPr>
                  <a:grpSpLocks/>
                </p:cNvGrpSpPr>
                <p:nvPr/>
              </p:nvGrpSpPr>
              <p:grpSpPr bwMode="auto">
                <a:xfrm>
                  <a:off x="1778" y="2864"/>
                  <a:ext cx="138" cy="139"/>
                  <a:chOff x="1778" y="2864"/>
                  <a:chExt cx="138" cy="139"/>
                </a:xfrm>
              </p:grpSpPr>
              <p:sp>
                <p:nvSpPr>
                  <p:cNvPr id="12313" name="Oval 57">
                    <a:extLst>
                      <a:ext uri="{FF2B5EF4-FFF2-40B4-BE49-F238E27FC236}">
                        <a16:creationId xmlns:a16="http://schemas.microsoft.com/office/drawing/2014/main" id="{B40F1E34-BFEA-A67F-91F0-E36925878FB6}"/>
                      </a:ext>
                    </a:extLst>
                  </p:cNvPr>
                  <p:cNvSpPr>
                    <a:spLocks noChangeArrowheads="1"/>
                  </p:cNvSpPr>
                  <p:nvPr/>
                </p:nvSpPr>
                <p:spPr bwMode="auto">
                  <a:xfrm>
                    <a:off x="1778" y="2864"/>
                    <a:ext cx="138" cy="139"/>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2314" name="Oval 58">
                    <a:extLst>
                      <a:ext uri="{FF2B5EF4-FFF2-40B4-BE49-F238E27FC236}">
                        <a16:creationId xmlns:a16="http://schemas.microsoft.com/office/drawing/2014/main" id="{394C3BE8-CA9A-8779-BC03-04D8082E067D}"/>
                      </a:ext>
                    </a:extLst>
                  </p:cNvPr>
                  <p:cNvSpPr>
                    <a:spLocks noChangeArrowheads="1"/>
                  </p:cNvSpPr>
                  <p:nvPr/>
                </p:nvSpPr>
                <p:spPr bwMode="auto">
                  <a:xfrm>
                    <a:off x="1807" y="2893"/>
                    <a:ext cx="78" cy="82"/>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grpSp>
      </p:grpSp>
      <p:sp>
        <p:nvSpPr>
          <p:cNvPr id="305211" name="Text Box 59">
            <a:extLst>
              <a:ext uri="{FF2B5EF4-FFF2-40B4-BE49-F238E27FC236}">
                <a16:creationId xmlns:a16="http://schemas.microsoft.com/office/drawing/2014/main" id="{CE76EB41-CBA7-741C-A288-4D215B971DA9}"/>
              </a:ext>
            </a:extLst>
          </p:cNvPr>
          <p:cNvSpPr txBox="1">
            <a:spLocks noChangeArrowheads="1"/>
          </p:cNvSpPr>
          <p:nvPr/>
        </p:nvSpPr>
        <p:spPr bwMode="auto">
          <a:xfrm>
            <a:off x="2509838" y="5070475"/>
            <a:ext cx="4292600" cy="954088"/>
          </a:xfrm>
          <a:prstGeom prst="rect">
            <a:avLst/>
          </a:prstGeom>
          <a:noFill/>
          <a:ln w="9525">
            <a:noFill/>
            <a:miter lim="800000"/>
            <a:headEnd/>
            <a:tailEnd/>
          </a:ln>
          <a:effectLst/>
        </p:spPr>
        <p:txBody>
          <a:bodyPr>
            <a:spAutoFit/>
          </a:bodyPr>
          <a:lstStyle/>
          <a:p>
            <a:pPr algn="ctr" eaLnBrk="1" hangingPunct="1">
              <a:defRPr/>
            </a:pPr>
            <a:r>
              <a:rPr lang="en-US" sz="2800" b="1" dirty="0">
                <a:effectLst>
                  <a:outerShdw blurRad="38100" dist="38100" dir="2700000" algn="tl">
                    <a:srgbClr val="FFFFFF"/>
                  </a:outerShdw>
                </a:effectLst>
                <a:latin typeface="Arial" charset="0"/>
              </a:rPr>
              <a:t>The Product </a:t>
            </a:r>
          </a:p>
          <a:p>
            <a:pPr algn="ctr" eaLnBrk="1" hangingPunct="1">
              <a:defRPr/>
            </a:pPr>
            <a:r>
              <a:rPr lang="en-US" sz="2800" b="1" dirty="0">
                <a:effectLst>
                  <a:outerShdw blurRad="38100" dist="38100" dir="2700000" algn="tl">
                    <a:srgbClr val="FFFFFF"/>
                  </a:outerShdw>
                </a:effectLst>
                <a:latin typeface="Arial" charset="0"/>
              </a:rPr>
              <a:t>(also, the cost object)</a:t>
            </a:r>
          </a:p>
        </p:txBody>
      </p:sp>
      <p:grpSp>
        <p:nvGrpSpPr>
          <p:cNvPr id="19" name="Group 60">
            <a:extLst>
              <a:ext uri="{FF2B5EF4-FFF2-40B4-BE49-F238E27FC236}">
                <a16:creationId xmlns:a16="http://schemas.microsoft.com/office/drawing/2014/main" id="{F84D4154-A3BD-BC86-1FD9-514C518DE61A}"/>
              </a:ext>
            </a:extLst>
          </p:cNvPr>
          <p:cNvGrpSpPr>
            <a:grpSpLocks/>
          </p:cNvGrpSpPr>
          <p:nvPr/>
        </p:nvGrpSpPr>
        <p:grpSpPr bwMode="auto">
          <a:xfrm>
            <a:off x="558800" y="1752600"/>
            <a:ext cx="2362200" cy="2159000"/>
            <a:chOff x="352" y="1104"/>
            <a:chExt cx="1488" cy="1360"/>
          </a:xfrm>
        </p:grpSpPr>
        <p:sp>
          <p:nvSpPr>
            <p:cNvPr id="12300" name="Line 61">
              <a:extLst>
                <a:ext uri="{FF2B5EF4-FFF2-40B4-BE49-F238E27FC236}">
                  <a16:creationId xmlns:a16="http://schemas.microsoft.com/office/drawing/2014/main" id="{4896D4E6-DADA-ED1B-2B26-1BD986887EB7}"/>
                </a:ext>
              </a:extLst>
            </p:cNvPr>
            <p:cNvSpPr>
              <a:spLocks noChangeShapeType="1"/>
            </p:cNvSpPr>
            <p:nvPr/>
          </p:nvSpPr>
          <p:spPr bwMode="auto">
            <a:xfrm>
              <a:off x="1040" y="1856"/>
              <a:ext cx="800" cy="6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01" name="Oval 62">
              <a:extLst>
                <a:ext uri="{FF2B5EF4-FFF2-40B4-BE49-F238E27FC236}">
                  <a16:creationId xmlns:a16="http://schemas.microsoft.com/office/drawing/2014/main" id="{FC08A996-B0B5-FC4E-064E-F5BB41FEBF91}"/>
                </a:ext>
              </a:extLst>
            </p:cNvPr>
            <p:cNvSpPr>
              <a:spLocks noChangeArrowheads="1"/>
            </p:cNvSpPr>
            <p:nvPr/>
          </p:nvSpPr>
          <p:spPr bwMode="auto">
            <a:xfrm>
              <a:off x="352" y="1104"/>
              <a:ext cx="1424" cy="752"/>
            </a:xfrm>
            <a:prstGeom prst="ellipse">
              <a:avLst/>
            </a:prstGeom>
            <a:solidFill>
              <a:srgbClr val="CCECFF"/>
            </a:solidFill>
            <a:ln w="25399">
              <a:solidFill>
                <a:schemeClr val="tx1"/>
              </a:solidFill>
              <a:round/>
              <a:headEnd/>
              <a:tailEnd/>
            </a:ln>
            <a:effectLst>
              <a:outerShdw dist="63500" dir="3187806" algn="ctr" rotWithShape="0">
                <a:schemeClr val="tx1"/>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solidFill>
                    <a:srgbClr val="0000CC"/>
                  </a:solidFill>
                </a:rPr>
                <a:t>Direct</a:t>
              </a:r>
              <a:br>
                <a:rPr lang="en-US" altLang="en-US" sz="2400">
                  <a:solidFill>
                    <a:srgbClr val="0000CC"/>
                  </a:solidFill>
                </a:rPr>
              </a:br>
              <a:r>
                <a:rPr lang="en-US" altLang="en-US" sz="2400">
                  <a:solidFill>
                    <a:srgbClr val="0000CC"/>
                  </a:solidFill>
                </a:rPr>
                <a:t>Materials</a:t>
              </a:r>
              <a:endParaRPr lang="en-US" altLang="en-US" sz="2800">
                <a:solidFill>
                  <a:srgbClr val="0000CC"/>
                </a:solidFill>
                <a:latin typeface="Times New Roman" panose="02020603050405020304" pitchFamily="18" charset="0"/>
              </a:endParaRPr>
            </a:p>
          </p:txBody>
        </p:sp>
      </p:grpSp>
      <p:grpSp>
        <p:nvGrpSpPr>
          <p:cNvPr id="20" name="Group 63">
            <a:extLst>
              <a:ext uri="{FF2B5EF4-FFF2-40B4-BE49-F238E27FC236}">
                <a16:creationId xmlns:a16="http://schemas.microsoft.com/office/drawing/2014/main" id="{E8DD432E-6CC3-A33D-914E-D0C8581D064C}"/>
              </a:ext>
            </a:extLst>
          </p:cNvPr>
          <p:cNvGrpSpPr>
            <a:grpSpLocks/>
          </p:cNvGrpSpPr>
          <p:nvPr/>
        </p:nvGrpSpPr>
        <p:grpSpPr bwMode="auto">
          <a:xfrm>
            <a:off x="3517900" y="1752600"/>
            <a:ext cx="2260600" cy="2022475"/>
            <a:chOff x="2216" y="1104"/>
            <a:chExt cx="1424" cy="1274"/>
          </a:xfrm>
        </p:grpSpPr>
        <p:sp>
          <p:nvSpPr>
            <p:cNvPr id="12298" name="Line 64">
              <a:extLst>
                <a:ext uri="{FF2B5EF4-FFF2-40B4-BE49-F238E27FC236}">
                  <a16:creationId xmlns:a16="http://schemas.microsoft.com/office/drawing/2014/main" id="{011143F7-A6CA-2F3E-3C56-E37FCA128BA5}"/>
                </a:ext>
              </a:extLst>
            </p:cNvPr>
            <p:cNvSpPr>
              <a:spLocks noChangeShapeType="1"/>
            </p:cNvSpPr>
            <p:nvPr/>
          </p:nvSpPr>
          <p:spPr bwMode="auto">
            <a:xfrm>
              <a:off x="2976" y="1850"/>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9" name="Oval 65">
              <a:extLst>
                <a:ext uri="{FF2B5EF4-FFF2-40B4-BE49-F238E27FC236}">
                  <a16:creationId xmlns:a16="http://schemas.microsoft.com/office/drawing/2014/main" id="{7D0765D6-820B-6825-A788-C8B313FF8E9E}"/>
                </a:ext>
              </a:extLst>
            </p:cNvPr>
            <p:cNvSpPr>
              <a:spLocks noChangeArrowheads="1"/>
            </p:cNvSpPr>
            <p:nvPr/>
          </p:nvSpPr>
          <p:spPr bwMode="auto">
            <a:xfrm>
              <a:off x="2216" y="1104"/>
              <a:ext cx="1424" cy="752"/>
            </a:xfrm>
            <a:prstGeom prst="ellipse">
              <a:avLst/>
            </a:prstGeom>
            <a:solidFill>
              <a:srgbClr val="CCECFF"/>
            </a:solidFill>
            <a:ln w="25399">
              <a:solidFill>
                <a:schemeClr val="tx1"/>
              </a:solidFill>
              <a:round/>
              <a:headEnd/>
              <a:tailEnd/>
            </a:ln>
            <a:effectLst>
              <a:outerShdw dist="53882" dir="2700000" algn="ctr" rotWithShape="0">
                <a:schemeClr val="tx1"/>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solidFill>
                    <a:srgbClr val="0000CC"/>
                  </a:solidFill>
                </a:rPr>
                <a:t>Direct</a:t>
              </a:r>
              <a:br>
                <a:rPr lang="en-US" altLang="en-US" sz="2400">
                  <a:solidFill>
                    <a:srgbClr val="0000CC"/>
                  </a:solidFill>
                </a:rPr>
              </a:br>
              <a:r>
                <a:rPr lang="en-US" altLang="en-US" sz="2400">
                  <a:solidFill>
                    <a:srgbClr val="0000CC"/>
                  </a:solidFill>
                </a:rPr>
                <a:t>Labor</a:t>
              </a:r>
              <a:endParaRPr lang="en-US" altLang="en-US" sz="2800">
                <a:solidFill>
                  <a:srgbClr val="0000CC"/>
                </a:solidFill>
              </a:endParaRPr>
            </a:p>
          </p:txBody>
        </p:sp>
      </p:grpSp>
      <p:grpSp>
        <p:nvGrpSpPr>
          <p:cNvPr id="21" name="Group 66">
            <a:extLst>
              <a:ext uri="{FF2B5EF4-FFF2-40B4-BE49-F238E27FC236}">
                <a16:creationId xmlns:a16="http://schemas.microsoft.com/office/drawing/2014/main" id="{47DB6F70-2C72-A4C6-DDBA-F2B22365675E}"/>
              </a:ext>
            </a:extLst>
          </p:cNvPr>
          <p:cNvGrpSpPr>
            <a:grpSpLocks/>
          </p:cNvGrpSpPr>
          <p:nvPr/>
        </p:nvGrpSpPr>
        <p:grpSpPr bwMode="auto">
          <a:xfrm>
            <a:off x="6400800" y="1752600"/>
            <a:ext cx="2349500" cy="2360613"/>
            <a:chOff x="4032" y="1104"/>
            <a:chExt cx="1480" cy="1487"/>
          </a:xfrm>
        </p:grpSpPr>
        <p:sp>
          <p:nvSpPr>
            <p:cNvPr id="12296" name="Line 67">
              <a:extLst>
                <a:ext uri="{FF2B5EF4-FFF2-40B4-BE49-F238E27FC236}">
                  <a16:creationId xmlns:a16="http://schemas.microsoft.com/office/drawing/2014/main" id="{37A5E9DE-3452-2896-AEC3-D603EF37D5E8}"/>
                </a:ext>
              </a:extLst>
            </p:cNvPr>
            <p:cNvSpPr>
              <a:spLocks noChangeShapeType="1"/>
            </p:cNvSpPr>
            <p:nvPr/>
          </p:nvSpPr>
          <p:spPr bwMode="auto">
            <a:xfrm flipV="1">
              <a:off x="4032" y="1856"/>
              <a:ext cx="808" cy="735"/>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7" name="Oval 68">
              <a:extLst>
                <a:ext uri="{FF2B5EF4-FFF2-40B4-BE49-F238E27FC236}">
                  <a16:creationId xmlns:a16="http://schemas.microsoft.com/office/drawing/2014/main" id="{DDC19A14-DE4F-D2AF-CD50-B65C24FE34C9}"/>
                </a:ext>
              </a:extLst>
            </p:cNvPr>
            <p:cNvSpPr>
              <a:spLocks noChangeArrowheads="1"/>
            </p:cNvSpPr>
            <p:nvPr/>
          </p:nvSpPr>
          <p:spPr bwMode="auto">
            <a:xfrm>
              <a:off x="4088" y="1104"/>
              <a:ext cx="1424" cy="752"/>
            </a:xfrm>
            <a:prstGeom prst="ellipse">
              <a:avLst/>
            </a:prstGeom>
            <a:solidFill>
              <a:srgbClr val="CCECFF"/>
            </a:solidFill>
            <a:ln w="25399">
              <a:solidFill>
                <a:schemeClr val="tx1"/>
              </a:solidFill>
              <a:round/>
              <a:headEnd/>
              <a:tailEnd/>
            </a:ln>
            <a:effectLst>
              <a:outerShdw dist="53882" dir="2700000" algn="ctr" rotWithShape="0">
                <a:schemeClr val="tx1"/>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solidFill>
                    <a:srgbClr val="0000CC"/>
                  </a:solidFill>
                </a:rPr>
                <a:t>Manufacturing</a:t>
              </a:r>
              <a:br>
                <a:rPr lang="en-US" altLang="en-US" sz="2400">
                  <a:solidFill>
                    <a:srgbClr val="0000CC"/>
                  </a:solidFill>
                </a:rPr>
              </a:br>
              <a:r>
                <a:rPr lang="en-US" altLang="en-US" sz="2400">
                  <a:solidFill>
                    <a:srgbClr val="0000CC"/>
                  </a:solidFill>
                </a:rPr>
                <a:t>Overhead</a:t>
              </a:r>
              <a:endParaRPr lang="en-US" altLang="en-US" sz="2800">
                <a:solidFill>
                  <a:srgbClr val="0000CC"/>
                </a:solidFill>
              </a:endParaRPr>
            </a:p>
          </p:txBody>
        </p:sp>
      </p:grpSp>
      <p:sp>
        <p:nvSpPr>
          <p:cNvPr id="12295" name="Rectangle 69">
            <a:extLst>
              <a:ext uri="{FF2B5EF4-FFF2-40B4-BE49-F238E27FC236}">
                <a16:creationId xmlns:a16="http://schemas.microsoft.com/office/drawing/2014/main" id="{71C5CD1B-2F0E-9129-8451-693D0B308808}"/>
              </a:ext>
            </a:extLst>
          </p:cNvPr>
          <p:cNvSpPr>
            <a:spLocks noGrp="1"/>
          </p:cNvSpPr>
          <p:nvPr>
            <p:ph type="title"/>
          </p:nvPr>
        </p:nvSpPr>
        <p:spPr/>
        <p:txBody>
          <a:bodyPr/>
          <a:lstStyle/>
          <a:p>
            <a:r>
              <a:rPr lang="en-US" altLang="en-US">
                <a:cs typeface="Arial" panose="020B0604020202020204" pitchFamily="34" charset="0"/>
              </a:rPr>
              <a:t>Classifications of Manufacturing Costs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lide(fromLeft)">
                                      <p:cBhvr>
                                        <p:cTn id="12" dur="500"/>
                                        <p:tgtEl>
                                          <p:spTgt spid="19"/>
                                        </p:tgtEl>
                                      </p:cBhvr>
                                    </p:animEffect>
                                  </p:childTnLst>
                                </p:cTn>
                              </p:par>
                            </p:childTnLst>
                          </p:cTn>
                        </p:par>
                        <p:par>
                          <p:cTn id="13" fill="hold" nodeType="afterGroup">
                            <p:stCondLst>
                              <p:cond delay="1000"/>
                            </p:stCondLst>
                            <p:childTnLst>
                              <p:par>
                                <p:cTn id="14" presetID="12" presetClass="entr" presetSubtype="1"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slide(fromTop)">
                                      <p:cBhvr>
                                        <p:cTn id="16" dur="500"/>
                                        <p:tgtEl>
                                          <p:spTgt spid="20"/>
                                        </p:tgtEl>
                                      </p:cBhvr>
                                    </p:animEffect>
                                  </p:childTnLst>
                                </p:cTn>
                              </p:par>
                            </p:childTnLst>
                          </p:cTn>
                        </p:par>
                        <p:par>
                          <p:cTn id="17" fill="hold" nodeType="afterGroup">
                            <p:stCondLst>
                              <p:cond delay="1500"/>
                            </p:stCondLst>
                            <p:childTnLst>
                              <p:par>
                                <p:cTn id="18" presetID="12" presetClass="entr" presetSubtype="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slide(fromRight)">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B2F6229B-F258-5D99-A52D-A27B4482D290}"/>
              </a:ext>
            </a:extLst>
          </p:cNvPr>
          <p:cNvSpPr>
            <a:spLocks noGrp="1"/>
          </p:cNvSpPr>
          <p:nvPr>
            <p:ph type="title"/>
          </p:nvPr>
        </p:nvSpPr>
        <p:spPr/>
        <p:txBody>
          <a:bodyPr lIns="90488" tIns="44450" rIns="90488" bIns="44450"/>
          <a:lstStyle/>
          <a:p>
            <a:pPr eaLnBrk="1" hangingPunct="1"/>
            <a:r>
              <a:rPr lang="en-US" altLang="en-US" sz="3600">
                <a:cs typeface="Arial" panose="020B0604020202020204" pitchFamily="34" charset="0"/>
              </a:rPr>
              <a:t>Learning Objective 6</a:t>
            </a:r>
          </a:p>
        </p:txBody>
      </p:sp>
      <p:sp>
        <p:nvSpPr>
          <p:cNvPr id="5" name="Text Box 13">
            <a:extLst>
              <a:ext uri="{FF2B5EF4-FFF2-40B4-BE49-F238E27FC236}">
                <a16:creationId xmlns:a16="http://schemas.microsoft.com/office/drawing/2014/main" id="{6F43E520-650F-D5D5-B55A-176DE4D00D30}"/>
              </a:ext>
            </a:extLst>
          </p:cNvPr>
          <p:cNvSpPr txBox="1">
            <a:spLocks noChangeArrowheads="1"/>
          </p:cNvSpPr>
          <p:nvPr/>
        </p:nvSpPr>
        <p:spPr bwMode="auto">
          <a:xfrm>
            <a:off x="1905000" y="2133600"/>
            <a:ext cx="5334000" cy="2708275"/>
          </a:xfrm>
          <a:prstGeom prst="rect">
            <a:avLst/>
          </a:prstGeom>
          <a:solidFill>
            <a:schemeClr val="bg1"/>
          </a:solidFill>
          <a:ln w="76200">
            <a:solidFill>
              <a:schemeClr val="accent6">
                <a:lumMod val="50000"/>
              </a:schemeClr>
            </a:solidFill>
            <a:miter lim="800000"/>
            <a:headEnd/>
            <a:tailEnd/>
          </a:ln>
          <a:effectLst/>
        </p:spPr>
        <p:txBody>
          <a:bodyPr>
            <a:spAutoFit/>
          </a:bodyPr>
          <a:lstStyle/>
          <a:p>
            <a:pPr algn="ctr" eaLnBrk="1" fontAlgn="auto" hangingPunct="1">
              <a:spcBef>
                <a:spcPct val="50000"/>
              </a:spcBef>
              <a:spcAft>
                <a:spcPts val="0"/>
              </a:spcAft>
              <a:defRPr/>
            </a:pPr>
            <a:r>
              <a:rPr lang="en-US" sz="3400" b="1" dirty="0">
                <a:solidFill>
                  <a:schemeClr val="accent6">
                    <a:lumMod val="75000"/>
                  </a:schemeClr>
                </a:solidFill>
                <a:latin typeface="+mj-lt"/>
              </a:rPr>
              <a:t>Prepare income statements for a merchandising company using the traditional and contribution formats.</a:t>
            </a:r>
          </a:p>
        </p:txBody>
      </p:sp>
    </p:spTree>
  </p:cSld>
  <p:clrMapOvr>
    <a:masterClrMapping/>
  </p:clrMapOvr>
  <p:transition>
    <p:strips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FDA76A13-4411-89D3-2999-1F622126D3BA}"/>
              </a:ext>
            </a:extLst>
          </p:cNvPr>
          <p:cNvSpPr>
            <a:spLocks noGrp="1" noChangeArrowheads="1"/>
          </p:cNvSpPr>
          <p:nvPr>
            <p:ph type="title"/>
          </p:nvPr>
        </p:nvSpPr>
        <p:spPr/>
        <p:txBody>
          <a:bodyPr lIns="90488" tIns="44450" rIns="90488" bIns="44450">
            <a:normAutofit fontScale="90000"/>
          </a:bodyPr>
          <a:lstStyle/>
          <a:p>
            <a:pPr eaLnBrk="1" hangingPunct="1">
              <a:defRPr/>
            </a:pPr>
            <a:r>
              <a:rPr lang="en-US" dirty="0">
                <a:cs typeface="Arial" charset="0"/>
              </a:rPr>
              <a:t>The Traditional and Contribution Formats</a:t>
            </a:r>
          </a:p>
        </p:txBody>
      </p:sp>
      <p:graphicFrame>
        <p:nvGraphicFramePr>
          <p:cNvPr id="95235" name="Object 2">
            <a:extLst>
              <a:ext uri="{FF2B5EF4-FFF2-40B4-BE49-F238E27FC236}">
                <a16:creationId xmlns:a16="http://schemas.microsoft.com/office/drawing/2014/main" id="{B636065E-2431-04EE-D9C3-83CAA9FF3455}"/>
              </a:ext>
            </a:extLst>
          </p:cNvPr>
          <p:cNvGraphicFramePr>
            <a:graphicFrameLocks/>
          </p:cNvGraphicFramePr>
          <p:nvPr/>
        </p:nvGraphicFramePr>
        <p:xfrm>
          <a:off x="228600" y="1819275"/>
          <a:ext cx="8586788" cy="3003550"/>
        </p:xfrm>
        <a:graphic>
          <a:graphicData uri="http://schemas.openxmlformats.org/presentationml/2006/ole">
            <mc:AlternateContent xmlns:mc="http://schemas.openxmlformats.org/markup-compatibility/2006">
              <mc:Choice xmlns:v="urn:schemas-microsoft-com:vml" Requires="v">
                <p:oleObj spid="_x0000_s1032" name="Worksheet" r:id="rId4" imgW="4754988" imgH="1661256" progId="Excel.Sheet.8">
                  <p:embed/>
                </p:oleObj>
              </mc:Choice>
              <mc:Fallback>
                <p:oleObj name="Worksheet" r:id="rId4" imgW="4754988" imgH="1661256" progId="Excel.Sheet.8">
                  <p:embed/>
                  <p:pic>
                    <p:nvPicPr>
                      <p:cNvPr id="95235" name="Object 2">
                        <a:extLst>
                          <a:ext uri="{FF2B5EF4-FFF2-40B4-BE49-F238E27FC236}">
                            <a16:creationId xmlns:a16="http://schemas.microsoft.com/office/drawing/2014/main" id="{B636065E-2431-04EE-D9C3-83CAA9FF3455}"/>
                          </a:ext>
                        </a:extLst>
                      </p:cNvPr>
                      <p:cNvPicPr>
                        <a:picLocks noChangeArrowheads="1"/>
                      </p:cNvPicPr>
                      <p:nvPr/>
                    </p:nvPicPr>
                    <p:blipFill>
                      <a:blip r:embed="rId5">
                        <a:lum bright="6000"/>
                        <a:extLst>
                          <a:ext uri="{28A0092B-C50C-407E-A947-70E740481C1C}">
                            <a14:useLocalDpi xmlns:a14="http://schemas.microsoft.com/office/drawing/2010/main" val="0"/>
                          </a:ext>
                        </a:extLst>
                      </a:blip>
                      <a:srcRect/>
                      <a:stretch>
                        <a:fillRect/>
                      </a:stretch>
                    </p:blipFill>
                    <p:spPr bwMode="auto">
                      <a:xfrm>
                        <a:off x="228600" y="1819275"/>
                        <a:ext cx="8586788" cy="3003550"/>
                      </a:xfrm>
                      <a:prstGeom prst="rect">
                        <a:avLst/>
                      </a:prstGeom>
                      <a:noFill/>
                      <a:ln w="38100">
                        <a:solidFill>
                          <a:schemeClr val="bg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a:extLst>
              <a:ext uri="{FF2B5EF4-FFF2-40B4-BE49-F238E27FC236}">
                <a16:creationId xmlns:a16="http://schemas.microsoft.com/office/drawing/2014/main" id="{07D12B1A-CAD5-6565-0409-7EB0DA068A66}"/>
              </a:ext>
            </a:extLst>
          </p:cNvPr>
          <p:cNvGrpSpPr>
            <a:grpSpLocks/>
          </p:cNvGrpSpPr>
          <p:nvPr/>
        </p:nvGrpSpPr>
        <p:grpSpPr bwMode="auto">
          <a:xfrm>
            <a:off x="1250950" y="5029200"/>
            <a:ext cx="2681288" cy="1304925"/>
            <a:chOff x="788" y="3072"/>
            <a:chExt cx="1689" cy="822"/>
          </a:xfrm>
        </p:grpSpPr>
        <p:sp>
          <p:nvSpPr>
            <p:cNvPr id="401413" name="Line 5">
              <a:extLst>
                <a:ext uri="{FF2B5EF4-FFF2-40B4-BE49-F238E27FC236}">
                  <a16:creationId xmlns:a16="http://schemas.microsoft.com/office/drawing/2014/main" id="{64C84F57-46B0-0131-5B3E-E07665D9780D}"/>
                </a:ext>
              </a:extLst>
            </p:cNvPr>
            <p:cNvSpPr>
              <a:spLocks noChangeShapeType="1"/>
            </p:cNvSpPr>
            <p:nvPr/>
          </p:nvSpPr>
          <p:spPr bwMode="auto">
            <a:xfrm flipV="1">
              <a:off x="1632" y="3072"/>
              <a:ext cx="0" cy="288"/>
            </a:xfrm>
            <a:prstGeom prst="line">
              <a:avLst/>
            </a:prstGeom>
            <a:noFill/>
            <a:ln w="38100">
              <a:solidFill>
                <a:srgbClr val="FF0000"/>
              </a:solidFill>
              <a:round/>
              <a:headEnd type="none" w="med" len="med"/>
              <a:tailEnd type="arrow" w="med" len="med"/>
            </a:ln>
            <a:effectLst>
              <a:outerShdw blurRad="50800" dist="38100" dir="2700000" algn="tl" rotWithShape="0">
                <a:prstClr val="black">
                  <a:alpha val="40000"/>
                </a:prstClr>
              </a:outerShdw>
            </a:effectLst>
          </p:spPr>
          <p:txBody>
            <a:bodyPr wrap="none" anchor="ctr"/>
            <a:lstStyle/>
            <a:p>
              <a:pPr eaLnBrk="1" hangingPunct="1">
                <a:defRPr/>
              </a:pPr>
              <a:endParaRPr lang="en-US" dirty="0">
                <a:latin typeface="Arial" charset="0"/>
              </a:endParaRPr>
            </a:p>
          </p:txBody>
        </p:sp>
        <p:sp>
          <p:nvSpPr>
            <p:cNvPr id="401414" name="Text Box 6">
              <a:extLst>
                <a:ext uri="{FF2B5EF4-FFF2-40B4-BE49-F238E27FC236}">
                  <a16:creationId xmlns:a16="http://schemas.microsoft.com/office/drawing/2014/main" id="{E8CC0C67-ADA4-CB70-2902-3046A0B02FD7}"/>
                </a:ext>
              </a:extLst>
            </p:cNvPr>
            <p:cNvSpPr txBox="1">
              <a:spLocks noChangeArrowheads="1"/>
            </p:cNvSpPr>
            <p:nvPr/>
          </p:nvSpPr>
          <p:spPr bwMode="auto">
            <a:xfrm>
              <a:off x="788" y="3352"/>
              <a:ext cx="1689" cy="542"/>
            </a:xfrm>
            <a:prstGeom prst="rect">
              <a:avLst/>
            </a:prstGeom>
            <a:solidFill>
              <a:schemeClr val="accent2"/>
            </a:solidFill>
            <a:ln w="38100">
              <a:solidFill>
                <a:schemeClr val="tx1"/>
              </a:solidFill>
              <a:miter lim="800000"/>
              <a:headEnd/>
              <a:tailEnd/>
            </a:ln>
            <a:effectLst/>
          </p:spPr>
          <p:txBody>
            <a:bodyPr wrap="none" anchor="ctr">
              <a:spAutoFit/>
            </a:bodyPr>
            <a:lstStyle/>
            <a:p>
              <a:pPr algn="ctr" eaLnBrk="1" hangingPunct="1">
                <a:spcBef>
                  <a:spcPct val="50000"/>
                </a:spcBef>
                <a:defRPr/>
              </a:pPr>
              <a:r>
                <a:rPr lang="en-US" sz="2400" dirty="0">
                  <a:solidFill>
                    <a:srgbClr val="FFFFFF"/>
                  </a:solidFill>
                  <a:effectLst>
                    <a:outerShdw blurRad="38100" dist="38100" dir="2700000" algn="tl">
                      <a:srgbClr val="000000"/>
                    </a:outerShdw>
                  </a:effectLst>
                  <a:latin typeface="Arial" charset="0"/>
                </a:rPr>
                <a:t>Used primarily for</a:t>
              </a:r>
              <a:br>
                <a:rPr lang="en-US" sz="2400" dirty="0">
                  <a:solidFill>
                    <a:srgbClr val="FFFFFF"/>
                  </a:solidFill>
                  <a:effectLst>
                    <a:outerShdw blurRad="38100" dist="38100" dir="2700000" algn="tl">
                      <a:srgbClr val="000000"/>
                    </a:outerShdw>
                  </a:effectLst>
                  <a:latin typeface="Arial" charset="0"/>
                </a:rPr>
              </a:br>
              <a:r>
                <a:rPr lang="en-US" sz="2400" dirty="0">
                  <a:solidFill>
                    <a:srgbClr val="FFFFFF"/>
                  </a:solidFill>
                  <a:effectLst>
                    <a:outerShdw blurRad="38100" dist="38100" dir="2700000" algn="tl">
                      <a:srgbClr val="000000"/>
                    </a:outerShdw>
                  </a:effectLst>
                  <a:latin typeface="Arial" charset="0"/>
                </a:rPr>
                <a:t>external reporting.</a:t>
              </a:r>
            </a:p>
          </p:txBody>
        </p:sp>
      </p:grpSp>
      <p:grpSp>
        <p:nvGrpSpPr>
          <p:cNvPr id="3" name="Group 7">
            <a:extLst>
              <a:ext uri="{FF2B5EF4-FFF2-40B4-BE49-F238E27FC236}">
                <a16:creationId xmlns:a16="http://schemas.microsoft.com/office/drawing/2014/main" id="{A22ED3CC-D908-0555-23A2-3DE44EB513EC}"/>
              </a:ext>
            </a:extLst>
          </p:cNvPr>
          <p:cNvGrpSpPr>
            <a:grpSpLocks/>
          </p:cNvGrpSpPr>
          <p:nvPr/>
        </p:nvGrpSpPr>
        <p:grpSpPr bwMode="auto">
          <a:xfrm>
            <a:off x="5780088" y="5029200"/>
            <a:ext cx="2579687" cy="1304925"/>
            <a:chOff x="3641" y="3072"/>
            <a:chExt cx="1625" cy="822"/>
          </a:xfrm>
          <a:solidFill>
            <a:schemeClr val="accent1">
              <a:lumMod val="75000"/>
            </a:schemeClr>
          </a:solidFill>
        </p:grpSpPr>
        <p:sp>
          <p:nvSpPr>
            <p:cNvPr id="401416" name="Line 8">
              <a:extLst>
                <a:ext uri="{FF2B5EF4-FFF2-40B4-BE49-F238E27FC236}">
                  <a16:creationId xmlns:a16="http://schemas.microsoft.com/office/drawing/2014/main" id="{E536AF15-F76A-69DE-9C33-F4CBA4E03A70}"/>
                </a:ext>
              </a:extLst>
            </p:cNvPr>
            <p:cNvSpPr>
              <a:spLocks noChangeShapeType="1"/>
            </p:cNvSpPr>
            <p:nvPr/>
          </p:nvSpPr>
          <p:spPr bwMode="auto">
            <a:xfrm flipV="1">
              <a:off x="4453" y="3072"/>
              <a:ext cx="0" cy="288"/>
            </a:xfrm>
            <a:prstGeom prst="line">
              <a:avLst/>
            </a:prstGeom>
            <a:grpFill/>
            <a:ln w="38100">
              <a:solidFill>
                <a:srgbClr val="FF0000"/>
              </a:solidFill>
              <a:round/>
              <a:headEnd type="none" w="med" len="med"/>
              <a:tailEnd type="arrow" w="med" len="med"/>
            </a:ln>
            <a:effectLst>
              <a:outerShdw blurRad="50800" dist="38100" dir="2700000" algn="tl" rotWithShape="0">
                <a:prstClr val="black">
                  <a:alpha val="40000"/>
                </a:prstClr>
              </a:outerShdw>
            </a:effectLst>
          </p:spPr>
          <p:txBody>
            <a:bodyPr wrap="none" anchor="ctr"/>
            <a:lstStyle/>
            <a:p>
              <a:pPr eaLnBrk="1" hangingPunct="1">
                <a:defRPr/>
              </a:pPr>
              <a:endParaRPr lang="en-US" dirty="0">
                <a:latin typeface="Arial" charset="0"/>
              </a:endParaRPr>
            </a:p>
          </p:txBody>
        </p:sp>
        <p:sp>
          <p:nvSpPr>
            <p:cNvPr id="401417" name="Text Box 9">
              <a:extLst>
                <a:ext uri="{FF2B5EF4-FFF2-40B4-BE49-F238E27FC236}">
                  <a16:creationId xmlns:a16="http://schemas.microsoft.com/office/drawing/2014/main" id="{6BC77BA3-52D1-08B7-FFB4-B1972E2A9E9F}"/>
                </a:ext>
              </a:extLst>
            </p:cNvPr>
            <p:cNvSpPr txBox="1">
              <a:spLocks noChangeArrowheads="1"/>
            </p:cNvSpPr>
            <p:nvPr/>
          </p:nvSpPr>
          <p:spPr bwMode="auto">
            <a:xfrm>
              <a:off x="3641" y="3352"/>
              <a:ext cx="1625" cy="542"/>
            </a:xfrm>
            <a:prstGeom prst="rect">
              <a:avLst/>
            </a:prstGeom>
            <a:grpFill/>
            <a:ln w="38100">
              <a:solidFill>
                <a:schemeClr val="tx1"/>
              </a:solidFill>
              <a:miter lim="800000"/>
              <a:headEnd/>
              <a:tailEnd/>
            </a:ln>
            <a:effectLst/>
          </p:spPr>
          <p:txBody>
            <a:bodyPr wrap="none" anchor="ctr">
              <a:spAutoFit/>
            </a:bodyPr>
            <a:lstStyle/>
            <a:p>
              <a:pPr algn="ctr" eaLnBrk="1" hangingPunct="1">
                <a:spcBef>
                  <a:spcPct val="50000"/>
                </a:spcBef>
                <a:defRPr/>
              </a:pPr>
              <a:r>
                <a:rPr lang="en-US" sz="2400" dirty="0">
                  <a:solidFill>
                    <a:srgbClr val="FFFFFF"/>
                  </a:solidFill>
                  <a:effectLst>
                    <a:outerShdw blurRad="38100" dist="38100" dir="2700000" algn="tl">
                      <a:srgbClr val="000000"/>
                    </a:outerShdw>
                  </a:effectLst>
                  <a:latin typeface="Arial" charset="0"/>
                </a:rPr>
                <a:t>Used primarily by</a:t>
              </a:r>
              <a:br>
                <a:rPr lang="en-US" sz="2400" dirty="0">
                  <a:solidFill>
                    <a:srgbClr val="FFFFFF"/>
                  </a:solidFill>
                  <a:effectLst>
                    <a:outerShdw blurRad="38100" dist="38100" dir="2700000" algn="tl">
                      <a:srgbClr val="000000"/>
                    </a:outerShdw>
                  </a:effectLst>
                  <a:latin typeface="Arial" charset="0"/>
                </a:rPr>
              </a:br>
              <a:r>
                <a:rPr lang="en-US" sz="2400" dirty="0">
                  <a:solidFill>
                    <a:srgbClr val="FFFFFF"/>
                  </a:solidFill>
                  <a:effectLst>
                    <a:outerShdw blurRad="38100" dist="38100" dir="2700000" algn="tl">
                      <a:srgbClr val="000000"/>
                    </a:outerShdw>
                  </a:effectLst>
                  <a:latin typeface="Arial" charset="0"/>
                </a:rPr>
                <a:t>management.</a:t>
              </a:r>
            </a:p>
          </p:txBody>
        </p:sp>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DEEFD6B2-23CE-452B-2463-7142DDFB63BA}"/>
              </a:ext>
            </a:extLst>
          </p:cNvPr>
          <p:cNvSpPr>
            <a:spLocks noGrp="1"/>
          </p:cNvSpPr>
          <p:nvPr>
            <p:ph type="title"/>
          </p:nvPr>
        </p:nvSpPr>
        <p:spPr/>
        <p:txBody>
          <a:bodyPr/>
          <a:lstStyle/>
          <a:p>
            <a:endParaRPr lang="en-GB" altLang="en-US"/>
          </a:p>
        </p:txBody>
      </p:sp>
      <p:pic>
        <p:nvPicPr>
          <p:cNvPr id="97283" name="Picture 3">
            <a:extLst>
              <a:ext uri="{FF2B5EF4-FFF2-40B4-BE49-F238E27FC236}">
                <a16:creationId xmlns:a16="http://schemas.microsoft.com/office/drawing/2014/main" id="{A0AF1F5A-2938-8965-3885-6BDA32086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057400"/>
            <a:ext cx="771842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5">
            <a:extLst>
              <a:ext uri="{FF2B5EF4-FFF2-40B4-BE49-F238E27FC236}">
                <a16:creationId xmlns:a16="http://schemas.microsoft.com/office/drawing/2014/main" id="{2DBEE297-E1A6-BA49-A845-FD9B2CA14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761038"/>
            <a:ext cx="403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TextBox 6">
            <a:extLst>
              <a:ext uri="{FF2B5EF4-FFF2-40B4-BE49-F238E27FC236}">
                <a16:creationId xmlns:a16="http://schemas.microsoft.com/office/drawing/2014/main" id="{DD13BF7D-5661-0AC4-B9C9-F7A34980EE7B}"/>
              </a:ext>
            </a:extLst>
          </p:cNvPr>
          <p:cNvSpPr txBox="1">
            <a:spLocks noChangeArrowheads="1"/>
          </p:cNvSpPr>
          <p:nvPr/>
        </p:nvSpPr>
        <p:spPr bwMode="auto">
          <a:xfrm>
            <a:off x="944563" y="5954713"/>
            <a:ext cx="274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875BC812-E2F5-7660-7245-2F808DB024C1}"/>
              </a:ext>
            </a:extLst>
          </p:cNvPr>
          <p:cNvSpPr>
            <a:spLocks noGrp="1"/>
          </p:cNvSpPr>
          <p:nvPr>
            <p:ph type="title"/>
          </p:nvPr>
        </p:nvSpPr>
        <p:spPr/>
        <p:txBody>
          <a:bodyPr lIns="90488" tIns="44450" rIns="90488" bIns="44450"/>
          <a:lstStyle/>
          <a:p>
            <a:pPr eaLnBrk="1" hangingPunct="1"/>
            <a:r>
              <a:rPr lang="en-US" altLang="en-US">
                <a:cs typeface="Arial" panose="020B0604020202020204" pitchFamily="34" charset="0"/>
              </a:rPr>
              <a:t>Uses of the Contribution Format</a:t>
            </a:r>
          </a:p>
        </p:txBody>
      </p:sp>
      <p:sp>
        <p:nvSpPr>
          <p:cNvPr id="399363" name="Text Box 3">
            <a:extLst>
              <a:ext uri="{FF2B5EF4-FFF2-40B4-BE49-F238E27FC236}">
                <a16:creationId xmlns:a16="http://schemas.microsoft.com/office/drawing/2014/main" id="{77E90966-0F38-30DD-738D-BA3E1EC096A5}"/>
              </a:ext>
            </a:extLst>
          </p:cNvPr>
          <p:cNvSpPr txBox="1">
            <a:spLocks noChangeArrowheads="1"/>
          </p:cNvSpPr>
          <p:nvPr/>
        </p:nvSpPr>
        <p:spPr bwMode="auto">
          <a:xfrm>
            <a:off x="381000" y="1524000"/>
            <a:ext cx="8458200" cy="4375150"/>
          </a:xfrm>
          <a:prstGeom prst="rect">
            <a:avLst/>
          </a:prstGeom>
          <a:solidFill>
            <a:schemeClr val="accent4">
              <a:lumMod val="40000"/>
              <a:lumOff val="60000"/>
            </a:schemeClr>
          </a:solidFill>
          <a:ln w="9525">
            <a:solidFill>
              <a:srgbClr val="663300"/>
            </a:solidFill>
            <a:miter lim="800000"/>
            <a:headEnd/>
            <a:tailEnd/>
          </a:ln>
          <a:effectLst>
            <a:outerShdw dist="53882" dir="2700000" algn="ctr" rotWithShape="0">
              <a:schemeClr val="bg2"/>
            </a:outerShdw>
          </a:effectLst>
        </p:spPr>
        <p:txBody>
          <a:bodyPr>
            <a:spAutoFit/>
          </a:bodyPr>
          <a:lstStyle/>
          <a:p>
            <a:pPr algn="ctr" eaLnBrk="1" hangingPunct="1">
              <a:spcBef>
                <a:spcPct val="50000"/>
              </a:spcBef>
              <a:defRPr/>
            </a:pPr>
            <a:r>
              <a:rPr lang="en-US" sz="2800" dirty="0">
                <a:solidFill>
                  <a:srgbClr val="663300"/>
                </a:solidFill>
                <a:latin typeface="Arial" charset="0"/>
              </a:rPr>
              <a:t>  The contribution income statement format is used as an internal planning and decision-making tool. We will use this approach for:</a:t>
            </a:r>
          </a:p>
          <a:p>
            <a:pPr eaLnBrk="1" hangingPunct="1">
              <a:spcBef>
                <a:spcPct val="50000"/>
              </a:spcBef>
              <a:buFontTx/>
              <a:buAutoNum type="arabicPeriod"/>
              <a:defRPr/>
            </a:pPr>
            <a:r>
              <a:rPr lang="en-US" sz="2800" dirty="0">
                <a:solidFill>
                  <a:srgbClr val="663300"/>
                </a:solidFill>
                <a:latin typeface="Arial" charset="0"/>
              </a:rPr>
              <a:t>Cost-volume-profit analysis (Chapter 5).</a:t>
            </a:r>
          </a:p>
          <a:p>
            <a:pPr eaLnBrk="1" hangingPunct="1">
              <a:spcBef>
                <a:spcPct val="50000"/>
              </a:spcBef>
              <a:buFontTx/>
              <a:buAutoNum type="arabicPeriod"/>
              <a:defRPr/>
            </a:pPr>
            <a:r>
              <a:rPr lang="en-US" sz="2800" dirty="0">
                <a:solidFill>
                  <a:srgbClr val="663300"/>
                </a:solidFill>
                <a:latin typeface="Arial" charset="0"/>
              </a:rPr>
              <a:t>Budgeting (Chapter 8).</a:t>
            </a:r>
          </a:p>
          <a:p>
            <a:pPr eaLnBrk="1" hangingPunct="1">
              <a:spcBef>
                <a:spcPct val="50000"/>
              </a:spcBef>
              <a:buFontTx/>
              <a:buAutoNum type="arabicPeriod"/>
              <a:defRPr/>
            </a:pPr>
            <a:r>
              <a:rPr lang="en-US" sz="2800" dirty="0">
                <a:solidFill>
                  <a:srgbClr val="663300"/>
                </a:solidFill>
                <a:latin typeface="Arial" charset="0"/>
              </a:rPr>
              <a:t>Segmented reporting of profit data (Chapter 6).</a:t>
            </a:r>
          </a:p>
          <a:p>
            <a:pPr eaLnBrk="1" hangingPunct="1">
              <a:spcBef>
                <a:spcPct val="50000"/>
              </a:spcBef>
              <a:buFontTx/>
              <a:buAutoNum type="arabicPeriod"/>
              <a:defRPr/>
            </a:pPr>
            <a:r>
              <a:rPr lang="en-US" sz="2800" dirty="0">
                <a:solidFill>
                  <a:srgbClr val="663300"/>
                </a:solidFill>
                <a:latin typeface="Arial" charset="0"/>
              </a:rPr>
              <a:t>Special decisions such as pricing and make-or-buy analysis (Chapter 12).</a:t>
            </a:r>
          </a:p>
        </p:txBody>
      </p:sp>
    </p:spTree>
  </p:cSld>
  <p:clrMapOvr>
    <a:masterClrMapping/>
  </p:clrMapOvr>
  <p:transition>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CBBBEEF-AB5A-60FC-D6E4-BAC1E934DAA4}"/>
              </a:ext>
            </a:extLst>
          </p:cNvPr>
          <p:cNvSpPr>
            <a:spLocks noGrp="1"/>
          </p:cNvSpPr>
          <p:nvPr>
            <p:ph type="title"/>
          </p:nvPr>
        </p:nvSpPr>
        <p:spPr>
          <a:noFill/>
        </p:spPr>
        <p:txBody>
          <a:bodyPr lIns="90488" tIns="44450" rIns="90488" bIns="44450"/>
          <a:lstStyle/>
          <a:p>
            <a:r>
              <a:rPr lang="en-US" altLang="en-US">
                <a:cs typeface="Arial" panose="020B0604020202020204" pitchFamily="34" charset="0"/>
              </a:rPr>
              <a:t>Direct Materials</a:t>
            </a:r>
          </a:p>
        </p:txBody>
      </p:sp>
      <p:sp>
        <p:nvSpPr>
          <p:cNvPr id="307203" name="Rectangle 3">
            <a:extLst>
              <a:ext uri="{FF2B5EF4-FFF2-40B4-BE49-F238E27FC236}">
                <a16:creationId xmlns:a16="http://schemas.microsoft.com/office/drawing/2014/main" id="{58927DAF-30DA-B2B2-221B-A575C54669A0}"/>
              </a:ext>
            </a:extLst>
          </p:cNvPr>
          <p:cNvSpPr>
            <a:spLocks noGrp="1" noChangeArrowheads="1"/>
          </p:cNvSpPr>
          <p:nvPr>
            <p:ph type="body" idx="4294967295"/>
          </p:nvPr>
        </p:nvSpPr>
        <p:spPr>
          <a:xfrm>
            <a:off x="685800" y="1600200"/>
            <a:ext cx="7543800" cy="1658938"/>
          </a:xfrm>
          <a:solidFill>
            <a:schemeClr val="accent4">
              <a:lumMod val="40000"/>
              <a:lumOff val="60000"/>
            </a:schemeClr>
          </a:solidFill>
          <a:ln>
            <a:solidFill>
              <a:schemeClr val="tx1"/>
            </a:solidFill>
          </a:ln>
        </p:spPr>
        <p:txBody>
          <a:bodyPr lIns="90488" tIns="44450" rIns="90488" bIns="44450"/>
          <a:lstStyle/>
          <a:p>
            <a:pPr algn="ctr">
              <a:lnSpc>
                <a:spcPct val="90000"/>
              </a:lnSpc>
              <a:spcBef>
                <a:spcPct val="30000"/>
              </a:spcBef>
              <a:buFont typeface="Times" pitchFamily="34" charset="0"/>
              <a:buNone/>
              <a:defRPr/>
            </a:pPr>
            <a:r>
              <a:rPr lang="en-US" dirty="0">
                <a:latin typeface="Arial" pitchFamily="34" charset="0"/>
                <a:cs typeface="Arial" pitchFamily="34" charset="0"/>
              </a:rPr>
              <a:t>  Raw materials that become an integral part of the product and that can be conveniently traced directly to it. It becomes an integral part of the finished product.</a:t>
            </a:r>
          </a:p>
        </p:txBody>
      </p:sp>
      <p:sp>
        <p:nvSpPr>
          <p:cNvPr id="307204" name="Rectangle 4">
            <a:extLst>
              <a:ext uri="{FF2B5EF4-FFF2-40B4-BE49-F238E27FC236}">
                <a16:creationId xmlns:a16="http://schemas.microsoft.com/office/drawing/2014/main" id="{22CADEF3-8B10-0EC2-DF24-F48D21B163FE}"/>
              </a:ext>
            </a:extLst>
          </p:cNvPr>
          <p:cNvSpPr>
            <a:spLocks noChangeArrowheads="1"/>
          </p:cNvSpPr>
          <p:nvPr/>
        </p:nvSpPr>
        <p:spPr bwMode="auto">
          <a:xfrm>
            <a:off x="1066800" y="5094288"/>
            <a:ext cx="7010400" cy="828675"/>
          </a:xfrm>
          <a:prstGeom prst="rect">
            <a:avLst/>
          </a:prstGeom>
          <a:solidFill>
            <a:srgbClr val="FFE6CB"/>
          </a:solidFill>
          <a:ln w="25399">
            <a:solidFill>
              <a:schemeClr val="accent2"/>
            </a:solidFill>
            <a:miter lim="800000"/>
            <a:headEnd/>
            <a:tailEnd/>
          </a:ln>
          <a:effectLst>
            <a:outerShdw dist="53882" dir="2700000" algn="ctr" rotWithShape="0">
              <a:schemeClr val="tx1"/>
            </a:outerShdw>
          </a:effec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400" b="1"/>
              <a:t>Example:</a:t>
            </a:r>
            <a:r>
              <a:rPr lang="en-US" altLang="en-US" sz="2400" b="1">
                <a:solidFill>
                  <a:schemeClr val="accent2"/>
                </a:solidFill>
              </a:rPr>
              <a:t>  </a:t>
            </a:r>
            <a:r>
              <a:rPr lang="en-US" altLang="en-US" sz="2400" b="1">
                <a:solidFill>
                  <a:srgbClr val="0000CC"/>
                </a:solidFill>
              </a:rPr>
              <a:t>A radio installed in an automobile, car seats, wheels, engine.</a:t>
            </a:r>
            <a:endParaRPr lang="en-US" altLang="en-US" sz="2400" b="1">
              <a:solidFill>
                <a:schemeClr val="bg1"/>
              </a:solidFill>
            </a:endParaRPr>
          </a:p>
        </p:txBody>
      </p:sp>
      <p:grpSp>
        <p:nvGrpSpPr>
          <p:cNvPr id="2" name="Group 5">
            <a:extLst>
              <a:ext uri="{FF2B5EF4-FFF2-40B4-BE49-F238E27FC236}">
                <a16:creationId xmlns:a16="http://schemas.microsoft.com/office/drawing/2014/main" id="{6932F173-D497-41BE-A030-0D1C63E7A978}"/>
              </a:ext>
            </a:extLst>
          </p:cNvPr>
          <p:cNvGrpSpPr>
            <a:grpSpLocks/>
          </p:cNvGrpSpPr>
          <p:nvPr/>
        </p:nvGrpSpPr>
        <p:grpSpPr bwMode="auto">
          <a:xfrm>
            <a:off x="2097088" y="3760788"/>
            <a:ext cx="5062537" cy="1301750"/>
            <a:chOff x="1321" y="2369"/>
            <a:chExt cx="3189" cy="820"/>
          </a:xfrm>
        </p:grpSpPr>
        <p:grpSp>
          <p:nvGrpSpPr>
            <p:cNvPr id="14342" name="Group 6">
              <a:extLst>
                <a:ext uri="{FF2B5EF4-FFF2-40B4-BE49-F238E27FC236}">
                  <a16:creationId xmlns:a16="http://schemas.microsoft.com/office/drawing/2014/main" id="{B7273B60-0CA1-6A4A-67B1-D0D68F123C46}"/>
                </a:ext>
              </a:extLst>
            </p:cNvPr>
            <p:cNvGrpSpPr>
              <a:grpSpLocks/>
            </p:cNvGrpSpPr>
            <p:nvPr/>
          </p:nvGrpSpPr>
          <p:grpSpPr bwMode="auto">
            <a:xfrm>
              <a:off x="1321" y="2369"/>
              <a:ext cx="3189" cy="739"/>
              <a:chOff x="1321" y="2369"/>
              <a:chExt cx="3189" cy="739"/>
            </a:xfrm>
          </p:grpSpPr>
          <p:grpSp>
            <p:nvGrpSpPr>
              <p:cNvPr id="14364" name="Group 7">
                <a:extLst>
                  <a:ext uri="{FF2B5EF4-FFF2-40B4-BE49-F238E27FC236}">
                    <a16:creationId xmlns:a16="http://schemas.microsoft.com/office/drawing/2014/main" id="{B01000E2-1DD9-E814-6FDF-E526780ED0DE}"/>
                  </a:ext>
                </a:extLst>
              </p:cNvPr>
              <p:cNvGrpSpPr>
                <a:grpSpLocks/>
              </p:cNvGrpSpPr>
              <p:nvPr/>
            </p:nvGrpSpPr>
            <p:grpSpPr bwMode="auto">
              <a:xfrm>
                <a:off x="1488" y="2369"/>
                <a:ext cx="2187" cy="289"/>
                <a:chOff x="1488" y="2369"/>
                <a:chExt cx="2187" cy="289"/>
              </a:xfrm>
            </p:grpSpPr>
            <p:grpSp>
              <p:nvGrpSpPr>
                <p:cNvPr id="14392" name="Group 8">
                  <a:extLst>
                    <a:ext uri="{FF2B5EF4-FFF2-40B4-BE49-F238E27FC236}">
                      <a16:creationId xmlns:a16="http://schemas.microsoft.com/office/drawing/2014/main" id="{A587C9AA-31D0-CA9A-EFC9-5F3E26E63237}"/>
                    </a:ext>
                  </a:extLst>
                </p:cNvPr>
                <p:cNvGrpSpPr>
                  <a:grpSpLocks/>
                </p:cNvGrpSpPr>
                <p:nvPr/>
              </p:nvGrpSpPr>
              <p:grpSpPr bwMode="auto">
                <a:xfrm>
                  <a:off x="2256" y="2400"/>
                  <a:ext cx="1168" cy="255"/>
                  <a:chOff x="2256" y="2400"/>
                  <a:chExt cx="1168" cy="255"/>
                </a:xfrm>
              </p:grpSpPr>
              <p:grpSp>
                <p:nvGrpSpPr>
                  <p:cNvPr id="14394" name="Group 9">
                    <a:extLst>
                      <a:ext uri="{FF2B5EF4-FFF2-40B4-BE49-F238E27FC236}">
                        <a16:creationId xmlns:a16="http://schemas.microsoft.com/office/drawing/2014/main" id="{C83B1CE0-B97B-C738-61AF-D9FED1C9CC25}"/>
                      </a:ext>
                    </a:extLst>
                  </p:cNvPr>
                  <p:cNvGrpSpPr>
                    <a:grpSpLocks/>
                  </p:cNvGrpSpPr>
                  <p:nvPr/>
                </p:nvGrpSpPr>
                <p:grpSpPr bwMode="auto">
                  <a:xfrm>
                    <a:off x="2515" y="2409"/>
                    <a:ext cx="744" cy="220"/>
                    <a:chOff x="2515" y="2409"/>
                    <a:chExt cx="744" cy="220"/>
                  </a:xfrm>
                </p:grpSpPr>
                <p:sp>
                  <p:nvSpPr>
                    <p:cNvPr id="14396" name="Freeform 10">
                      <a:extLst>
                        <a:ext uri="{FF2B5EF4-FFF2-40B4-BE49-F238E27FC236}">
                          <a16:creationId xmlns:a16="http://schemas.microsoft.com/office/drawing/2014/main" id="{D74D6B05-FEE3-5A73-FB41-77289C969D47}"/>
                        </a:ext>
                      </a:extLst>
                    </p:cNvPr>
                    <p:cNvSpPr>
                      <a:spLocks/>
                    </p:cNvSpPr>
                    <p:nvPr/>
                  </p:nvSpPr>
                  <p:spPr bwMode="auto">
                    <a:xfrm>
                      <a:off x="2515" y="2409"/>
                      <a:ext cx="127" cy="180"/>
                    </a:xfrm>
                    <a:custGeom>
                      <a:avLst/>
                      <a:gdLst>
                        <a:gd name="T0" fmla="*/ 0 w 255"/>
                        <a:gd name="T1" fmla="*/ 1 h 359"/>
                        <a:gd name="T2" fmla="*/ 0 w 255"/>
                        <a:gd name="T3" fmla="*/ 0 h 359"/>
                        <a:gd name="T4" fmla="*/ 0 w 255"/>
                        <a:gd name="T5" fmla="*/ 1 h 359"/>
                        <a:gd name="T6" fmla="*/ 0 w 255"/>
                        <a:gd name="T7" fmla="*/ 1 h 359"/>
                        <a:gd name="T8" fmla="*/ 0 w 255"/>
                        <a:gd name="T9" fmla="*/ 0 h 359"/>
                        <a:gd name="T10" fmla="*/ 0 w 255"/>
                        <a:gd name="T11" fmla="*/ 1 h 359"/>
                        <a:gd name="T12" fmla="*/ 0 60000 65536"/>
                        <a:gd name="T13" fmla="*/ 0 60000 65536"/>
                        <a:gd name="T14" fmla="*/ 0 60000 65536"/>
                        <a:gd name="T15" fmla="*/ 0 60000 65536"/>
                        <a:gd name="T16" fmla="*/ 0 60000 65536"/>
                        <a:gd name="T17" fmla="*/ 0 60000 65536"/>
                        <a:gd name="T18" fmla="*/ 0 w 255"/>
                        <a:gd name="T19" fmla="*/ 0 h 359"/>
                        <a:gd name="T20" fmla="*/ 255 w 255"/>
                        <a:gd name="T21" fmla="*/ 359 h 359"/>
                      </a:gdLst>
                      <a:ahLst/>
                      <a:cxnLst>
                        <a:cxn ang="T12">
                          <a:pos x="T0" y="T1"/>
                        </a:cxn>
                        <a:cxn ang="T13">
                          <a:pos x="T2" y="T3"/>
                        </a:cxn>
                        <a:cxn ang="T14">
                          <a:pos x="T4" y="T5"/>
                        </a:cxn>
                        <a:cxn ang="T15">
                          <a:pos x="T6" y="T7"/>
                        </a:cxn>
                        <a:cxn ang="T16">
                          <a:pos x="T8" y="T9"/>
                        </a:cxn>
                        <a:cxn ang="T17">
                          <a:pos x="T10" y="T11"/>
                        </a:cxn>
                      </a:cxnLst>
                      <a:rect l="T18" t="T19" r="T20" b="T21"/>
                      <a:pathLst>
                        <a:path w="255" h="359">
                          <a:moveTo>
                            <a:pt x="6" y="5"/>
                          </a:moveTo>
                          <a:lnTo>
                            <a:pt x="0" y="0"/>
                          </a:lnTo>
                          <a:lnTo>
                            <a:pt x="168" y="359"/>
                          </a:lnTo>
                          <a:lnTo>
                            <a:pt x="255" y="359"/>
                          </a:lnTo>
                          <a:lnTo>
                            <a:pt x="70" y="0"/>
                          </a:lnTo>
                          <a:lnTo>
                            <a:pt x="6" y="5"/>
                          </a:lnTo>
                          <a:close/>
                        </a:path>
                      </a:pathLst>
                    </a:custGeom>
                    <a:solidFill>
                      <a:srgbClr val="800000"/>
                    </a:solidFill>
                    <a:ln w="9525">
                      <a:solidFill>
                        <a:srgbClr val="000000"/>
                      </a:solidFill>
                      <a:round/>
                      <a:headEnd/>
                      <a:tailEnd/>
                    </a:ln>
                  </p:spPr>
                  <p:txBody>
                    <a:bodyPr/>
                    <a:lstStyle/>
                    <a:p>
                      <a:endParaRPr lang="en-US"/>
                    </a:p>
                  </p:txBody>
                </p:sp>
                <p:sp>
                  <p:nvSpPr>
                    <p:cNvPr id="14397" name="Freeform 11">
                      <a:extLst>
                        <a:ext uri="{FF2B5EF4-FFF2-40B4-BE49-F238E27FC236}">
                          <a16:creationId xmlns:a16="http://schemas.microsoft.com/office/drawing/2014/main" id="{0BD83304-5038-F2D1-9C7E-18423547D5BC}"/>
                        </a:ext>
                      </a:extLst>
                    </p:cNvPr>
                    <p:cNvSpPr>
                      <a:spLocks/>
                    </p:cNvSpPr>
                    <p:nvPr/>
                  </p:nvSpPr>
                  <p:spPr bwMode="auto">
                    <a:xfrm>
                      <a:off x="3142" y="2509"/>
                      <a:ext cx="117" cy="120"/>
                    </a:xfrm>
                    <a:custGeom>
                      <a:avLst/>
                      <a:gdLst>
                        <a:gd name="T0" fmla="*/ 1 w 234"/>
                        <a:gd name="T1" fmla="*/ 1 h 239"/>
                        <a:gd name="T2" fmla="*/ 1 w 234"/>
                        <a:gd name="T3" fmla="*/ 1 h 239"/>
                        <a:gd name="T4" fmla="*/ 1 w 234"/>
                        <a:gd name="T5" fmla="*/ 1 h 239"/>
                        <a:gd name="T6" fmla="*/ 1 w 234"/>
                        <a:gd name="T7" fmla="*/ 1 h 239"/>
                        <a:gd name="T8" fmla="*/ 0 w 234"/>
                        <a:gd name="T9" fmla="*/ 0 h 239"/>
                        <a:gd name="T10" fmla="*/ 1 w 234"/>
                        <a:gd name="T11" fmla="*/ 1 h 239"/>
                        <a:gd name="T12" fmla="*/ 0 60000 65536"/>
                        <a:gd name="T13" fmla="*/ 0 60000 65536"/>
                        <a:gd name="T14" fmla="*/ 0 60000 65536"/>
                        <a:gd name="T15" fmla="*/ 0 60000 65536"/>
                        <a:gd name="T16" fmla="*/ 0 60000 65536"/>
                        <a:gd name="T17" fmla="*/ 0 60000 65536"/>
                        <a:gd name="T18" fmla="*/ 0 w 234"/>
                        <a:gd name="T19" fmla="*/ 0 h 239"/>
                        <a:gd name="T20" fmla="*/ 234 w 234"/>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234" h="239">
                          <a:moveTo>
                            <a:pt x="62" y="27"/>
                          </a:moveTo>
                          <a:lnTo>
                            <a:pt x="68" y="23"/>
                          </a:lnTo>
                          <a:lnTo>
                            <a:pt x="234" y="239"/>
                          </a:lnTo>
                          <a:lnTo>
                            <a:pt x="154" y="227"/>
                          </a:lnTo>
                          <a:lnTo>
                            <a:pt x="0" y="0"/>
                          </a:lnTo>
                          <a:lnTo>
                            <a:pt x="62" y="27"/>
                          </a:lnTo>
                          <a:close/>
                        </a:path>
                      </a:pathLst>
                    </a:custGeom>
                    <a:solidFill>
                      <a:srgbClr val="800000"/>
                    </a:solidFill>
                    <a:ln w="9525">
                      <a:solidFill>
                        <a:srgbClr val="000000"/>
                      </a:solidFill>
                      <a:round/>
                      <a:headEnd/>
                      <a:tailEnd/>
                    </a:ln>
                  </p:spPr>
                  <p:txBody>
                    <a:bodyPr/>
                    <a:lstStyle/>
                    <a:p>
                      <a:endParaRPr lang="en-US"/>
                    </a:p>
                  </p:txBody>
                </p:sp>
              </p:grpSp>
              <p:sp>
                <p:nvSpPr>
                  <p:cNvPr id="14395" name="Freeform 12">
                    <a:extLst>
                      <a:ext uri="{FF2B5EF4-FFF2-40B4-BE49-F238E27FC236}">
                        <a16:creationId xmlns:a16="http://schemas.microsoft.com/office/drawing/2014/main" id="{50CF5001-84E1-DFF6-FA50-280F0BB332A5}"/>
                      </a:ext>
                    </a:extLst>
                  </p:cNvPr>
                  <p:cNvSpPr>
                    <a:spLocks/>
                  </p:cNvSpPr>
                  <p:nvPr/>
                </p:nvSpPr>
                <p:spPr bwMode="auto">
                  <a:xfrm>
                    <a:off x="2256" y="2400"/>
                    <a:ext cx="1168" cy="255"/>
                  </a:xfrm>
                  <a:custGeom>
                    <a:avLst/>
                    <a:gdLst>
                      <a:gd name="T0" fmla="*/ 1 w 2336"/>
                      <a:gd name="T1" fmla="*/ 1 h 510"/>
                      <a:gd name="T2" fmla="*/ 1 w 2336"/>
                      <a:gd name="T3" fmla="*/ 1 h 510"/>
                      <a:gd name="T4" fmla="*/ 1 w 2336"/>
                      <a:gd name="T5" fmla="*/ 1 h 510"/>
                      <a:gd name="T6" fmla="*/ 1 w 2336"/>
                      <a:gd name="T7" fmla="*/ 1 h 510"/>
                      <a:gd name="T8" fmla="*/ 1 w 2336"/>
                      <a:gd name="T9" fmla="*/ 1 h 510"/>
                      <a:gd name="T10" fmla="*/ 1 w 2336"/>
                      <a:gd name="T11" fmla="*/ 1 h 510"/>
                      <a:gd name="T12" fmla="*/ 1 w 2336"/>
                      <a:gd name="T13" fmla="*/ 1 h 510"/>
                      <a:gd name="T14" fmla="*/ 1 w 2336"/>
                      <a:gd name="T15" fmla="*/ 1 h 510"/>
                      <a:gd name="T16" fmla="*/ 1 w 2336"/>
                      <a:gd name="T17" fmla="*/ 1 h 510"/>
                      <a:gd name="T18" fmla="*/ 1 w 2336"/>
                      <a:gd name="T19" fmla="*/ 1 h 510"/>
                      <a:gd name="T20" fmla="*/ 1 w 2336"/>
                      <a:gd name="T21" fmla="*/ 1 h 510"/>
                      <a:gd name="T22" fmla="*/ 1 w 2336"/>
                      <a:gd name="T23" fmla="*/ 1 h 510"/>
                      <a:gd name="T24" fmla="*/ 1 w 2336"/>
                      <a:gd name="T25" fmla="*/ 1 h 510"/>
                      <a:gd name="T26" fmla="*/ 1 w 2336"/>
                      <a:gd name="T27" fmla="*/ 1 h 510"/>
                      <a:gd name="T28" fmla="*/ 1 w 2336"/>
                      <a:gd name="T29" fmla="*/ 1 h 510"/>
                      <a:gd name="T30" fmla="*/ 0 w 2336"/>
                      <a:gd name="T31" fmla="*/ 1 h 510"/>
                      <a:gd name="T32" fmla="*/ 1 w 2336"/>
                      <a:gd name="T33" fmla="*/ 1 h 510"/>
                      <a:gd name="T34" fmla="*/ 1 w 2336"/>
                      <a:gd name="T35" fmla="*/ 1 h 510"/>
                      <a:gd name="T36" fmla="*/ 1 w 2336"/>
                      <a:gd name="T37" fmla="*/ 1 h 510"/>
                      <a:gd name="T38" fmla="*/ 1 w 2336"/>
                      <a:gd name="T39" fmla="*/ 1 h 510"/>
                      <a:gd name="T40" fmla="*/ 1 w 2336"/>
                      <a:gd name="T41" fmla="*/ 1 h 510"/>
                      <a:gd name="T42" fmla="*/ 1 w 2336"/>
                      <a:gd name="T43" fmla="*/ 1 h 510"/>
                      <a:gd name="T44" fmla="*/ 1 w 2336"/>
                      <a:gd name="T45" fmla="*/ 1 h 510"/>
                      <a:gd name="T46" fmla="*/ 1 w 2336"/>
                      <a:gd name="T47" fmla="*/ 1 h 510"/>
                      <a:gd name="T48" fmla="*/ 1 w 2336"/>
                      <a:gd name="T49" fmla="*/ 1 h 510"/>
                      <a:gd name="T50" fmla="*/ 1 w 2336"/>
                      <a:gd name="T51" fmla="*/ 1 h 510"/>
                      <a:gd name="T52" fmla="*/ 1 w 2336"/>
                      <a:gd name="T53" fmla="*/ 0 h 510"/>
                      <a:gd name="T54" fmla="*/ 1 w 2336"/>
                      <a:gd name="T55" fmla="*/ 0 h 510"/>
                      <a:gd name="T56" fmla="*/ 1 w 2336"/>
                      <a:gd name="T57" fmla="*/ 1 h 510"/>
                      <a:gd name="T58" fmla="*/ 1 w 2336"/>
                      <a:gd name="T59" fmla="*/ 1 h 5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36"/>
                      <a:gd name="T91" fmla="*/ 0 h 510"/>
                      <a:gd name="T92" fmla="*/ 2336 w 2336"/>
                      <a:gd name="T93" fmla="*/ 510 h 5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36" h="510">
                        <a:moveTo>
                          <a:pt x="17" y="68"/>
                        </a:moveTo>
                        <a:lnTo>
                          <a:pt x="236" y="59"/>
                        </a:lnTo>
                        <a:lnTo>
                          <a:pt x="404" y="59"/>
                        </a:lnTo>
                        <a:lnTo>
                          <a:pt x="630" y="47"/>
                        </a:lnTo>
                        <a:lnTo>
                          <a:pt x="838" y="47"/>
                        </a:lnTo>
                        <a:lnTo>
                          <a:pt x="1073" y="47"/>
                        </a:lnTo>
                        <a:lnTo>
                          <a:pt x="1283" y="53"/>
                        </a:lnTo>
                        <a:lnTo>
                          <a:pt x="1383" y="67"/>
                        </a:lnTo>
                        <a:lnTo>
                          <a:pt x="1468" y="85"/>
                        </a:lnTo>
                        <a:lnTo>
                          <a:pt x="1563" y="119"/>
                        </a:lnTo>
                        <a:lnTo>
                          <a:pt x="1653" y="157"/>
                        </a:lnTo>
                        <a:lnTo>
                          <a:pt x="1983" y="327"/>
                        </a:lnTo>
                        <a:lnTo>
                          <a:pt x="2159" y="406"/>
                        </a:lnTo>
                        <a:lnTo>
                          <a:pt x="2260" y="471"/>
                        </a:lnTo>
                        <a:lnTo>
                          <a:pt x="2168" y="469"/>
                        </a:lnTo>
                        <a:lnTo>
                          <a:pt x="0" y="304"/>
                        </a:lnTo>
                        <a:lnTo>
                          <a:pt x="3" y="355"/>
                        </a:lnTo>
                        <a:lnTo>
                          <a:pt x="2266" y="510"/>
                        </a:lnTo>
                        <a:lnTo>
                          <a:pt x="2336" y="497"/>
                        </a:lnTo>
                        <a:lnTo>
                          <a:pt x="2301" y="452"/>
                        </a:lnTo>
                        <a:lnTo>
                          <a:pt x="2238" y="406"/>
                        </a:lnTo>
                        <a:lnTo>
                          <a:pt x="2086" y="327"/>
                        </a:lnTo>
                        <a:lnTo>
                          <a:pt x="1968" y="263"/>
                        </a:lnTo>
                        <a:lnTo>
                          <a:pt x="1667" y="116"/>
                        </a:lnTo>
                        <a:lnTo>
                          <a:pt x="1532" y="64"/>
                        </a:lnTo>
                        <a:lnTo>
                          <a:pt x="1398" y="30"/>
                        </a:lnTo>
                        <a:lnTo>
                          <a:pt x="1098" y="0"/>
                        </a:lnTo>
                        <a:lnTo>
                          <a:pt x="687" y="0"/>
                        </a:lnTo>
                        <a:lnTo>
                          <a:pt x="17" y="36"/>
                        </a:lnTo>
                        <a:lnTo>
                          <a:pt x="17" y="68"/>
                        </a:lnTo>
                        <a:close/>
                      </a:path>
                    </a:pathLst>
                  </a:custGeom>
                  <a:solidFill>
                    <a:srgbClr val="800000"/>
                  </a:solidFill>
                  <a:ln w="9525">
                    <a:solidFill>
                      <a:srgbClr val="000000"/>
                    </a:solidFill>
                    <a:round/>
                    <a:headEnd/>
                    <a:tailEnd/>
                  </a:ln>
                </p:spPr>
                <p:txBody>
                  <a:bodyPr/>
                  <a:lstStyle/>
                  <a:p>
                    <a:endParaRPr lang="en-US"/>
                  </a:p>
                </p:txBody>
              </p:sp>
            </p:grpSp>
            <p:sp>
              <p:nvSpPr>
                <p:cNvPr id="14393" name="Freeform 13">
                  <a:extLst>
                    <a:ext uri="{FF2B5EF4-FFF2-40B4-BE49-F238E27FC236}">
                      <a16:creationId xmlns:a16="http://schemas.microsoft.com/office/drawing/2014/main" id="{096649D3-3704-C144-89A0-5F98789AD140}"/>
                    </a:ext>
                  </a:extLst>
                </p:cNvPr>
                <p:cNvSpPr>
                  <a:spLocks/>
                </p:cNvSpPr>
                <p:nvPr/>
              </p:nvSpPr>
              <p:spPr bwMode="auto">
                <a:xfrm>
                  <a:off x="1488" y="2369"/>
                  <a:ext cx="2187" cy="289"/>
                </a:xfrm>
                <a:custGeom>
                  <a:avLst/>
                  <a:gdLst>
                    <a:gd name="T0" fmla="*/ 0 w 4375"/>
                    <a:gd name="T1" fmla="*/ 1 h 578"/>
                    <a:gd name="T2" fmla="*/ 0 w 4375"/>
                    <a:gd name="T3" fmla="*/ 1 h 578"/>
                    <a:gd name="T4" fmla="*/ 0 w 4375"/>
                    <a:gd name="T5" fmla="*/ 1 h 578"/>
                    <a:gd name="T6" fmla="*/ 0 w 4375"/>
                    <a:gd name="T7" fmla="*/ 1 h 578"/>
                    <a:gd name="T8" fmla="*/ 0 w 4375"/>
                    <a:gd name="T9" fmla="*/ 1 h 578"/>
                    <a:gd name="T10" fmla="*/ 0 w 4375"/>
                    <a:gd name="T11" fmla="*/ 1 h 578"/>
                    <a:gd name="T12" fmla="*/ 0 w 4375"/>
                    <a:gd name="T13" fmla="*/ 1 h 578"/>
                    <a:gd name="T14" fmla="*/ 0 w 4375"/>
                    <a:gd name="T15" fmla="*/ 1 h 578"/>
                    <a:gd name="T16" fmla="*/ 0 w 4375"/>
                    <a:gd name="T17" fmla="*/ 1 h 578"/>
                    <a:gd name="T18" fmla="*/ 0 w 4375"/>
                    <a:gd name="T19" fmla="*/ 1 h 578"/>
                    <a:gd name="T20" fmla="*/ 0 w 4375"/>
                    <a:gd name="T21" fmla="*/ 1 h 578"/>
                    <a:gd name="T22" fmla="*/ 0 w 4375"/>
                    <a:gd name="T23" fmla="*/ 1 h 578"/>
                    <a:gd name="T24" fmla="*/ 0 w 4375"/>
                    <a:gd name="T25" fmla="*/ 0 h 578"/>
                    <a:gd name="T26" fmla="*/ 0 w 4375"/>
                    <a:gd name="T27" fmla="*/ 1 h 578"/>
                    <a:gd name="T28" fmla="*/ 0 w 4375"/>
                    <a:gd name="T29" fmla="*/ 1 h 578"/>
                    <a:gd name="T30" fmla="*/ 0 w 4375"/>
                    <a:gd name="T31" fmla="*/ 1 h 578"/>
                    <a:gd name="T32" fmla="*/ 0 w 4375"/>
                    <a:gd name="T33" fmla="*/ 1 h 578"/>
                    <a:gd name="T34" fmla="*/ 0 w 4375"/>
                    <a:gd name="T35" fmla="*/ 1 h 578"/>
                    <a:gd name="T36" fmla="*/ 0 w 4375"/>
                    <a:gd name="T37" fmla="*/ 1 h 578"/>
                    <a:gd name="T38" fmla="*/ 0 w 4375"/>
                    <a:gd name="T39" fmla="*/ 1 h 578"/>
                    <a:gd name="T40" fmla="*/ 0 w 4375"/>
                    <a:gd name="T41" fmla="*/ 1 h 578"/>
                    <a:gd name="T42" fmla="*/ 0 w 4375"/>
                    <a:gd name="T43" fmla="*/ 1 h 578"/>
                    <a:gd name="T44" fmla="*/ 0 w 4375"/>
                    <a:gd name="T45" fmla="*/ 1 h 578"/>
                    <a:gd name="T46" fmla="*/ 0 w 4375"/>
                    <a:gd name="T47" fmla="*/ 1 h 578"/>
                    <a:gd name="T48" fmla="*/ 0 w 4375"/>
                    <a:gd name="T49" fmla="*/ 1 h 578"/>
                    <a:gd name="T50" fmla="*/ 0 w 4375"/>
                    <a:gd name="T51" fmla="*/ 1 h 578"/>
                    <a:gd name="T52" fmla="*/ 0 w 4375"/>
                    <a:gd name="T53" fmla="*/ 1 h 578"/>
                    <a:gd name="T54" fmla="*/ 0 w 4375"/>
                    <a:gd name="T55" fmla="*/ 1 h 578"/>
                    <a:gd name="T56" fmla="*/ 0 w 4375"/>
                    <a:gd name="T57" fmla="*/ 1 h 578"/>
                    <a:gd name="T58" fmla="*/ 0 w 4375"/>
                    <a:gd name="T59" fmla="*/ 1 h 578"/>
                    <a:gd name="T60" fmla="*/ 0 w 4375"/>
                    <a:gd name="T61" fmla="*/ 1 h 578"/>
                    <a:gd name="T62" fmla="*/ 0 w 4375"/>
                    <a:gd name="T63" fmla="*/ 1 h 5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75"/>
                    <a:gd name="T97" fmla="*/ 0 h 578"/>
                    <a:gd name="T98" fmla="*/ 4375 w 4375"/>
                    <a:gd name="T99" fmla="*/ 578 h 5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75" h="578">
                      <a:moveTo>
                        <a:pt x="0" y="386"/>
                      </a:moveTo>
                      <a:lnTo>
                        <a:pt x="168" y="363"/>
                      </a:lnTo>
                      <a:lnTo>
                        <a:pt x="297" y="333"/>
                      </a:lnTo>
                      <a:lnTo>
                        <a:pt x="384" y="308"/>
                      </a:lnTo>
                      <a:lnTo>
                        <a:pt x="456" y="288"/>
                      </a:lnTo>
                      <a:lnTo>
                        <a:pt x="549" y="265"/>
                      </a:lnTo>
                      <a:lnTo>
                        <a:pt x="629" y="242"/>
                      </a:lnTo>
                      <a:lnTo>
                        <a:pt x="719" y="219"/>
                      </a:lnTo>
                      <a:lnTo>
                        <a:pt x="800" y="202"/>
                      </a:lnTo>
                      <a:lnTo>
                        <a:pt x="892" y="188"/>
                      </a:lnTo>
                      <a:lnTo>
                        <a:pt x="966" y="175"/>
                      </a:lnTo>
                      <a:lnTo>
                        <a:pt x="1030" y="164"/>
                      </a:lnTo>
                      <a:lnTo>
                        <a:pt x="1125" y="149"/>
                      </a:lnTo>
                      <a:lnTo>
                        <a:pt x="1206" y="137"/>
                      </a:lnTo>
                      <a:lnTo>
                        <a:pt x="1282" y="124"/>
                      </a:lnTo>
                      <a:lnTo>
                        <a:pt x="1361" y="103"/>
                      </a:lnTo>
                      <a:lnTo>
                        <a:pt x="1427" y="70"/>
                      </a:lnTo>
                      <a:lnTo>
                        <a:pt x="1473" y="33"/>
                      </a:lnTo>
                      <a:lnTo>
                        <a:pt x="1568" y="28"/>
                      </a:lnTo>
                      <a:lnTo>
                        <a:pt x="1705" y="25"/>
                      </a:lnTo>
                      <a:lnTo>
                        <a:pt x="1861" y="13"/>
                      </a:lnTo>
                      <a:lnTo>
                        <a:pt x="1982" y="7"/>
                      </a:lnTo>
                      <a:lnTo>
                        <a:pt x="2161" y="3"/>
                      </a:lnTo>
                      <a:lnTo>
                        <a:pt x="2334" y="2"/>
                      </a:lnTo>
                      <a:lnTo>
                        <a:pt x="2499" y="0"/>
                      </a:lnTo>
                      <a:lnTo>
                        <a:pt x="2625" y="0"/>
                      </a:lnTo>
                      <a:lnTo>
                        <a:pt x="2762" y="11"/>
                      </a:lnTo>
                      <a:lnTo>
                        <a:pt x="2902" y="33"/>
                      </a:lnTo>
                      <a:lnTo>
                        <a:pt x="3006" y="59"/>
                      </a:lnTo>
                      <a:lnTo>
                        <a:pt x="3099" y="84"/>
                      </a:lnTo>
                      <a:lnTo>
                        <a:pt x="3200" y="115"/>
                      </a:lnTo>
                      <a:lnTo>
                        <a:pt x="3311" y="149"/>
                      </a:lnTo>
                      <a:lnTo>
                        <a:pt x="3423" y="188"/>
                      </a:lnTo>
                      <a:lnTo>
                        <a:pt x="3542" y="228"/>
                      </a:lnTo>
                      <a:lnTo>
                        <a:pt x="3659" y="268"/>
                      </a:lnTo>
                      <a:lnTo>
                        <a:pt x="3782" y="307"/>
                      </a:lnTo>
                      <a:lnTo>
                        <a:pt x="3874" y="338"/>
                      </a:lnTo>
                      <a:lnTo>
                        <a:pt x="3959" y="361"/>
                      </a:lnTo>
                      <a:lnTo>
                        <a:pt x="4053" y="395"/>
                      </a:lnTo>
                      <a:lnTo>
                        <a:pt x="4149" y="425"/>
                      </a:lnTo>
                      <a:lnTo>
                        <a:pt x="4267" y="463"/>
                      </a:lnTo>
                      <a:lnTo>
                        <a:pt x="4375" y="503"/>
                      </a:lnTo>
                      <a:lnTo>
                        <a:pt x="4331" y="531"/>
                      </a:lnTo>
                      <a:lnTo>
                        <a:pt x="4267" y="548"/>
                      </a:lnTo>
                      <a:lnTo>
                        <a:pt x="4197" y="567"/>
                      </a:lnTo>
                      <a:lnTo>
                        <a:pt x="4110" y="576"/>
                      </a:lnTo>
                      <a:lnTo>
                        <a:pt x="3995" y="578"/>
                      </a:lnTo>
                      <a:lnTo>
                        <a:pt x="3880" y="575"/>
                      </a:lnTo>
                      <a:lnTo>
                        <a:pt x="3851" y="531"/>
                      </a:lnTo>
                      <a:lnTo>
                        <a:pt x="3823" y="503"/>
                      </a:lnTo>
                      <a:lnTo>
                        <a:pt x="3768" y="465"/>
                      </a:lnTo>
                      <a:lnTo>
                        <a:pt x="3650" y="401"/>
                      </a:lnTo>
                      <a:lnTo>
                        <a:pt x="3504" y="325"/>
                      </a:lnTo>
                      <a:lnTo>
                        <a:pt x="3373" y="260"/>
                      </a:lnTo>
                      <a:lnTo>
                        <a:pt x="3214" y="181"/>
                      </a:lnTo>
                      <a:lnTo>
                        <a:pt x="3082" y="130"/>
                      </a:lnTo>
                      <a:lnTo>
                        <a:pt x="2956" y="95"/>
                      </a:lnTo>
                      <a:lnTo>
                        <a:pt x="2853" y="81"/>
                      </a:lnTo>
                      <a:lnTo>
                        <a:pt x="2664" y="62"/>
                      </a:lnTo>
                      <a:lnTo>
                        <a:pt x="2416" y="61"/>
                      </a:lnTo>
                      <a:lnTo>
                        <a:pt x="2127" y="68"/>
                      </a:lnTo>
                      <a:lnTo>
                        <a:pt x="1906" y="76"/>
                      </a:lnTo>
                      <a:lnTo>
                        <a:pt x="1553" y="95"/>
                      </a:lnTo>
                      <a:lnTo>
                        <a:pt x="1533" y="438"/>
                      </a:lnTo>
                      <a:lnTo>
                        <a:pt x="0" y="386"/>
                      </a:lnTo>
                      <a:close/>
                    </a:path>
                  </a:pathLst>
                </a:custGeom>
                <a:solidFill>
                  <a:srgbClr val="FF0000"/>
                </a:solidFill>
                <a:ln w="9525">
                  <a:solidFill>
                    <a:srgbClr val="000000"/>
                  </a:solidFill>
                  <a:round/>
                  <a:headEnd/>
                  <a:tailEnd/>
                </a:ln>
              </p:spPr>
              <p:txBody>
                <a:bodyPr/>
                <a:lstStyle/>
                <a:p>
                  <a:endParaRPr lang="en-US"/>
                </a:p>
              </p:txBody>
            </p:sp>
          </p:grpSp>
          <p:sp>
            <p:nvSpPr>
              <p:cNvPr id="14365" name="Freeform 14">
                <a:extLst>
                  <a:ext uri="{FF2B5EF4-FFF2-40B4-BE49-F238E27FC236}">
                    <a16:creationId xmlns:a16="http://schemas.microsoft.com/office/drawing/2014/main" id="{EA6038BD-A2CE-7400-8BB9-25326765D5BE}"/>
                  </a:ext>
                </a:extLst>
              </p:cNvPr>
              <p:cNvSpPr>
                <a:spLocks/>
              </p:cNvSpPr>
              <p:nvPr/>
            </p:nvSpPr>
            <p:spPr bwMode="auto">
              <a:xfrm>
                <a:off x="1550" y="2652"/>
                <a:ext cx="2958" cy="456"/>
              </a:xfrm>
              <a:custGeom>
                <a:avLst/>
                <a:gdLst>
                  <a:gd name="T0" fmla="*/ 1 w 5916"/>
                  <a:gd name="T1" fmla="*/ 1 h 912"/>
                  <a:gd name="T2" fmla="*/ 1 w 5916"/>
                  <a:gd name="T3" fmla="*/ 1 h 912"/>
                  <a:gd name="T4" fmla="*/ 1 w 5916"/>
                  <a:gd name="T5" fmla="*/ 1 h 912"/>
                  <a:gd name="T6" fmla="*/ 1 w 5916"/>
                  <a:gd name="T7" fmla="*/ 1 h 912"/>
                  <a:gd name="T8" fmla="*/ 1 w 5916"/>
                  <a:gd name="T9" fmla="*/ 1 h 912"/>
                  <a:gd name="T10" fmla="*/ 1 w 5916"/>
                  <a:gd name="T11" fmla="*/ 1 h 912"/>
                  <a:gd name="T12" fmla="*/ 1 w 5916"/>
                  <a:gd name="T13" fmla="*/ 1 h 912"/>
                  <a:gd name="T14" fmla="*/ 1 w 5916"/>
                  <a:gd name="T15" fmla="*/ 1 h 912"/>
                  <a:gd name="T16" fmla="*/ 1 w 5916"/>
                  <a:gd name="T17" fmla="*/ 1 h 912"/>
                  <a:gd name="T18" fmla="*/ 1 w 5916"/>
                  <a:gd name="T19" fmla="*/ 1 h 912"/>
                  <a:gd name="T20" fmla="*/ 1 w 5916"/>
                  <a:gd name="T21" fmla="*/ 1 h 912"/>
                  <a:gd name="T22" fmla="*/ 1 w 5916"/>
                  <a:gd name="T23" fmla="*/ 1 h 912"/>
                  <a:gd name="T24" fmla="*/ 1 w 5916"/>
                  <a:gd name="T25" fmla="*/ 1 h 912"/>
                  <a:gd name="T26" fmla="*/ 1 w 5916"/>
                  <a:gd name="T27" fmla="*/ 1 h 912"/>
                  <a:gd name="T28" fmla="*/ 1 w 5916"/>
                  <a:gd name="T29" fmla="*/ 1 h 912"/>
                  <a:gd name="T30" fmla="*/ 0 w 5916"/>
                  <a:gd name="T31" fmla="*/ 1 h 912"/>
                  <a:gd name="T32" fmla="*/ 1 w 5916"/>
                  <a:gd name="T33" fmla="*/ 0 h 912"/>
                  <a:gd name="T34" fmla="*/ 1 w 5916"/>
                  <a:gd name="T35" fmla="*/ 1 h 912"/>
                  <a:gd name="T36" fmla="*/ 1 w 5916"/>
                  <a:gd name="T37" fmla="*/ 1 h 912"/>
                  <a:gd name="T38" fmla="*/ 1 w 5916"/>
                  <a:gd name="T39" fmla="*/ 1 h 912"/>
                  <a:gd name="T40" fmla="*/ 1 w 5916"/>
                  <a:gd name="T41" fmla="*/ 1 h 912"/>
                  <a:gd name="T42" fmla="*/ 1 w 5916"/>
                  <a:gd name="T43" fmla="*/ 1 h 912"/>
                  <a:gd name="T44" fmla="*/ 1 w 5916"/>
                  <a:gd name="T45" fmla="*/ 1 h 912"/>
                  <a:gd name="T46" fmla="*/ 1 w 5916"/>
                  <a:gd name="T47" fmla="*/ 1 h 912"/>
                  <a:gd name="T48" fmla="*/ 1 w 5916"/>
                  <a:gd name="T49" fmla="*/ 1 h 912"/>
                  <a:gd name="T50" fmla="*/ 1 w 5916"/>
                  <a:gd name="T51" fmla="*/ 1 h 9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916"/>
                  <a:gd name="T79" fmla="*/ 0 h 912"/>
                  <a:gd name="T80" fmla="*/ 5916 w 5916"/>
                  <a:gd name="T81" fmla="*/ 912 h 9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916" h="912">
                    <a:moveTo>
                      <a:pt x="4992" y="432"/>
                    </a:moveTo>
                    <a:lnTo>
                      <a:pt x="5037" y="570"/>
                    </a:lnTo>
                    <a:lnTo>
                      <a:pt x="5037" y="675"/>
                    </a:lnTo>
                    <a:lnTo>
                      <a:pt x="5916" y="675"/>
                    </a:lnTo>
                    <a:lnTo>
                      <a:pt x="5856" y="746"/>
                    </a:lnTo>
                    <a:lnTo>
                      <a:pt x="5896" y="826"/>
                    </a:lnTo>
                    <a:lnTo>
                      <a:pt x="5896" y="864"/>
                    </a:lnTo>
                    <a:lnTo>
                      <a:pt x="5870" y="890"/>
                    </a:lnTo>
                    <a:lnTo>
                      <a:pt x="5364" y="890"/>
                    </a:lnTo>
                    <a:lnTo>
                      <a:pt x="5324" y="912"/>
                    </a:lnTo>
                    <a:lnTo>
                      <a:pt x="5065" y="912"/>
                    </a:lnTo>
                    <a:lnTo>
                      <a:pt x="5031" y="887"/>
                    </a:lnTo>
                    <a:lnTo>
                      <a:pt x="350" y="887"/>
                    </a:lnTo>
                    <a:lnTo>
                      <a:pt x="165" y="720"/>
                    </a:lnTo>
                    <a:lnTo>
                      <a:pt x="19" y="775"/>
                    </a:lnTo>
                    <a:lnTo>
                      <a:pt x="0" y="333"/>
                    </a:lnTo>
                    <a:lnTo>
                      <a:pt x="356" y="0"/>
                    </a:lnTo>
                    <a:lnTo>
                      <a:pt x="913" y="12"/>
                    </a:lnTo>
                    <a:lnTo>
                      <a:pt x="3815" y="746"/>
                    </a:lnTo>
                    <a:lnTo>
                      <a:pt x="3897" y="658"/>
                    </a:lnTo>
                    <a:lnTo>
                      <a:pt x="3969" y="430"/>
                    </a:lnTo>
                    <a:lnTo>
                      <a:pt x="4071" y="243"/>
                    </a:lnTo>
                    <a:lnTo>
                      <a:pt x="4376" y="93"/>
                    </a:lnTo>
                    <a:lnTo>
                      <a:pt x="4659" y="101"/>
                    </a:lnTo>
                    <a:lnTo>
                      <a:pt x="4871" y="210"/>
                    </a:lnTo>
                    <a:lnTo>
                      <a:pt x="4992" y="432"/>
                    </a:lnTo>
                    <a:close/>
                  </a:path>
                </a:pathLst>
              </a:custGeom>
              <a:solidFill>
                <a:srgbClr val="000000"/>
              </a:solidFill>
              <a:ln w="9525">
                <a:solidFill>
                  <a:srgbClr val="000000"/>
                </a:solidFill>
                <a:round/>
                <a:headEnd/>
                <a:tailEnd/>
              </a:ln>
            </p:spPr>
            <p:txBody>
              <a:bodyPr/>
              <a:lstStyle/>
              <a:p>
                <a:endParaRPr lang="en-US"/>
              </a:p>
            </p:txBody>
          </p:sp>
          <p:grpSp>
            <p:nvGrpSpPr>
              <p:cNvPr id="14366" name="Group 15">
                <a:extLst>
                  <a:ext uri="{FF2B5EF4-FFF2-40B4-BE49-F238E27FC236}">
                    <a16:creationId xmlns:a16="http://schemas.microsoft.com/office/drawing/2014/main" id="{4F39BD59-9E6C-E32A-5033-D61CE8426D00}"/>
                  </a:ext>
                </a:extLst>
              </p:cNvPr>
              <p:cNvGrpSpPr>
                <a:grpSpLocks/>
              </p:cNvGrpSpPr>
              <p:nvPr/>
            </p:nvGrpSpPr>
            <p:grpSpPr bwMode="auto">
              <a:xfrm>
                <a:off x="1321" y="2463"/>
                <a:ext cx="3189" cy="579"/>
                <a:chOff x="1321" y="2463"/>
                <a:chExt cx="3189" cy="579"/>
              </a:xfrm>
            </p:grpSpPr>
            <p:grpSp>
              <p:nvGrpSpPr>
                <p:cNvPr id="14367" name="Group 16">
                  <a:extLst>
                    <a:ext uri="{FF2B5EF4-FFF2-40B4-BE49-F238E27FC236}">
                      <a16:creationId xmlns:a16="http://schemas.microsoft.com/office/drawing/2014/main" id="{5132D905-06D6-188E-8FA5-D6EC3E3787AF}"/>
                    </a:ext>
                  </a:extLst>
                </p:cNvPr>
                <p:cNvGrpSpPr>
                  <a:grpSpLocks/>
                </p:cNvGrpSpPr>
                <p:nvPr/>
              </p:nvGrpSpPr>
              <p:grpSpPr bwMode="auto">
                <a:xfrm>
                  <a:off x="1321" y="2650"/>
                  <a:ext cx="193" cy="333"/>
                  <a:chOff x="1321" y="2650"/>
                  <a:chExt cx="193" cy="333"/>
                </a:xfrm>
              </p:grpSpPr>
              <p:sp>
                <p:nvSpPr>
                  <p:cNvPr id="14379" name="Rectangle 17">
                    <a:extLst>
                      <a:ext uri="{FF2B5EF4-FFF2-40B4-BE49-F238E27FC236}">
                        <a16:creationId xmlns:a16="http://schemas.microsoft.com/office/drawing/2014/main" id="{FC2CE42A-8ADB-40FE-F3DD-9695F507AA0D}"/>
                      </a:ext>
                    </a:extLst>
                  </p:cNvPr>
                  <p:cNvSpPr>
                    <a:spLocks noChangeArrowheads="1"/>
                  </p:cNvSpPr>
                  <p:nvPr/>
                </p:nvSpPr>
                <p:spPr bwMode="auto">
                  <a:xfrm>
                    <a:off x="1337" y="2720"/>
                    <a:ext cx="74" cy="12"/>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4380" name="Rectangle 18">
                    <a:extLst>
                      <a:ext uri="{FF2B5EF4-FFF2-40B4-BE49-F238E27FC236}">
                        <a16:creationId xmlns:a16="http://schemas.microsoft.com/office/drawing/2014/main" id="{33C28F6E-80B2-37B7-9F09-1612FE17ED20}"/>
                      </a:ext>
                    </a:extLst>
                  </p:cNvPr>
                  <p:cNvSpPr>
                    <a:spLocks noChangeArrowheads="1"/>
                  </p:cNvSpPr>
                  <p:nvPr/>
                </p:nvSpPr>
                <p:spPr bwMode="auto">
                  <a:xfrm>
                    <a:off x="1337" y="2650"/>
                    <a:ext cx="74" cy="30"/>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4381" name="Rectangle 19">
                    <a:extLst>
                      <a:ext uri="{FF2B5EF4-FFF2-40B4-BE49-F238E27FC236}">
                        <a16:creationId xmlns:a16="http://schemas.microsoft.com/office/drawing/2014/main" id="{F3FC78E7-8311-7B7B-4BD7-F1C462F9D7E8}"/>
                      </a:ext>
                    </a:extLst>
                  </p:cNvPr>
                  <p:cNvSpPr>
                    <a:spLocks noChangeArrowheads="1"/>
                  </p:cNvSpPr>
                  <p:nvPr/>
                </p:nvSpPr>
                <p:spPr bwMode="auto">
                  <a:xfrm>
                    <a:off x="1337" y="2693"/>
                    <a:ext cx="74" cy="13"/>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4382" name="Arc 20">
                    <a:extLst>
                      <a:ext uri="{FF2B5EF4-FFF2-40B4-BE49-F238E27FC236}">
                        <a16:creationId xmlns:a16="http://schemas.microsoft.com/office/drawing/2014/main" id="{A9190D02-8BFB-9DE2-1AA7-FC8D206B38AC}"/>
                      </a:ext>
                    </a:extLst>
                  </p:cNvPr>
                  <p:cNvSpPr>
                    <a:spLocks/>
                  </p:cNvSpPr>
                  <p:nvPr/>
                </p:nvSpPr>
                <p:spPr bwMode="auto">
                  <a:xfrm>
                    <a:off x="1337" y="2749"/>
                    <a:ext cx="72" cy="75"/>
                  </a:xfrm>
                  <a:custGeom>
                    <a:avLst/>
                    <a:gdLst>
                      <a:gd name="T0" fmla="*/ 0 w 21600"/>
                      <a:gd name="T1" fmla="*/ 0 h 21868"/>
                      <a:gd name="T2" fmla="*/ 0 w 21600"/>
                      <a:gd name="T3" fmla="*/ 0 h 21868"/>
                      <a:gd name="T4" fmla="*/ 0 w 21600"/>
                      <a:gd name="T5" fmla="*/ 0 h 21868"/>
                      <a:gd name="T6" fmla="*/ 0 60000 65536"/>
                      <a:gd name="T7" fmla="*/ 0 60000 65536"/>
                      <a:gd name="T8" fmla="*/ 0 60000 65536"/>
                      <a:gd name="T9" fmla="*/ 0 w 21600"/>
                      <a:gd name="T10" fmla="*/ 0 h 21868"/>
                      <a:gd name="T11" fmla="*/ 21600 w 21600"/>
                      <a:gd name="T12" fmla="*/ 21868 h 21868"/>
                    </a:gdLst>
                    <a:ahLst/>
                    <a:cxnLst>
                      <a:cxn ang="T6">
                        <a:pos x="T0" y="T1"/>
                      </a:cxn>
                      <a:cxn ang="T7">
                        <a:pos x="T2" y="T3"/>
                      </a:cxn>
                      <a:cxn ang="T8">
                        <a:pos x="T4" y="T5"/>
                      </a:cxn>
                    </a:cxnLst>
                    <a:rect l="T9" t="T10" r="T11" b="T12"/>
                    <a:pathLst>
                      <a:path w="21600" h="21868" fill="none" extrusionOk="0">
                        <a:moveTo>
                          <a:pt x="21015" y="21868"/>
                        </a:moveTo>
                        <a:cubicBezTo>
                          <a:pt x="9318" y="21551"/>
                          <a:pt x="0" y="11977"/>
                          <a:pt x="0" y="276"/>
                        </a:cubicBezTo>
                        <a:cubicBezTo>
                          <a:pt x="-1" y="183"/>
                          <a:pt x="0" y="91"/>
                          <a:pt x="1" y="-1"/>
                        </a:cubicBezTo>
                      </a:path>
                      <a:path w="21600" h="21868" stroke="0" extrusionOk="0">
                        <a:moveTo>
                          <a:pt x="21015" y="21868"/>
                        </a:moveTo>
                        <a:cubicBezTo>
                          <a:pt x="9318" y="21551"/>
                          <a:pt x="0" y="11977"/>
                          <a:pt x="0" y="276"/>
                        </a:cubicBezTo>
                        <a:cubicBezTo>
                          <a:pt x="-1" y="183"/>
                          <a:pt x="0" y="91"/>
                          <a:pt x="1" y="-1"/>
                        </a:cubicBezTo>
                        <a:lnTo>
                          <a:pt x="21600" y="276"/>
                        </a:lnTo>
                        <a:lnTo>
                          <a:pt x="21015" y="21868"/>
                        </a:lnTo>
                        <a:close/>
                      </a:path>
                    </a:pathLst>
                  </a:custGeom>
                  <a:solidFill>
                    <a:srgbClr val="808080"/>
                  </a:solidFill>
                  <a:ln w="9525">
                    <a:solidFill>
                      <a:srgbClr val="C0C0C0"/>
                    </a:solidFill>
                    <a:round/>
                    <a:headEnd/>
                    <a:tailEnd/>
                  </a:ln>
                </p:spPr>
                <p:txBody>
                  <a:bodyPr/>
                  <a:lstStyle/>
                  <a:p>
                    <a:endParaRPr lang="en-US"/>
                  </a:p>
                </p:txBody>
              </p:sp>
              <p:grpSp>
                <p:nvGrpSpPr>
                  <p:cNvPr id="14383" name="Group 21">
                    <a:extLst>
                      <a:ext uri="{FF2B5EF4-FFF2-40B4-BE49-F238E27FC236}">
                        <a16:creationId xmlns:a16="http://schemas.microsoft.com/office/drawing/2014/main" id="{A3528ACD-A870-9E5F-0C3D-61D3E411B341}"/>
                      </a:ext>
                    </a:extLst>
                  </p:cNvPr>
                  <p:cNvGrpSpPr>
                    <a:grpSpLocks/>
                  </p:cNvGrpSpPr>
                  <p:nvPr/>
                </p:nvGrpSpPr>
                <p:grpSpPr bwMode="auto">
                  <a:xfrm>
                    <a:off x="1321" y="2945"/>
                    <a:ext cx="193" cy="12"/>
                    <a:chOff x="1321" y="2945"/>
                    <a:chExt cx="193" cy="12"/>
                  </a:xfrm>
                </p:grpSpPr>
                <p:sp>
                  <p:nvSpPr>
                    <p:cNvPr id="14390" name="Rectangle 22">
                      <a:extLst>
                        <a:ext uri="{FF2B5EF4-FFF2-40B4-BE49-F238E27FC236}">
                          <a16:creationId xmlns:a16="http://schemas.microsoft.com/office/drawing/2014/main" id="{379BD09D-1488-E5A3-321B-6E633E9BB7C2}"/>
                        </a:ext>
                      </a:extLst>
                    </p:cNvPr>
                    <p:cNvSpPr>
                      <a:spLocks noChangeArrowheads="1"/>
                    </p:cNvSpPr>
                    <p:nvPr/>
                  </p:nvSpPr>
                  <p:spPr bwMode="auto">
                    <a:xfrm>
                      <a:off x="1329" y="2945"/>
                      <a:ext cx="185" cy="12"/>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4391" name="Oval 23">
                      <a:extLst>
                        <a:ext uri="{FF2B5EF4-FFF2-40B4-BE49-F238E27FC236}">
                          <a16:creationId xmlns:a16="http://schemas.microsoft.com/office/drawing/2014/main" id="{D625BF04-03CC-4AF9-5F4F-C11C0C097A17}"/>
                        </a:ext>
                      </a:extLst>
                    </p:cNvPr>
                    <p:cNvSpPr>
                      <a:spLocks noChangeArrowheads="1"/>
                    </p:cNvSpPr>
                    <p:nvPr/>
                  </p:nvSpPr>
                  <p:spPr bwMode="auto">
                    <a:xfrm>
                      <a:off x="1321" y="2945"/>
                      <a:ext cx="22" cy="12"/>
                    </a:xfrm>
                    <a:prstGeom prst="ellipse">
                      <a:avLst/>
                    </a:prstGeom>
                    <a:solidFill>
                      <a:srgbClr val="808080"/>
                    </a:solidFill>
                    <a:ln w="9525">
                      <a:solidFill>
                        <a:srgbClr val="C0C0C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nvGrpSpPr>
                  <p:cNvPr id="14384" name="Group 24">
                    <a:extLst>
                      <a:ext uri="{FF2B5EF4-FFF2-40B4-BE49-F238E27FC236}">
                        <a16:creationId xmlns:a16="http://schemas.microsoft.com/office/drawing/2014/main" id="{82523E94-C840-8B05-97BC-39BFEDA32E3C}"/>
                      </a:ext>
                    </a:extLst>
                  </p:cNvPr>
                  <p:cNvGrpSpPr>
                    <a:grpSpLocks/>
                  </p:cNvGrpSpPr>
                  <p:nvPr/>
                </p:nvGrpSpPr>
                <p:grpSpPr bwMode="auto">
                  <a:xfrm>
                    <a:off x="1321" y="2970"/>
                    <a:ext cx="193" cy="13"/>
                    <a:chOff x="1321" y="2970"/>
                    <a:chExt cx="193" cy="13"/>
                  </a:xfrm>
                </p:grpSpPr>
                <p:sp>
                  <p:nvSpPr>
                    <p:cNvPr id="14388" name="Rectangle 25">
                      <a:extLst>
                        <a:ext uri="{FF2B5EF4-FFF2-40B4-BE49-F238E27FC236}">
                          <a16:creationId xmlns:a16="http://schemas.microsoft.com/office/drawing/2014/main" id="{2EA1AF48-BB0E-2E18-37C9-20564667587A}"/>
                        </a:ext>
                      </a:extLst>
                    </p:cNvPr>
                    <p:cNvSpPr>
                      <a:spLocks noChangeArrowheads="1"/>
                    </p:cNvSpPr>
                    <p:nvPr/>
                  </p:nvSpPr>
                  <p:spPr bwMode="auto">
                    <a:xfrm>
                      <a:off x="1329" y="2970"/>
                      <a:ext cx="185" cy="13"/>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4389" name="Oval 26">
                      <a:extLst>
                        <a:ext uri="{FF2B5EF4-FFF2-40B4-BE49-F238E27FC236}">
                          <a16:creationId xmlns:a16="http://schemas.microsoft.com/office/drawing/2014/main" id="{60D7267F-812D-75B6-8C65-4AA532CC84F0}"/>
                        </a:ext>
                      </a:extLst>
                    </p:cNvPr>
                    <p:cNvSpPr>
                      <a:spLocks noChangeArrowheads="1"/>
                    </p:cNvSpPr>
                    <p:nvPr/>
                  </p:nvSpPr>
                  <p:spPr bwMode="auto">
                    <a:xfrm>
                      <a:off x="1321" y="2970"/>
                      <a:ext cx="22" cy="13"/>
                    </a:xfrm>
                    <a:prstGeom prst="ellipse">
                      <a:avLst/>
                    </a:prstGeom>
                    <a:solidFill>
                      <a:srgbClr val="808080"/>
                    </a:solidFill>
                    <a:ln w="9525">
                      <a:solidFill>
                        <a:srgbClr val="C0C0C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nvGrpSpPr>
                  <p:cNvPr id="14385" name="Group 27">
                    <a:extLst>
                      <a:ext uri="{FF2B5EF4-FFF2-40B4-BE49-F238E27FC236}">
                        <a16:creationId xmlns:a16="http://schemas.microsoft.com/office/drawing/2014/main" id="{6D524C73-F752-BF05-D12D-C245AB93F58A}"/>
                      </a:ext>
                    </a:extLst>
                  </p:cNvPr>
                  <p:cNvGrpSpPr>
                    <a:grpSpLocks/>
                  </p:cNvGrpSpPr>
                  <p:nvPr/>
                </p:nvGrpSpPr>
                <p:grpSpPr bwMode="auto">
                  <a:xfrm>
                    <a:off x="1321" y="2918"/>
                    <a:ext cx="193" cy="12"/>
                    <a:chOff x="1321" y="2918"/>
                    <a:chExt cx="193" cy="12"/>
                  </a:xfrm>
                </p:grpSpPr>
                <p:sp>
                  <p:nvSpPr>
                    <p:cNvPr id="14386" name="Rectangle 28">
                      <a:extLst>
                        <a:ext uri="{FF2B5EF4-FFF2-40B4-BE49-F238E27FC236}">
                          <a16:creationId xmlns:a16="http://schemas.microsoft.com/office/drawing/2014/main" id="{A2B3B1DA-9AE9-85A2-CEF3-590719252675}"/>
                        </a:ext>
                      </a:extLst>
                    </p:cNvPr>
                    <p:cNvSpPr>
                      <a:spLocks noChangeArrowheads="1"/>
                    </p:cNvSpPr>
                    <p:nvPr/>
                  </p:nvSpPr>
                  <p:spPr bwMode="auto">
                    <a:xfrm>
                      <a:off x="1329" y="2918"/>
                      <a:ext cx="185" cy="12"/>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4387" name="Oval 29">
                      <a:extLst>
                        <a:ext uri="{FF2B5EF4-FFF2-40B4-BE49-F238E27FC236}">
                          <a16:creationId xmlns:a16="http://schemas.microsoft.com/office/drawing/2014/main" id="{EC599052-7BF6-D3DF-BF1D-4CC616AD55FA}"/>
                        </a:ext>
                      </a:extLst>
                    </p:cNvPr>
                    <p:cNvSpPr>
                      <a:spLocks noChangeArrowheads="1"/>
                    </p:cNvSpPr>
                    <p:nvPr/>
                  </p:nvSpPr>
                  <p:spPr bwMode="auto">
                    <a:xfrm>
                      <a:off x="1321" y="2918"/>
                      <a:ext cx="22" cy="12"/>
                    </a:xfrm>
                    <a:prstGeom prst="ellipse">
                      <a:avLst/>
                    </a:prstGeom>
                    <a:solidFill>
                      <a:srgbClr val="808080"/>
                    </a:solidFill>
                    <a:ln w="9525">
                      <a:solidFill>
                        <a:srgbClr val="C0C0C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sp>
              <p:nvSpPr>
                <p:cNvPr id="14368" name="Freeform 30">
                  <a:extLst>
                    <a:ext uri="{FF2B5EF4-FFF2-40B4-BE49-F238E27FC236}">
                      <a16:creationId xmlns:a16="http://schemas.microsoft.com/office/drawing/2014/main" id="{3765B2F2-E0CC-2C8F-5A70-F1043CBB7A4A}"/>
                    </a:ext>
                  </a:extLst>
                </p:cNvPr>
                <p:cNvSpPr>
                  <a:spLocks/>
                </p:cNvSpPr>
                <p:nvPr/>
              </p:nvSpPr>
              <p:spPr bwMode="auto">
                <a:xfrm>
                  <a:off x="1337" y="2561"/>
                  <a:ext cx="3173" cy="481"/>
                </a:xfrm>
                <a:custGeom>
                  <a:avLst/>
                  <a:gdLst>
                    <a:gd name="T0" fmla="*/ 1 w 6346"/>
                    <a:gd name="T1" fmla="*/ 0 h 962"/>
                    <a:gd name="T2" fmla="*/ 1 w 6346"/>
                    <a:gd name="T3" fmla="*/ 0 h 962"/>
                    <a:gd name="T4" fmla="*/ 0 w 6346"/>
                    <a:gd name="T5" fmla="*/ 1 h 962"/>
                    <a:gd name="T6" fmla="*/ 1 w 6346"/>
                    <a:gd name="T7" fmla="*/ 1 h 962"/>
                    <a:gd name="T8" fmla="*/ 1 w 6346"/>
                    <a:gd name="T9" fmla="*/ 1 h 962"/>
                    <a:gd name="T10" fmla="*/ 1 w 6346"/>
                    <a:gd name="T11" fmla="*/ 1 h 962"/>
                    <a:gd name="T12" fmla="*/ 1 w 6346"/>
                    <a:gd name="T13" fmla="*/ 1 h 962"/>
                    <a:gd name="T14" fmla="*/ 1 w 6346"/>
                    <a:gd name="T15" fmla="*/ 1 h 962"/>
                    <a:gd name="T16" fmla="*/ 1 w 6346"/>
                    <a:gd name="T17" fmla="*/ 1 h 962"/>
                    <a:gd name="T18" fmla="*/ 1 w 6346"/>
                    <a:gd name="T19" fmla="*/ 1 h 962"/>
                    <a:gd name="T20" fmla="*/ 1 w 6346"/>
                    <a:gd name="T21" fmla="*/ 1 h 962"/>
                    <a:gd name="T22" fmla="*/ 1 w 6346"/>
                    <a:gd name="T23" fmla="*/ 1 h 962"/>
                    <a:gd name="T24" fmla="*/ 1 w 6346"/>
                    <a:gd name="T25" fmla="*/ 1 h 962"/>
                    <a:gd name="T26" fmla="*/ 1 w 6346"/>
                    <a:gd name="T27" fmla="*/ 1 h 962"/>
                    <a:gd name="T28" fmla="*/ 1 w 6346"/>
                    <a:gd name="T29" fmla="*/ 1 h 962"/>
                    <a:gd name="T30" fmla="*/ 1 w 6346"/>
                    <a:gd name="T31" fmla="*/ 1 h 962"/>
                    <a:gd name="T32" fmla="*/ 1 w 6346"/>
                    <a:gd name="T33" fmla="*/ 1 h 962"/>
                    <a:gd name="T34" fmla="*/ 1 w 6346"/>
                    <a:gd name="T35" fmla="*/ 1 h 962"/>
                    <a:gd name="T36" fmla="*/ 1 w 6346"/>
                    <a:gd name="T37" fmla="*/ 1 h 962"/>
                    <a:gd name="T38" fmla="*/ 1 w 6346"/>
                    <a:gd name="T39" fmla="*/ 1 h 962"/>
                    <a:gd name="T40" fmla="*/ 1 w 6346"/>
                    <a:gd name="T41" fmla="*/ 1 h 962"/>
                    <a:gd name="T42" fmla="*/ 1 w 6346"/>
                    <a:gd name="T43" fmla="*/ 1 h 962"/>
                    <a:gd name="T44" fmla="*/ 1 w 6346"/>
                    <a:gd name="T45" fmla="*/ 1 h 962"/>
                    <a:gd name="T46" fmla="*/ 1 w 6346"/>
                    <a:gd name="T47" fmla="*/ 1 h 962"/>
                    <a:gd name="T48" fmla="*/ 1 w 6346"/>
                    <a:gd name="T49" fmla="*/ 1 h 962"/>
                    <a:gd name="T50" fmla="*/ 1 w 6346"/>
                    <a:gd name="T51" fmla="*/ 1 h 962"/>
                    <a:gd name="T52" fmla="*/ 1 w 6346"/>
                    <a:gd name="T53" fmla="*/ 1 h 962"/>
                    <a:gd name="T54" fmla="*/ 1 w 6346"/>
                    <a:gd name="T55" fmla="*/ 1 h 962"/>
                    <a:gd name="T56" fmla="*/ 1 w 6346"/>
                    <a:gd name="T57" fmla="*/ 1 h 962"/>
                    <a:gd name="T58" fmla="*/ 1 w 6346"/>
                    <a:gd name="T59" fmla="*/ 1 h 962"/>
                    <a:gd name="T60" fmla="*/ 1 w 6346"/>
                    <a:gd name="T61" fmla="*/ 1 h 962"/>
                    <a:gd name="T62" fmla="*/ 1 w 6346"/>
                    <a:gd name="T63" fmla="*/ 1 h 962"/>
                    <a:gd name="T64" fmla="*/ 1 w 6346"/>
                    <a:gd name="T65" fmla="*/ 1 h 962"/>
                    <a:gd name="T66" fmla="*/ 1 w 6346"/>
                    <a:gd name="T67" fmla="*/ 1 h 962"/>
                    <a:gd name="T68" fmla="*/ 1 w 6346"/>
                    <a:gd name="T69" fmla="*/ 1 h 962"/>
                    <a:gd name="T70" fmla="*/ 1 w 6346"/>
                    <a:gd name="T71" fmla="*/ 1 h 962"/>
                    <a:gd name="T72" fmla="*/ 1 w 6346"/>
                    <a:gd name="T73" fmla="*/ 1 h 962"/>
                    <a:gd name="T74" fmla="*/ 1 w 6346"/>
                    <a:gd name="T75" fmla="*/ 1 h 962"/>
                    <a:gd name="T76" fmla="*/ 1 w 6346"/>
                    <a:gd name="T77" fmla="*/ 1 h 962"/>
                    <a:gd name="T78" fmla="*/ 1 w 6346"/>
                    <a:gd name="T79" fmla="*/ 1 h 962"/>
                    <a:gd name="T80" fmla="*/ 1 w 6346"/>
                    <a:gd name="T81" fmla="*/ 1 h 962"/>
                    <a:gd name="T82" fmla="*/ 1 w 6346"/>
                    <a:gd name="T83" fmla="*/ 1 h 962"/>
                    <a:gd name="T84" fmla="*/ 1 w 6346"/>
                    <a:gd name="T85" fmla="*/ 1 h 962"/>
                    <a:gd name="T86" fmla="*/ 1 w 6346"/>
                    <a:gd name="T87" fmla="*/ 1 h 962"/>
                    <a:gd name="T88" fmla="*/ 1 w 6346"/>
                    <a:gd name="T89" fmla="*/ 1 h 962"/>
                    <a:gd name="T90" fmla="*/ 1 w 6346"/>
                    <a:gd name="T91" fmla="*/ 1 h 962"/>
                    <a:gd name="T92" fmla="*/ 1 w 6346"/>
                    <a:gd name="T93" fmla="*/ 1 h 962"/>
                    <a:gd name="T94" fmla="*/ 1 w 6346"/>
                    <a:gd name="T95" fmla="*/ 1 h 962"/>
                    <a:gd name="T96" fmla="*/ 1 w 6346"/>
                    <a:gd name="T97" fmla="*/ 1 h 962"/>
                    <a:gd name="T98" fmla="*/ 1 w 6346"/>
                    <a:gd name="T99" fmla="*/ 1 h 962"/>
                    <a:gd name="T100" fmla="*/ 1 w 6346"/>
                    <a:gd name="T101" fmla="*/ 1 h 962"/>
                    <a:gd name="T102" fmla="*/ 1 w 6346"/>
                    <a:gd name="T103" fmla="*/ 1 h 962"/>
                    <a:gd name="T104" fmla="*/ 1 w 6346"/>
                    <a:gd name="T105" fmla="*/ 1 h 962"/>
                    <a:gd name="T106" fmla="*/ 1 w 6346"/>
                    <a:gd name="T107" fmla="*/ 1 h 962"/>
                    <a:gd name="T108" fmla="*/ 1 w 6346"/>
                    <a:gd name="T109" fmla="*/ 1 h 962"/>
                    <a:gd name="T110" fmla="*/ 1 w 6346"/>
                    <a:gd name="T111" fmla="*/ 1 h 962"/>
                    <a:gd name="T112" fmla="*/ 1 w 6346"/>
                    <a:gd name="T113" fmla="*/ 1 h 962"/>
                    <a:gd name="T114" fmla="*/ 1 w 6346"/>
                    <a:gd name="T115" fmla="*/ 1 h 962"/>
                    <a:gd name="T116" fmla="*/ 1 w 6346"/>
                    <a:gd name="T117" fmla="*/ 1 h 962"/>
                    <a:gd name="T118" fmla="*/ 1 w 6346"/>
                    <a:gd name="T119" fmla="*/ 1 h 962"/>
                    <a:gd name="T120" fmla="*/ 1 w 6346"/>
                    <a:gd name="T121" fmla="*/ 1 h 962"/>
                    <a:gd name="T122" fmla="*/ 1 w 6346"/>
                    <a:gd name="T123" fmla="*/ 1 h 962"/>
                    <a:gd name="T124" fmla="*/ 1 w 6346"/>
                    <a:gd name="T125" fmla="*/ 0 h 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46"/>
                    <a:gd name="T190" fmla="*/ 0 h 962"/>
                    <a:gd name="T191" fmla="*/ 6346 w 6346"/>
                    <a:gd name="T192" fmla="*/ 962 h 9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46" h="962">
                      <a:moveTo>
                        <a:pt x="318" y="0"/>
                      </a:moveTo>
                      <a:lnTo>
                        <a:pt x="38" y="0"/>
                      </a:lnTo>
                      <a:lnTo>
                        <a:pt x="0" y="149"/>
                      </a:lnTo>
                      <a:lnTo>
                        <a:pt x="125" y="149"/>
                      </a:lnTo>
                      <a:lnTo>
                        <a:pt x="125" y="686"/>
                      </a:lnTo>
                      <a:lnTo>
                        <a:pt x="369" y="929"/>
                      </a:lnTo>
                      <a:lnTo>
                        <a:pt x="424" y="954"/>
                      </a:lnTo>
                      <a:lnTo>
                        <a:pt x="470" y="962"/>
                      </a:lnTo>
                      <a:lnTo>
                        <a:pt x="462" y="839"/>
                      </a:lnTo>
                      <a:lnTo>
                        <a:pt x="456" y="694"/>
                      </a:lnTo>
                      <a:lnTo>
                        <a:pt x="489" y="570"/>
                      </a:lnTo>
                      <a:lnTo>
                        <a:pt x="534" y="479"/>
                      </a:lnTo>
                      <a:lnTo>
                        <a:pt x="593" y="398"/>
                      </a:lnTo>
                      <a:lnTo>
                        <a:pt x="679" y="319"/>
                      </a:lnTo>
                      <a:lnTo>
                        <a:pt x="778" y="260"/>
                      </a:lnTo>
                      <a:lnTo>
                        <a:pt x="918" y="223"/>
                      </a:lnTo>
                      <a:lnTo>
                        <a:pt x="1102" y="209"/>
                      </a:lnTo>
                      <a:lnTo>
                        <a:pt x="1229" y="242"/>
                      </a:lnTo>
                      <a:lnTo>
                        <a:pt x="1323" y="293"/>
                      </a:lnTo>
                      <a:lnTo>
                        <a:pt x="1401" y="352"/>
                      </a:lnTo>
                      <a:lnTo>
                        <a:pt x="1494" y="443"/>
                      </a:lnTo>
                      <a:lnTo>
                        <a:pt x="1553" y="544"/>
                      </a:lnTo>
                      <a:lnTo>
                        <a:pt x="1592" y="633"/>
                      </a:lnTo>
                      <a:lnTo>
                        <a:pt x="1604" y="720"/>
                      </a:lnTo>
                      <a:lnTo>
                        <a:pt x="1604" y="909"/>
                      </a:lnTo>
                      <a:lnTo>
                        <a:pt x="4377" y="962"/>
                      </a:lnTo>
                      <a:lnTo>
                        <a:pt x="4377" y="779"/>
                      </a:lnTo>
                      <a:lnTo>
                        <a:pt x="4415" y="653"/>
                      </a:lnTo>
                      <a:lnTo>
                        <a:pt x="4461" y="556"/>
                      </a:lnTo>
                      <a:lnTo>
                        <a:pt x="4529" y="465"/>
                      </a:lnTo>
                      <a:lnTo>
                        <a:pt x="4627" y="384"/>
                      </a:lnTo>
                      <a:lnTo>
                        <a:pt x="4727" y="332"/>
                      </a:lnTo>
                      <a:lnTo>
                        <a:pt x="4825" y="301"/>
                      </a:lnTo>
                      <a:lnTo>
                        <a:pt x="4997" y="301"/>
                      </a:lnTo>
                      <a:lnTo>
                        <a:pt x="5089" y="319"/>
                      </a:lnTo>
                      <a:lnTo>
                        <a:pt x="5182" y="359"/>
                      </a:lnTo>
                      <a:lnTo>
                        <a:pt x="5266" y="431"/>
                      </a:lnTo>
                      <a:lnTo>
                        <a:pt x="5347" y="523"/>
                      </a:lnTo>
                      <a:lnTo>
                        <a:pt x="5400" y="633"/>
                      </a:lnTo>
                      <a:lnTo>
                        <a:pt x="5433" y="753"/>
                      </a:lnTo>
                      <a:lnTo>
                        <a:pt x="5433" y="876"/>
                      </a:lnTo>
                      <a:lnTo>
                        <a:pt x="6346" y="873"/>
                      </a:lnTo>
                      <a:lnTo>
                        <a:pt x="6346" y="833"/>
                      </a:lnTo>
                      <a:lnTo>
                        <a:pt x="6316" y="833"/>
                      </a:lnTo>
                      <a:lnTo>
                        <a:pt x="6316" y="774"/>
                      </a:lnTo>
                      <a:lnTo>
                        <a:pt x="6344" y="771"/>
                      </a:lnTo>
                      <a:lnTo>
                        <a:pt x="6344" y="593"/>
                      </a:lnTo>
                      <a:lnTo>
                        <a:pt x="6320" y="556"/>
                      </a:lnTo>
                      <a:lnTo>
                        <a:pt x="6108" y="451"/>
                      </a:lnTo>
                      <a:lnTo>
                        <a:pt x="5875" y="359"/>
                      </a:lnTo>
                      <a:lnTo>
                        <a:pt x="5593" y="274"/>
                      </a:lnTo>
                      <a:lnTo>
                        <a:pt x="5288" y="201"/>
                      </a:lnTo>
                      <a:lnTo>
                        <a:pt x="5008" y="143"/>
                      </a:lnTo>
                      <a:lnTo>
                        <a:pt x="4741" y="96"/>
                      </a:lnTo>
                      <a:lnTo>
                        <a:pt x="4649" y="96"/>
                      </a:lnTo>
                      <a:lnTo>
                        <a:pt x="4588" y="123"/>
                      </a:lnTo>
                      <a:lnTo>
                        <a:pt x="4303" y="163"/>
                      </a:lnTo>
                      <a:lnTo>
                        <a:pt x="4078" y="183"/>
                      </a:lnTo>
                      <a:lnTo>
                        <a:pt x="2894" y="109"/>
                      </a:lnTo>
                      <a:lnTo>
                        <a:pt x="2326" y="64"/>
                      </a:lnTo>
                      <a:lnTo>
                        <a:pt x="1791" y="23"/>
                      </a:lnTo>
                      <a:lnTo>
                        <a:pt x="1520" y="5"/>
                      </a:lnTo>
                      <a:lnTo>
                        <a:pt x="318" y="0"/>
                      </a:lnTo>
                      <a:close/>
                    </a:path>
                  </a:pathLst>
                </a:custGeom>
                <a:solidFill>
                  <a:srgbClr val="FF0000"/>
                </a:solidFill>
                <a:ln w="9525">
                  <a:solidFill>
                    <a:srgbClr val="000000"/>
                  </a:solidFill>
                  <a:round/>
                  <a:headEnd/>
                  <a:tailEnd/>
                </a:ln>
              </p:spPr>
              <p:txBody>
                <a:bodyPr/>
                <a:lstStyle/>
                <a:p>
                  <a:endParaRPr lang="en-US"/>
                </a:p>
              </p:txBody>
            </p:sp>
            <p:sp>
              <p:nvSpPr>
                <p:cNvPr id="14369" name="Freeform 31">
                  <a:extLst>
                    <a:ext uri="{FF2B5EF4-FFF2-40B4-BE49-F238E27FC236}">
                      <a16:creationId xmlns:a16="http://schemas.microsoft.com/office/drawing/2014/main" id="{BDC7E12F-96B3-4B8D-FD42-39B755BA7E63}"/>
                    </a:ext>
                  </a:extLst>
                </p:cNvPr>
                <p:cNvSpPr>
                  <a:spLocks/>
                </p:cNvSpPr>
                <p:nvPr/>
              </p:nvSpPr>
              <p:spPr bwMode="auto">
                <a:xfrm>
                  <a:off x="2613" y="2601"/>
                  <a:ext cx="640" cy="432"/>
                </a:xfrm>
                <a:custGeom>
                  <a:avLst/>
                  <a:gdLst>
                    <a:gd name="T0" fmla="*/ 0 w 1280"/>
                    <a:gd name="T1" fmla="*/ 0 h 865"/>
                    <a:gd name="T2" fmla="*/ 0 w 1280"/>
                    <a:gd name="T3" fmla="*/ 0 h 865"/>
                    <a:gd name="T4" fmla="*/ 1 w 1280"/>
                    <a:gd name="T5" fmla="*/ 0 h 865"/>
                    <a:gd name="T6" fmla="*/ 1 w 1280"/>
                    <a:gd name="T7" fmla="*/ 0 h 865"/>
                    <a:gd name="T8" fmla="*/ 1 w 1280"/>
                    <a:gd name="T9" fmla="*/ 0 h 865"/>
                    <a:gd name="T10" fmla="*/ 1 w 1280"/>
                    <a:gd name="T11" fmla="*/ 0 h 865"/>
                    <a:gd name="T12" fmla="*/ 1 w 1280"/>
                    <a:gd name="T13" fmla="*/ 0 h 865"/>
                    <a:gd name="T14" fmla="*/ 1 w 1280"/>
                    <a:gd name="T15" fmla="*/ 0 h 865"/>
                    <a:gd name="T16" fmla="*/ 1 w 1280"/>
                    <a:gd name="T17" fmla="*/ 0 h 865"/>
                    <a:gd name="T18" fmla="*/ 1 w 1280"/>
                    <a:gd name="T19" fmla="*/ 0 h 865"/>
                    <a:gd name="T20" fmla="*/ 0 w 1280"/>
                    <a:gd name="T21" fmla="*/ 0 h 8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80"/>
                    <a:gd name="T34" fmla="*/ 0 h 865"/>
                    <a:gd name="T35" fmla="*/ 1280 w 1280"/>
                    <a:gd name="T36" fmla="*/ 865 h 8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80" h="865">
                      <a:moveTo>
                        <a:pt x="0" y="0"/>
                      </a:moveTo>
                      <a:lnTo>
                        <a:pt x="0" y="845"/>
                      </a:lnTo>
                      <a:lnTo>
                        <a:pt x="1280" y="865"/>
                      </a:lnTo>
                      <a:lnTo>
                        <a:pt x="1280" y="92"/>
                      </a:lnTo>
                      <a:lnTo>
                        <a:pt x="1110" y="75"/>
                      </a:lnTo>
                      <a:lnTo>
                        <a:pt x="877" y="59"/>
                      </a:lnTo>
                      <a:lnTo>
                        <a:pt x="642" y="48"/>
                      </a:lnTo>
                      <a:lnTo>
                        <a:pt x="490" y="34"/>
                      </a:lnTo>
                      <a:lnTo>
                        <a:pt x="340" y="25"/>
                      </a:lnTo>
                      <a:lnTo>
                        <a:pt x="138" y="8"/>
                      </a:lnTo>
                      <a:lnTo>
                        <a:pt x="0" y="0"/>
                      </a:lnTo>
                      <a:close/>
                    </a:path>
                  </a:pathLst>
                </a:custGeom>
                <a:solidFill>
                  <a:srgbClr val="FF0000"/>
                </a:solidFill>
                <a:ln w="9525">
                  <a:solidFill>
                    <a:srgbClr val="000000"/>
                  </a:solidFill>
                  <a:round/>
                  <a:headEnd/>
                  <a:tailEnd/>
                </a:ln>
              </p:spPr>
              <p:txBody>
                <a:bodyPr/>
                <a:lstStyle/>
                <a:p>
                  <a:endParaRPr lang="en-US"/>
                </a:p>
              </p:txBody>
            </p:sp>
            <p:grpSp>
              <p:nvGrpSpPr>
                <p:cNvPr id="14370" name="Group 32">
                  <a:extLst>
                    <a:ext uri="{FF2B5EF4-FFF2-40B4-BE49-F238E27FC236}">
                      <a16:creationId xmlns:a16="http://schemas.microsoft.com/office/drawing/2014/main" id="{4BB972A4-FF31-1B4E-4EF3-5EBFD26BC0A2}"/>
                    </a:ext>
                  </a:extLst>
                </p:cNvPr>
                <p:cNvGrpSpPr>
                  <a:grpSpLocks/>
                </p:cNvGrpSpPr>
                <p:nvPr/>
              </p:nvGrpSpPr>
              <p:grpSpPr bwMode="auto">
                <a:xfrm>
                  <a:off x="2096" y="2463"/>
                  <a:ext cx="1075" cy="491"/>
                  <a:chOff x="2096" y="2463"/>
                  <a:chExt cx="1075" cy="491"/>
                </a:xfrm>
              </p:grpSpPr>
              <p:sp>
                <p:nvSpPr>
                  <p:cNvPr id="14371" name="Oval 33">
                    <a:extLst>
                      <a:ext uri="{FF2B5EF4-FFF2-40B4-BE49-F238E27FC236}">
                        <a16:creationId xmlns:a16="http://schemas.microsoft.com/office/drawing/2014/main" id="{1A085AEC-6EDA-4864-A5B2-62799C16AD03}"/>
                      </a:ext>
                    </a:extLst>
                  </p:cNvPr>
                  <p:cNvSpPr>
                    <a:spLocks noChangeArrowheads="1"/>
                  </p:cNvSpPr>
                  <p:nvPr/>
                </p:nvSpPr>
                <p:spPr bwMode="auto">
                  <a:xfrm>
                    <a:off x="2096" y="2463"/>
                    <a:ext cx="123" cy="67"/>
                  </a:xfrm>
                  <a:prstGeom prst="ellipse">
                    <a:avLst/>
                  </a:prstGeom>
                  <a:solidFill>
                    <a:srgbClr val="800000"/>
                  </a:solidFill>
                  <a:ln w="9525">
                    <a:solidFill>
                      <a:srgbClr val="8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4372" name="Oval 34">
                    <a:extLst>
                      <a:ext uri="{FF2B5EF4-FFF2-40B4-BE49-F238E27FC236}">
                        <a16:creationId xmlns:a16="http://schemas.microsoft.com/office/drawing/2014/main" id="{F01082C5-117A-0E8A-D1DA-051ECADB62DB}"/>
                      </a:ext>
                    </a:extLst>
                  </p:cNvPr>
                  <p:cNvSpPr>
                    <a:spLocks noChangeArrowheads="1"/>
                  </p:cNvSpPr>
                  <p:nvPr/>
                </p:nvSpPr>
                <p:spPr bwMode="auto">
                  <a:xfrm>
                    <a:off x="2119" y="2486"/>
                    <a:ext cx="18" cy="18"/>
                  </a:xfrm>
                  <a:prstGeom prst="ellipse">
                    <a:avLst/>
                  </a:prstGeom>
                  <a:solidFill>
                    <a:srgbClr val="000000"/>
                  </a:solidFill>
                  <a:ln w="9525">
                    <a:solidFill>
                      <a:srgbClr val="0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nvGrpSpPr>
                  <p:cNvPr id="14373" name="Group 35">
                    <a:extLst>
                      <a:ext uri="{FF2B5EF4-FFF2-40B4-BE49-F238E27FC236}">
                        <a16:creationId xmlns:a16="http://schemas.microsoft.com/office/drawing/2014/main" id="{69E5853D-6831-2846-6D67-F84D8826848C}"/>
                      </a:ext>
                    </a:extLst>
                  </p:cNvPr>
                  <p:cNvGrpSpPr>
                    <a:grpSpLocks/>
                  </p:cNvGrpSpPr>
                  <p:nvPr/>
                </p:nvGrpSpPr>
                <p:grpSpPr bwMode="auto">
                  <a:xfrm>
                    <a:off x="2494" y="2659"/>
                    <a:ext cx="677" cy="295"/>
                    <a:chOff x="2494" y="2659"/>
                    <a:chExt cx="677" cy="295"/>
                  </a:xfrm>
                </p:grpSpPr>
                <p:sp>
                  <p:nvSpPr>
                    <p:cNvPr id="14374" name="Freeform 36">
                      <a:extLst>
                        <a:ext uri="{FF2B5EF4-FFF2-40B4-BE49-F238E27FC236}">
                          <a16:creationId xmlns:a16="http://schemas.microsoft.com/office/drawing/2014/main" id="{CDCE80FF-8EDA-E79B-34A6-ED1C28A6A103}"/>
                        </a:ext>
                      </a:extLst>
                    </p:cNvPr>
                    <p:cNvSpPr>
                      <a:spLocks/>
                    </p:cNvSpPr>
                    <p:nvPr/>
                  </p:nvSpPr>
                  <p:spPr bwMode="auto">
                    <a:xfrm>
                      <a:off x="2494" y="2860"/>
                      <a:ext cx="677" cy="94"/>
                    </a:xfrm>
                    <a:custGeom>
                      <a:avLst/>
                      <a:gdLst>
                        <a:gd name="T0" fmla="*/ 0 w 1355"/>
                        <a:gd name="T1" fmla="*/ 0 h 189"/>
                        <a:gd name="T2" fmla="*/ 0 w 1355"/>
                        <a:gd name="T3" fmla="*/ 0 h 189"/>
                        <a:gd name="T4" fmla="*/ 0 w 1355"/>
                        <a:gd name="T5" fmla="*/ 0 h 189"/>
                        <a:gd name="T6" fmla="*/ 0 w 1355"/>
                        <a:gd name="T7" fmla="*/ 0 h 189"/>
                        <a:gd name="T8" fmla="*/ 0 60000 65536"/>
                        <a:gd name="T9" fmla="*/ 0 60000 65536"/>
                        <a:gd name="T10" fmla="*/ 0 60000 65536"/>
                        <a:gd name="T11" fmla="*/ 0 60000 65536"/>
                        <a:gd name="T12" fmla="*/ 0 w 1355"/>
                        <a:gd name="T13" fmla="*/ 0 h 189"/>
                        <a:gd name="T14" fmla="*/ 1355 w 1355"/>
                        <a:gd name="T15" fmla="*/ 189 h 189"/>
                      </a:gdLst>
                      <a:ahLst/>
                      <a:cxnLst>
                        <a:cxn ang="T8">
                          <a:pos x="T0" y="T1"/>
                        </a:cxn>
                        <a:cxn ang="T9">
                          <a:pos x="T2" y="T3"/>
                        </a:cxn>
                        <a:cxn ang="T10">
                          <a:pos x="T4" y="T5"/>
                        </a:cxn>
                        <a:cxn ang="T11">
                          <a:pos x="T6" y="T7"/>
                        </a:cxn>
                      </a:cxnLst>
                      <a:rect l="T12" t="T13" r="T14" b="T15"/>
                      <a:pathLst>
                        <a:path w="1355" h="189">
                          <a:moveTo>
                            <a:pt x="0" y="105"/>
                          </a:moveTo>
                          <a:lnTo>
                            <a:pt x="0" y="189"/>
                          </a:lnTo>
                          <a:lnTo>
                            <a:pt x="1355" y="0"/>
                          </a:lnTo>
                          <a:lnTo>
                            <a:pt x="0" y="105"/>
                          </a:lnTo>
                          <a:close/>
                        </a:path>
                      </a:pathLst>
                    </a:custGeom>
                    <a:solidFill>
                      <a:srgbClr val="800000"/>
                    </a:solidFill>
                    <a:ln w="9525">
                      <a:solidFill>
                        <a:srgbClr val="800000"/>
                      </a:solidFill>
                      <a:round/>
                      <a:headEnd/>
                      <a:tailEnd/>
                    </a:ln>
                  </p:spPr>
                  <p:txBody>
                    <a:bodyPr/>
                    <a:lstStyle/>
                    <a:p>
                      <a:endParaRPr lang="en-US"/>
                    </a:p>
                  </p:txBody>
                </p:sp>
                <p:sp>
                  <p:nvSpPr>
                    <p:cNvPr id="14375" name="Freeform 37">
                      <a:extLst>
                        <a:ext uri="{FF2B5EF4-FFF2-40B4-BE49-F238E27FC236}">
                          <a16:creationId xmlns:a16="http://schemas.microsoft.com/office/drawing/2014/main" id="{33CA8FCB-B870-F62A-3D42-2BA0D7F9E289}"/>
                        </a:ext>
                      </a:extLst>
                    </p:cNvPr>
                    <p:cNvSpPr>
                      <a:spLocks/>
                    </p:cNvSpPr>
                    <p:nvPr/>
                  </p:nvSpPr>
                  <p:spPr bwMode="auto">
                    <a:xfrm>
                      <a:off x="2494" y="2659"/>
                      <a:ext cx="670" cy="112"/>
                    </a:xfrm>
                    <a:custGeom>
                      <a:avLst/>
                      <a:gdLst>
                        <a:gd name="T0" fmla="*/ 0 w 1341"/>
                        <a:gd name="T1" fmla="*/ 0 h 223"/>
                        <a:gd name="T2" fmla="*/ 0 w 1341"/>
                        <a:gd name="T3" fmla="*/ 1 h 223"/>
                        <a:gd name="T4" fmla="*/ 0 w 1341"/>
                        <a:gd name="T5" fmla="*/ 1 h 223"/>
                        <a:gd name="T6" fmla="*/ 0 w 1341"/>
                        <a:gd name="T7" fmla="*/ 0 h 223"/>
                        <a:gd name="T8" fmla="*/ 0 60000 65536"/>
                        <a:gd name="T9" fmla="*/ 0 60000 65536"/>
                        <a:gd name="T10" fmla="*/ 0 60000 65536"/>
                        <a:gd name="T11" fmla="*/ 0 60000 65536"/>
                        <a:gd name="T12" fmla="*/ 0 w 1341"/>
                        <a:gd name="T13" fmla="*/ 0 h 223"/>
                        <a:gd name="T14" fmla="*/ 1341 w 1341"/>
                        <a:gd name="T15" fmla="*/ 223 h 223"/>
                      </a:gdLst>
                      <a:ahLst/>
                      <a:cxnLst>
                        <a:cxn ang="T8">
                          <a:pos x="T0" y="T1"/>
                        </a:cxn>
                        <a:cxn ang="T9">
                          <a:pos x="T2" y="T3"/>
                        </a:cxn>
                        <a:cxn ang="T10">
                          <a:pos x="T4" y="T5"/>
                        </a:cxn>
                        <a:cxn ang="T11">
                          <a:pos x="T6" y="T7"/>
                        </a:cxn>
                      </a:cxnLst>
                      <a:rect l="T12" t="T13" r="T14" b="T15"/>
                      <a:pathLst>
                        <a:path w="1341" h="223">
                          <a:moveTo>
                            <a:pt x="0" y="0"/>
                          </a:moveTo>
                          <a:lnTo>
                            <a:pt x="0" y="87"/>
                          </a:lnTo>
                          <a:lnTo>
                            <a:pt x="1341" y="223"/>
                          </a:lnTo>
                          <a:lnTo>
                            <a:pt x="0" y="0"/>
                          </a:lnTo>
                          <a:close/>
                        </a:path>
                      </a:pathLst>
                    </a:custGeom>
                    <a:solidFill>
                      <a:srgbClr val="800000"/>
                    </a:solidFill>
                    <a:ln w="9525">
                      <a:solidFill>
                        <a:srgbClr val="800000"/>
                      </a:solidFill>
                      <a:round/>
                      <a:headEnd/>
                      <a:tailEnd/>
                    </a:ln>
                  </p:spPr>
                  <p:txBody>
                    <a:bodyPr/>
                    <a:lstStyle/>
                    <a:p>
                      <a:endParaRPr lang="en-US"/>
                    </a:p>
                  </p:txBody>
                </p:sp>
                <p:sp>
                  <p:nvSpPr>
                    <p:cNvPr id="14376" name="Freeform 38">
                      <a:extLst>
                        <a:ext uri="{FF2B5EF4-FFF2-40B4-BE49-F238E27FC236}">
                          <a16:creationId xmlns:a16="http://schemas.microsoft.com/office/drawing/2014/main" id="{CE4AD70B-B82B-F18D-A65F-A89E88D1EA28}"/>
                        </a:ext>
                      </a:extLst>
                    </p:cNvPr>
                    <p:cNvSpPr>
                      <a:spLocks/>
                    </p:cNvSpPr>
                    <p:nvPr/>
                  </p:nvSpPr>
                  <p:spPr bwMode="auto">
                    <a:xfrm>
                      <a:off x="2494" y="2725"/>
                      <a:ext cx="670" cy="69"/>
                    </a:xfrm>
                    <a:custGeom>
                      <a:avLst/>
                      <a:gdLst>
                        <a:gd name="T0" fmla="*/ 0 w 1341"/>
                        <a:gd name="T1" fmla="*/ 0 h 138"/>
                        <a:gd name="T2" fmla="*/ 0 w 1341"/>
                        <a:gd name="T3" fmla="*/ 1 h 138"/>
                        <a:gd name="T4" fmla="*/ 0 w 1341"/>
                        <a:gd name="T5" fmla="*/ 1 h 138"/>
                        <a:gd name="T6" fmla="*/ 0 w 1341"/>
                        <a:gd name="T7" fmla="*/ 0 h 138"/>
                        <a:gd name="T8" fmla="*/ 0 60000 65536"/>
                        <a:gd name="T9" fmla="*/ 0 60000 65536"/>
                        <a:gd name="T10" fmla="*/ 0 60000 65536"/>
                        <a:gd name="T11" fmla="*/ 0 60000 65536"/>
                        <a:gd name="T12" fmla="*/ 0 w 1341"/>
                        <a:gd name="T13" fmla="*/ 0 h 138"/>
                        <a:gd name="T14" fmla="*/ 1341 w 1341"/>
                        <a:gd name="T15" fmla="*/ 138 h 138"/>
                      </a:gdLst>
                      <a:ahLst/>
                      <a:cxnLst>
                        <a:cxn ang="T8">
                          <a:pos x="T0" y="T1"/>
                        </a:cxn>
                        <a:cxn ang="T9">
                          <a:pos x="T2" y="T3"/>
                        </a:cxn>
                        <a:cxn ang="T10">
                          <a:pos x="T4" y="T5"/>
                        </a:cxn>
                        <a:cxn ang="T11">
                          <a:pos x="T6" y="T7"/>
                        </a:cxn>
                      </a:cxnLst>
                      <a:rect l="T12" t="T13" r="T14" b="T15"/>
                      <a:pathLst>
                        <a:path w="1341" h="138">
                          <a:moveTo>
                            <a:pt x="0" y="0"/>
                          </a:moveTo>
                          <a:lnTo>
                            <a:pt x="0" y="86"/>
                          </a:lnTo>
                          <a:lnTo>
                            <a:pt x="1341" y="138"/>
                          </a:lnTo>
                          <a:lnTo>
                            <a:pt x="0" y="0"/>
                          </a:lnTo>
                          <a:close/>
                        </a:path>
                      </a:pathLst>
                    </a:custGeom>
                    <a:solidFill>
                      <a:srgbClr val="800000"/>
                    </a:solidFill>
                    <a:ln w="9525">
                      <a:solidFill>
                        <a:srgbClr val="800000"/>
                      </a:solidFill>
                      <a:round/>
                      <a:headEnd/>
                      <a:tailEnd/>
                    </a:ln>
                  </p:spPr>
                  <p:txBody>
                    <a:bodyPr/>
                    <a:lstStyle/>
                    <a:p>
                      <a:endParaRPr lang="en-US"/>
                    </a:p>
                  </p:txBody>
                </p:sp>
                <p:sp>
                  <p:nvSpPr>
                    <p:cNvPr id="14377" name="Freeform 39">
                      <a:extLst>
                        <a:ext uri="{FF2B5EF4-FFF2-40B4-BE49-F238E27FC236}">
                          <a16:creationId xmlns:a16="http://schemas.microsoft.com/office/drawing/2014/main" id="{D5AB50C7-F962-35CD-A1A1-E1C85382CC4D}"/>
                        </a:ext>
                      </a:extLst>
                    </p:cNvPr>
                    <p:cNvSpPr>
                      <a:spLocks/>
                    </p:cNvSpPr>
                    <p:nvPr/>
                  </p:nvSpPr>
                  <p:spPr bwMode="auto">
                    <a:xfrm>
                      <a:off x="2494" y="2788"/>
                      <a:ext cx="677" cy="42"/>
                    </a:xfrm>
                    <a:custGeom>
                      <a:avLst/>
                      <a:gdLst>
                        <a:gd name="T0" fmla="*/ 0 w 1355"/>
                        <a:gd name="T1" fmla="*/ 0 h 85"/>
                        <a:gd name="T2" fmla="*/ 0 w 1355"/>
                        <a:gd name="T3" fmla="*/ 0 h 85"/>
                        <a:gd name="T4" fmla="*/ 0 w 1355"/>
                        <a:gd name="T5" fmla="*/ 0 h 85"/>
                        <a:gd name="T6" fmla="*/ 0 w 1355"/>
                        <a:gd name="T7" fmla="*/ 0 h 85"/>
                        <a:gd name="T8" fmla="*/ 0 60000 65536"/>
                        <a:gd name="T9" fmla="*/ 0 60000 65536"/>
                        <a:gd name="T10" fmla="*/ 0 60000 65536"/>
                        <a:gd name="T11" fmla="*/ 0 60000 65536"/>
                        <a:gd name="T12" fmla="*/ 0 w 1355"/>
                        <a:gd name="T13" fmla="*/ 0 h 85"/>
                        <a:gd name="T14" fmla="*/ 1355 w 1355"/>
                        <a:gd name="T15" fmla="*/ 85 h 85"/>
                      </a:gdLst>
                      <a:ahLst/>
                      <a:cxnLst>
                        <a:cxn ang="T8">
                          <a:pos x="T0" y="T1"/>
                        </a:cxn>
                        <a:cxn ang="T9">
                          <a:pos x="T2" y="T3"/>
                        </a:cxn>
                        <a:cxn ang="T10">
                          <a:pos x="T4" y="T5"/>
                        </a:cxn>
                        <a:cxn ang="T11">
                          <a:pos x="T6" y="T7"/>
                        </a:cxn>
                      </a:cxnLst>
                      <a:rect l="T12" t="T13" r="T14" b="T15"/>
                      <a:pathLst>
                        <a:path w="1355" h="85">
                          <a:moveTo>
                            <a:pt x="0" y="0"/>
                          </a:moveTo>
                          <a:lnTo>
                            <a:pt x="0" y="85"/>
                          </a:lnTo>
                          <a:lnTo>
                            <a:pt x="1355" y="51"/>
                          </a:lnTo>
                          <a:lnTo>
                            <a:pt x="0" y="0"/>
                          </a:lnTo>
                          <a:close/>
                        </a:path>
                      </a:pathLst>
                    </a:custGeom>
                    <a:solidFill>
                      <a:srgbClr val="800000"/>
                    </a:solidFill>
                    <a:ln w="9525">
                      <a:solidFill>
                        <a:srgbClr val="800000"/>
                      </a:solidFill>
                      <a:round/>
                      <a:headEnd/>
                      <a:tailEnd/>
                    </a:ln>
                  </p:spPr>
                  <p:txBody>
                    <a:bodyPr/>
                    <a:lstStyle/>
                    <a:p>
                      <a:endParaRPr lang="en-US"/>
                    </a:p>
                  </p:txBody>
                </p:sp>
                <p:sp>
                  <p:nvSpPr>
                    <p:cNvPr id="14378" name="Freeform 40">
                      <a:extLst>
                        <a:ext uri="{FF2B5EF4-FFF2-40B4-BE49-F238E27FC236}">
                          <a16:creationId xmlns:a16="http://schemas.microsoft.com/office/drawing/2014/main" id="{42C80F52-37E0-6917-B026-8B3F094B3F1A}"/>
                        </a:ext>
                      </a:extLst>
                    </p:cNvPr>
                    <p:cNvSpPr>
                      <a:spLocks/>
                    </p:cNvSpPr>
                    <p:nvPr/>
                  </p:nvSpPr>
                  <p:spPr bwMode="auto">
                    <a:xfrm>
                      <a:off x="2494" y="2837"/>
                      <a:ext cx="677" cy="55"/>
                    </a:xfrm>
                    <a:custGeom>
                      <a:avLst/>
                      <a:gdLst>
                        <a:gd name="T0" fmla="*/ 0 w 1355"/>
                        <a:gd name="T1" fmla="*/ 0 h 112"/>
                        <a:gd name="T2" fmla="*/ 0 w 1355"/>
                        <a:gd name="T3" fmla="*/ 0 h 112"/>
                        <a:gd name="T4" fmla="*/ 0 w 1355"/>
                        <a:gd name="T5" fmla="*/ 0 h 112"/>
                        <a:gd name="T6" fmla="*/ 0 w 1355"/>
                        <a:gd name="T7" fmla="*/ 0 h 112"/>
                        <a:gd name="T8" fmla="*/ 0 60000 65536"/>
                        <a:gd name="T9" fmla="*/ 0 60000 65536"/>
                        <a:gd name="T10" fmla="*/ 0 60000 65536"/>
                        <a:gd name="T11" fmla="*/ 0 60000 65536"/>
                        <a:gd name="T12" fmla="*/ 0 w 1355"/>
                        <a:gd name="T13" fmla="*/ 0 h 112"/>
                        <a:gd name="T14" fmla="*/ 1355 w 1355"/>
                        <a:gd name="T15" fmla="*/ 112 h 112"/>
                      </a:gdLst>
                      <a:ahLst/>
                      <a:cxnLst>
                        <a:cxn ang="T8">
                          <a:pos x="T0" y="T1"/>
                        </a:cxn>
                        <a:cxn ang="T9">
                          <a:pos x="T2" y="T3"/>
                        </a:cxn>
                        <a:cxn ang="T10">
                          <a:pos x="T4" y="T5"/>
                        </a:cxn>
                        <a:cxn ang="T11">
                          <a:pos x="T6" y="T7"/>
                        </a:cxn>
                      </a:cxnLst>
                      <a:rect l="T12" t="T13" r="T14" b="T15"/>
                      <a:pathLst>
                        <a:path w="1355" h="112">
                          <a:moveTo>
                            <a:pt x="0" y="27"/>
                          </a:moveTo>
                          <a:lnTo>
                            <a:pt x="0" y="112"/>
                          </a:lnTo>
                          <a:lnTo>
                            <a:pt x="1355" y="0"/>
                          </a:lnTo>
                          <a:lnTo>
                            <a:pt x="0" y="27"/>
                          </a:lnTo>
                          <a:close/>
                        </a:path>
                      </a:pathLst>
                    </a:custGeom>
                    <a:solidFill>
                      <a:srgbClr val="800000"/>
                    </a:solidFill>
                    <a:ln w="9525">
                      <a:solidFill>
                        <a:srgbClr val="800000"/>
                      </a:solidFill>
                      <a:round/>
                      <a:headEnd/>
                      <a:tailEnd/>
                    </a:ln>
                  </p:spPr>
                  <p:txBody>
                    <a:bodyPr/>
                    <a:lstStyle/>
                    <a:p>
                      <a:endParaRPr lang="en-US"/>
                    </a:p>
                  </p:txBody>
                </p:sp>
              </p:grpSp>
            </p:grpSp>
          </p:grpSp>
        </p:grpSp>
        <p:grpSp>
          <p:nvGrpSpPr>
            <p:cNvPr id="14343" name="Group 41">
              <a:extLst>
                <a:ext uri="{FF2B5EF4-FFF2-40B4-BE49-F238E27FC236}">
                  <a16:creationId xmlns:a16="http://schemas.microsoft.com/office/drawing/2014/main" id="{50089927-3232-8E5D-9525-EBECC4762206}"/>
                </a:ext>
              </a:extLst>
            </p:cNvPr>
            <p:cNvGrpSpPr>
              <a:grpSpLocks/>
            </p:cNvGrpSpPr>
            <p:nvPr/>
          </p:nvGrpSpPr>
          <p:grpSpPr bwMode="auto">
            <a:xfrm>
              <a:off x="1597" y="2685"/>
              <a:ext cx="2446" cy="504"/>
              <a:chOff x="1597" y="2685"/>
              <a:chExt cx="2446" cy="504"/>
            </a:xfrm>
          </p:grpSpPr>
          <p:grpSp>
            <p:nvGrpSpPr>
              <p:cNvPr id="14344" name="Group 42">
                <a:extLst>
                  <a:ext uri="{FF2B5EF4-FFF2-40B4-BE49-F238E27FC236}">
                    <a16:creationId xmlns:a16="http://schemas.microsoft.com/office/drawing/2014/main" id="{335E795E-9495-296F-997E-91193B2A9594}"/>
                  </a:ext>
                </a:extLst>
              </p:cNvPr>
              <p:cNvGrpSpPr>
                <a:grpSpLocks/>
              </p:cNvGrpSpPr>
              <p:nvPr/>
            </p:nvGrpSpPr>
            <p:grpSpPr bwMode="auto">
              <a:xfrm>
                <a:off x="3541" y="2685"/>
                <a:ext cx="502" cy="504"/>
                <a:chOff x="3541" y="2685"/>
                <a:chExt cx="502" cy="504"/>
              </a:xfrm>
            </p:grpSpPr>
            <p:sp>
              <p:nvSpPr>
                <p:cNvPr id="14355" name="Oval 43">
                  <a:extLst>
                    <a:ext uri="{FF2B5EF4-FFF2-40B4-BE49-F238E27FC236}">
                      <a16:creationId xmlns:a16="http://schemas.microsoft.com/office/drawing/2014/main" id="{0B4343A7-2FB9-82A7-85AA-1F8D9591AB24}"/>
                    </a:ext>
                  </a:extLst>
                </p:cNvPr>
                <p:cNvSpPr>
                  <a:spLocks noChangeArrowheads="1"/>
                </p:cNvSpPr>
                <p:nvPr/>
              </p:nvSpPr>
              <p:spPr bwMode="auto">
                <a:xfrm>
                  <a:off x="3541" y="2685"/>
                  <a:ext cx="502" cy="504"/>
                </a:xfrm>
                <a:prstGeom prst="ellipse">
                  <a:avLst/>
                </a:prstGeom>
                <a:solidFill>
                  <a:srgbClr val="000000"/>
                </a:solidFill>
                <a:ln w="9525">
                  <a:solidFill>
                    <a:srgbClr val="0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4356" name="Freeform 44">
                  <a:extLst>
                    <a:ext uri="{FF2B5EF4-FFF2-40B4-BE49-F238E27FC236}">
                      <a16:creationId xmlns:a16="http://schemas.microsoft.com/office/drawing/2014/main" id="{E2D57EF0-E743-F95E-2501-D6AEBB6274A8}"/>
                    </a:ext>
                  </a:extLst>
                </p:cNvPr>
                <p:cNvSpPr>
                  <a:spLocks/>
                </p:cNvSpPr>
                <p:nvPr/>
              </p:nvSpPr>
              <p:spPr bwMode="auto">
                <a:xfrm>
                  <a:off x="3752" y="3012"/>
                  <a:ext cx="88" cy="108"/>
                </a:xfrm>
                <a:custGeom>
                  <a:avLst/>
                  <a:gdLst>
                    <a:gd name="T0" fmla="*/ 0 w 176"/>
                    <a:gd name="T1" fmla="*/ 1 h 215"/>
                    <a:gd name="T2" fmla="*/ 1 w 176"/>
                    <a:gd name="T3" fmla="*/ 0 h 215"/>
                    <a:gd name="T4" fmla="*/ 1 w 176"/>
                    <a:gd name="T5" fmla="*/ 0 h 215"/>
                    <a:gd name="T6" fmla="*/ 1 w 176"/>
                    <a:gd name="T7" fmla="*/ 1 h 215"/>
                    <a:gd name="T8" fmla="*/ 1 w 176"/>
                    <a:gd name="T9" fmla="*/ 1 h 215"/>
                    <a:gd name="T10" fmla="*/ 0 w 176"/>
                    <a:gd name="T11" fmla="*/ 1 h 215"/>
                    <a:gd name="T12" fmla="*/ 0 60000 65536"/>
                    <a:gd name="T13" fmla="*/ 0 60000 65536"/>
                    <a:gd name="T14" fmla="*/ 0 60000 65536"/>
                    <a:gd name="T15" fmla="*/ 0 60000 65536"/>
                    <a:gd name="T16" fmla="*/ 0 60000 65536"/>
                    <a:gd name="T17" fmla="*/ 0 60000 65536"/>
                    <a:gd name="T18" fmla="*/ 0 w 176"/>
                    <a:gd name="T19" fmla="*/ 0 h 215"/>
                    <a:gd name="T20" fmla="*/ 176 w 176"/>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76" h="215">
                      <a:moveTo>
                        <a:pt x="0" y="199"/>
                      </a:moveTo>
                      <a:lnTo>
                        <a:pt x="69" y="0"/>
                      </a:lnTo>
                      <a:lnTo>
                        <a:pt x="111" y="0"/>
                      </a:lnTo>
                      <a:lnTo>
                        <a:pt x="176" y="207"/>
                      </a:lnTo>
                      <a:lnTo>
                        <a:pt x="90" y="215"/>
                      </a:lnTo>
                      <a:lnTo>
                        <a:pt x="0" y="199"/>
                      </a:lnTo>
                      <a:close/>
                    </a:path>
                  </a:pathLst>
                </a:custGeom>
                <a:solidFill>
                  <a:srgbClr val="FF0000"/>
                </a:solidFill>
                <a:ln w="9525">
                  <a:solidFill>
                    <a:srgbClr val="000000"/>
                  </a:solidFill>
                  <a:round/>
                  <a:headEnd/>
                  <a:tailEnd/>
                </a:ln>
              </p:spPr>
              <p:txBody>
                <a:bodyPr/>
                <a:lstStyle/>
                <a:p>
                  <a:endParaRPr lang="en-US"/>
                </a:p>
              </p:txBody>
            </p:sp>
            <p:sp>
              <p:nvSpPr>
                <p:cNvPr id="14357" name="Freeform 45">
                  <a:extLst>
                    <a:ext uri="{FF2B5EF4-FFF2-40B4-BE49-F238E27FC236}">
                      <a16:creationId xmlns:a16="http://schemas.microsoft.com/office/drawing/2014/main" id="{1C2FADDC-38FE-704F-013E-17E2DD6E9CB7}"/>
                    </a:ext>
                  </a:extLst>
                </p:cNvPr>
                <p:cNvSpPr>
                  <a:spLocks/>
                </p:cNvSpPr>
                <p:nvPr/>
              </p:nvSpPr>
              <p:spPr bwMode="auto">
                <a:xfrm>
                  <a:off x="3747" y="2752"/>
                  <a:ext cx="89" cy="108"/>
                </a:xfrm>
                <a:custGeom>
                  <a:avLst/>
                  <a:gdLst>
                    <a:gd name="T0" fmla="*/ 0 w 179"/>
                    <a:gd name="T1" fmla="*/ 1 h 215"/>
                    <a:gd name="T2" fmla="*/ 0 w 179"/>
                    <a:gd name="T3" fmla="*/ 1 h 215"/>
                    <a:gd name="T4" fmla="*/ 0 w 179"/>
                    <a:gd name="T5" fmla="*/ 1 h 215"/>
                    <a:gd name="T6" fmla="*/ 0 w 179"/>
                    <a:gd name="T7" fmla="*/ 1 h 215"/>
                    <a:gd name="T8" fmla="*/ 0 w 179"/>
                    <a:gd name="T9" fmla="*/ 0 h 215"/>
                    <a:gd name="T10" fmla="*/ 0 w 179"/>
                    <a:gd name="T11" fmla="*/ 1 h 215"/>
                    <a:gd name="T12" fmla="*/ 0 60000 65536"/>
                    <a:gd name="T13" fmla="*/ 0 60000 65536"/>
                    <a:gd name="T14" fmla="*/ 0 60000 65536"/>
                    <a:gd name="T15" fmla="*/ 0 60000 65536"/>
                    <a:gd name="T16" fmla="*/ 0 60000 65536"/>
                    <a:gd name="T17" fmla="*/ 0 60000 65536"/>
                    <a:gd name="T18" fmla="*/ 0 w 179"/>
                    <a:gd name="T19" fmla="*/ 0 h 215"/>
                    <a:gd name="T20" fmla="*/ 179 w 179"/>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79" h="215">
                      <a:moveTo>
                        <a:pt x="0" y="15"/>
                      </a:moveTo>
                      <a:lnTo>
                        <a:pt x="71" y="215"/>
                      </a:lnTo>
                      <a:lnTo>
                        <a:pt x="112" y="215"/>
                      </a:lnTo>
                      <a:lnTo>
                        <a:pt x="179" y="9"/>
                      </a:lnTo>
                      <a:lnTo>
                        <a:pt x="92" y="0"/>
                      </a:lnTo>
                      <a:lnTo>
                        <a:pt x="0" y="15"/>
                      </a:lnTo>
                      <a:close/>
                    </a:path>
                  </a:pathLst>
                </a:custGeom>
                <a:solidFill>
                  <a:srgbClr val="FF0000"/>
                </a:solidFill>
                <a:ln w="9525">
                  <a:solidFill>
                    <a:srgbClr val="000000"/>
                  </a:solidFill>
                  <a:round/>
                  <a:headEnd/>
                  <a:tailEnd/>
                </a:ln>
              </p:spPr>
              <p:txBody>
                <a:bodyPr/>
                <a:lstStyle/>
                <a:p>
                  <a:endParaRPr lang="en-US"/>
                </a:p>
              </p:txBody>
            </p:sp>
            <p:sp>
              <p:nvSpPr>
                <p:cNvPr id="14358" name="Freeform 46">
                  <a:extLst>
                    <a:ext uri="{FF2B5EF4-FFF2-40B4-BE49-F238E27FC236}">
                      <a16:creationId xmlns:a16="http://schemas.microsoft.com/office/drawing/2014/main" id="{FF66497E-CA84-117A-9271-3CDCA0239592}"/>
                    </a:ext>
                  </a:extLst>
                </p:cNvPr>
                <p:cNvSpPr>
                  <a:spLocks/>
                </p:cNvSpPr>
                <p:nvPr/>
              </p:nvSpPr>
              <p:spPr bwMode="auto">
                <a:xfrm>
                  <a:off x="3867" y="2890"/>
                  <a:ext cx="107" cy="88"/>
                </a:xfrm>
                <a:custGeom>
                  <a:avLst/>
                  <a:gdLst>
                    <a:gd name="T0" fmla="*/ 0 w 215"/>
                    <a:gd name="T1" fmla="*/ 0 h 175"/>
                    <a:gd name="T2" fmla="*/ 0 w 215"/>
                    <a:gd name="T3" fmla="*/ 1 h 175"/>
                    <a:gd name="T4" fmla="*/ 0 w 215"/>
                    <a:gd name="T5" fmla="*/ 1 h 175"/>
                    <a:gd name="T6" fmla="*/ 0 w 215"/>
                    <a:gd name="T7" fmla="*/ 1 h 175"/>
                    <a:gd name="T8" fmla="*/ 0 w 215"/>
                    <a:gd name="T9" fmla="*/ 1 h 175"/>
                    <a:gd name="T10" fmla="*/ 0 w 215"/>
                    <a:gd name="T11" fmla="*/ 0 h 175"/>
                    <a:gd name="T12" fmla="*/ 0 60000 65536"/>
                    <a:gd name="T13" fmla="*/ 0 60000 65536"/>
                    <a:gd name="T14" fmla="*/ 0 60000 65536"/>
                    <a:gd name="T15" fmla="*/ 0 60000 65536"/>
                    <a:gd name="T16" fmla="*/ 0 60000 65536"/>
                    <a:gd name="T17" fmla="*/ 0 60000 65536"/>
                    <a:gd name="T18" fmla="*/ 0 w 215"/>
                    <a:gd name="T19" fmla="*/ 0 h 175"/>
                    <a:gd name="T20" fmla="*/ 215 w 215"/>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5" h="175">
                      <a:moveTo>
                        <a:pt x="200" y="0"/>
                      </a:moveTo>
                      <a:lnTo>
                        <a:pt x="0" y="70"/>
                      </a:lnTo>
                      <a:lnTo>
                        <a:pt x="0" y="112"/>
                      </a:lnTo>
                      <a:lnTo>
                        <a:pt x="206" y="175"/>
                      </a:lnTo>
                      <a:lnTo>
                        <a:pt x="215" y="91"/>
                      </a:lnTo>
                      <a:lnTo>
                        <a:pt x="200" y="0"/>
                      </a:lnTo>
                      <a:close/>
                    </a:path>
                  </a:pathLst>
                </a:custGeom>
                <a:solidFill>
                  <a:srgbClr val="FF0000"/>
                </a:solidFill>
                <a:ln w="9525">
                  <a:solidFill>
                    <a:srgbClr val="000000"/>
                  </a:solidFill>
                  <a:round/>
                  <a:headEnd/>
                  <a:tailEnd/>
                </a:ln>
              </p:spPr>
              <p:txBody>
                <a:bodyPr/>
                <a:lstStyle/>
                <a:p>
                  <a:endParaRPr lang="en-US"/>
                </a:p>
              </p:txBody>
            </p:sp>
            <p:sp>
              <p:nvSpPr>
                <p:cNvPr id="14359" name="Freeform 47">
                  <a:extLst>
                    <a:ext uri="{FF2B5EF4-FFF2-40B4-BE49-F238E27FC236}">
                      <a16:creationId xmlns:a16="http://schemas.microsoft.com/office/drawing/2014/main" id="{20958C85-DEBA-8116-45C0-57093E038434}"/>
                    </a:ext>
                  </a:extLst>
                </p:cNvPr>
                <p:cNvSpPr>
                  <a:spLocks/>
                </p:cNvSpPr>
                <p:nvPr/>
              </p:nvSpPr>
              <p:spPr bwMode="auto">
                <a:xfrm>
                  <a:off x="3610" y="2890"/>
                  <a:ext cx="107" cy="88"/>
                </a:xfrm>
                <a:custGeom>
                  <a:avLst/>
                  <a:gdLst>
                    <a:gd name="T0" fmla="*/ 0 w 215"/>
                    <a:gd name="T1" fmla="*/ 0 h 175"/>
                    <a:gd name="T2" fmla="*/ 0 w 215"/>
                    <a:gd name="T3" fmla="*/ 1 h 175"/>
                    <a:gd name="T4" fmla="*/ 0 w 215"/>
                    <a:gd name="T5" fmla="*/ 1 h 175"/>
                    <a:gd name="T6" fmla="*/ 0 w 215"/>
                    <a:gd name="T7" fmla="*/ 1 h 175"/>
                    <a:gd name="T8" fmla="*/ 0 w 215"/>
                    <a:gd name="T9" fmla="*/ 1 h 175"/>
                    <a:gd name="T10" fmla="*/ 0 w 215"/>
                    <a:gd name="T11" fmla="*/ 0 h 175"/>
                    <a:gd name="T12" fmla="*/ 0 60000 65536"/>
                    <a:gd name="T13" fmla="*/ 0 60000 65536"/>
                    <a:gd name="T14" fmla="*/ 0 60000 65536"/>
                    <a:gd name="T15" fmla="*/ 0 60000 65536"/>
                    <a:gd name="T16" fmla="*/ 0 60000 65536"/>
                    <a:gd name="T17" fmla="*/ 0 60000 65536"/>
                    <a:gd name="T18" fmla="*/ 0 w 215"/>
                    <a:gd name="T19" fmla="*/ 0 h 175"/>
                    <a:gd name="T20" fmla="*/ 215 w 215"/>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5" h="175">
                      <a:moveTo>
                        <a:pt x="16" y="0"/>
                      </a:moveTo>
                      <a:lnTo>
                        <a:pt x="215" y="70"/>
                      </a:lnTo>
                      <a:lnTo>
                        <a:pt x="215" y="112"/>
                      </a:lnTo>
                      <a:lnTo>
                        <a:pt x="8" y="175"/>
                      </a:lnTo>
                      <a:lnTo>
                        <a:pt x="0" y="91"/>
                      </a:lnTo>
                      <a:lnTo>
                        <a:pt x="16" y="0"/>
                      </a:lnTo>
                      <a:close/>
                    </a:path>
                  </a:pathLst>
                </a:custGeom>
                <a:solidFill>
                  <a:srgbClr val="FF0000"/>
                </a:solidFill>
                <a:ln w="9525">
                  <a:solidFill>
                    <a:srgbClr val="000000"/>
                  </a:solidFill>
                  <a:round/>
                  <a:headEnd/>
                  <a:tailEnd/>
                </a:ln>
              </p:spPr>
              <p:txBody>
                <a:bodyPr/>
                <a:lstStyle/>
                <a:p>
                  <a:endParaRPr lang="en-US"/>
                </a:p>
              </p:txBody>
            </p:sp>
            <p:sp>
              <p:nvSpPr>
                <p:cNvPr id="14360" name="Oval 48">
                  <a:extLst>
                    <a:ext uri="{FF2B5EF4-FFF2-40B4-BE49-F238E27FC236}">
                      <a16:creationId xmlns:a16="http://schemas.microsoft.com/office/drawing/2014/main" id="{0B865AC2-AD3D-525E-613F-E56661D7FC1A}"/>
                    </a:ext>
                  </a:extLst>
                </p:cNvPr>
                <p:cNvSpPr>
                  <a:spLocks noChangeArrowheads="1"/>
                </p:cNvSpPr>
                <p:nvPr/>
              </p:nvSpPr>
              <p:spPr bwMode="auto">
                <a:xfrm>
                  <a:off x="3609" y="2751"/>
                  <a:ext cx="362" cy="365"/>
                </a:xfrm>
                <a:prstGeom prst="ellipse">
                  <a:avLst/>
                </a:pr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nvGrpSpPr>
                <p:cNvPr id="14361" name="Group 49">
                  <a:extLst>
                    <a:ext uri="{FF2B5EF4-FFF2-40B4-BE49-F238E27FC236}">
                      <a16:creationId xmlns:a16="http://schemas.microsoft.com/office/drawing/2014/main" id="{F380E006-3254-9C43-8F72-FBA046DB3A34}"/>
                    </a:ext>
                  </a:extLst>
                </p:cNvPr>
                <p:cNvGrpSpPr>
                  <a:grpSpLocks/>
                </p:cNvGrpSpPr>
                <p:nvPr/>
              </p:nvGrpSpPr>
              <p:grpSpPr bwMode="auto">
                <a:xfrm>
                  <a:off x="3723" y="2864"/>
                  <a:ext cx="136" cy="139"/>
                  <a:chOff x="3723" y="2864"/>
                  <a:chExt cx="136" cy="139"/>
                </a:xfrm>
              </p:grpSpPr>
              <p:sp>
                <p:nvSpPr>
                  <p:cNvPr id="14362" name="Oval 50">
                    <a:extLst>
                      <a:ext uri="{FF2B5EF4-FFF2-40B4-BE49-F238E27FC236}">
                        <a16:creationId xmlns:a16="http://schemas.microsoft.com/office/drawing/2014/main" id="{2C0EE881-46DC-0A30-9519-FEC3177E0527}"/>
                      </a:ext>
                    </a:extLst>
                  </p:cNvPr>
                  <p:cNvSpPr>
                    <a:spLocks noChangeArrowheads="1"/>
                  </p:cNvSpPr>
                  <p:nvPr/>
                </p:nvSpPr>
                <p:spPr bwMode="auto">
                  <a:xfrm>
                    <a:off x="3723" y="2864"/>
                    <a:ext cx="136" cy="139"/>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4363" name="Oval 51">
                    <a:extLst>
                      <a:ext uri="{FF2B5EF4-FFF2-40B4-BE49-F238E27FC236}">
                        <a16:creationId xmlns:a16="http://schemas.microsoft.com/office/drawing/2014/main" id="{9B16F6BC-2AF6-27B4-72A0-0FF99C5C6FC6}"/>
                      </a:ext>
                    </a:extLst>
                  </p:cNvPr>
                  <p:cNvSpPr>
                    <a:spLocks noChangeArrowheads="1"/>
                  </p:cNvSpPr>
                  <p:nvPr/>
                </p:nvSpPr>
                <p:spPr bwMode="auto">
                  <a:xfrm>
                    <a:off x="3750" y="2893"/>
                    <a:ext cx="79" cy="82"/>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grpSp>
            <p:nvGrpSpPr>
              <p:cNvPr id="14345" name="Group 52">
                <a:extLst>
                  <a:ext uri="{FF2B5EF4-FFF2-40B4-BE49-F238E27FC236}">
                    <a16:creationId xmlns:a16="http://schemas.microsoft.com/office/drawing/2014/main" id="{4413100F-2AED-0784-F2D3-705001148CC2}"/>
                  </a:ext>
                </a:extLst>
              </p:cNvPr>
              <p:cNvGrpSpPr>
                <a:grpSpLocks/>
              </p:cNvGrpSpPr>
              <p:nvPr/>
            </p:nvGrpSpPr>
            <p:grpSpPr bwMode="auto">
              <a:xfrm>
                <a:off x="1597" y="2685"/>
                <a:ext cx="502" cy="504"/>
                <a:chOff x="1597" y="2685"/>
                <a:chExt cx="502" cy="504"/>
              </a:xfrm>
            </p:grpSpPr>
            <p:sp>
              <p:nvSpPr>
                <p:cNvPr id="14346" name="Oval 53">
                  <a:extLst>
                    <a:ext uri="{FF2B5EF4-FFF2-40B4-BE49-F238E27FC236}">
                      <a16:creationId xmlns:a16="http://schemas.microsoft.com/office/drawing/2014/main" id="{3C00782A-F7A4-374B-7C42-DE6CF5940EC0}"/>
                    </a:ext>
                  </a:extLst>
                </p:cNvPr>
                <p:cNvSpPr>
                  <a:spLocks noChangeArrowheads="1"/>
                </p:cNvSpPr>
                <p:nvPr/>
              </p:nvSpPr>
              <p:spPr bwMode="auto">
                <a:xfrm>
                  <a:off x="1597" y="2685"/>
                  <a:ext cx="502" cy="504"/>
                </a:xfrm>
                <a:prstGeom prst="ellipse">
                  <a:avLst/>
                </a:prstGeom>
                <a:solidFill>
                  <a:srgbClr val="000000"/>
                </a:solidFill>
                <a:ln w="9525">
                  <a:solidFill>
                    <a:srgbClr val="0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4347" name="Freeform 54">
                  <a:extLst>
                    <a:ext uri="{FF2B5EF4-FFF2-40B4-BE49-F238E27FC236}">
                      <a16:creationId xmlns:a16="http://schemas.microsoft.com/office/drawing/2014/main" id="{73DA6B99-D493-50C7-B05A-9ABF790D62CB}"/>
                    </a:ext>
                  </a:extLst>
                </p:cNvPr>
                <p:cNvSpPr>
                  <a:spLocks/>
                </p:cNvSpPr>
                <p:nvPr/>
              </p:nvSpPr>
              <p:spPr bwMode="auto">
                <a:xfrm>
                  <a:off x="1809" y="3012"/>
                  <a:ext cx="87" cy="108"/>
                </a:xfrm>
                <a:custGeom>
                  <a:avLst/>
                  <a:gdLst>
                    <a:gd name="T0" fmla="*/ 0 w 174"/>
                    <a:gd name="T1" fmla="*/ 1 h 215"/>
                    <a:gd name="T2" fmla="*/ 1 w 174"/>
                    <a:gd name="T3" fmla="*/ 0 h 215"/>
                    <a:gd name="T4" fmla="*/ 1 w 174"/>
                    <a:gd name="T5" fmla="*/ 0 h 215"/>
                    <a:gd name="T6" fmla="*/ 1 w 174"/>
                    <a:gd name="T7" fmla="*/ 1 h 215"/>
                    <a:gd name="T8" fmla="*/ 1 w 174"/>
                    <a:gd name="T9" fmla="*/ 1 h 215"/>
                    <a:gd name="T10" fmla="*/ 0 w 174"/>
                    <a:gd name="T11" fmla="*/ 1 h 215"/>
                    <a:gd name="T12" fmla="*/ 0 60000 65536"/>
                    <a:gd name="T13" fmla="*/ 0 60000 65536"/>
                    <a:gd name="T14" fmla="*/ 0 60000 65536"/>
                    <a:gd name="T15" fmla="*/ 0 60000 65536"/>
                    <a:gd name="T16" fmla="*/ 0 60000 65536"/>
                    <a:gd name="T17" fmla="*/ 0 60000 65536"/>
                    <a:gd name="T18" fmla="*/ 0 w 174"/>
                    <a:gd name="T19" fmla="*/ 0 h 215"/>
                    <a:gd name="T20" fmla="*/ 174 w 174"/>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74" h="215">
                      <a:moveTo>
                        <a:pt x="0" y="199"/>
                      </a:moveTo>
                      <a:lnTo>
                        <a:pt x="67" y="0"/>
                      </a:lnTo>
                      <a:lnTo>
                        <a:pt x="109" y="0"/>
                      </a:lnTo>
                      <a:lnTo>
                        <a:pt x="174" y="207"/>
                      </a:lnTo>
                      <a:lnTo>
                        <a:pt x="90" y="215"/>
                      </a:lnTo>
                      <a:lnTo>
                        <a:pt x="0" y="199"/>
                      </a:lnTo>
                      <a:close/>
                    </a:path>
                  </a:pathLst>
                </a:custGeom>
                <a:solidFill>
                  <a:srgbClr val="FF0000"/>
                </a:solidFill>
                <a:ln w="9525">
                  <a:solidFill>
                    <a:srgbClr val="000000"/>
                  </a:solidFill>
                  <a:round/>
                  <a:headEnd/>
                  <a:tailEnd/>
                </a:ln>
              </p:spPr>
              <p:txBody>
                <a:bodyPr/>
                <a:lstStyle/>
                <a:p>
                  <a:endParaRPr lang="en-US"/>
                </a:p>
              </p:txBody>
            </p:sp>
            <p:sp>
              <p:nvSpPr>
                <p:cNvPr id="14348" name="Freeform 55">
                  <a:extLst>
                    <a:ext uri="{FF2B5EF4-FFF2-40B4-BE49-F238E27FC236}">
                      <a16:creationId xmlns:a16="http://schemas.microsoft.com/office/drawing/2014/main" id="{100C0687-B8A6-47D2-828F-3F643A43E4B5}"/>
                    </a:ext>
                  </a:extLst>
                </p:cNvPr>
                <p:cNvSpPr>
                  <a:spLocks/>
                </p:cNvSpPr>
                <p:nvPr/>
              </p:nvSpPr>
              <p:spPr bwMode="auto">
                <a:xfrm>
                  <a:off x="1803" y="2752"/>
                  <a:ext cx="90" cy="108"/>
                </a:xfrm>
                <a:custGeom>
                  <a:avLst/>
                  <a:gdLst>
                    <a:gd name="T0" fmla="*/ 0 w 181"/>
                    <a:gd name="T1" fmla="*/ 1 h 215"/>
                    <a:gd name="T2" fmla="*/ 0 w 181"/>
                    <a:gd name="T3" fmla="*/ 1 h 215"/>
                    <a:gd name="T4" fmla="*/ 0 w 181"/>
                    <a:gd name="T5" fmla="*/ 1 h 215"/>
                    <a:gd name="T6" fmla="*/ 0 w 181"/>
                    <a:gd name="T7" fmla="*/ 1 h 215"/>
                    <a:gd name="T8" fmla="*/ 0 w 181"/>
                    <a:gd name="T9" fmla="*/ 0 h 215"/>
                    <a:gd name="T10" fmla="*/ 0 w 181"/>
                    <a:gd name="T11" fmla="*/ 1 h 215"/>
                    <a:gd name="T12" fmla="*/ 0 60000 65536"/>
                    <a:gd name="T13" fmla="*/ 0 60000 65536"/>
                    <a:gd name="T14" fmla="*/ 0 60000 65536"/>
                    <a:gd name="T15" fmla="*/ 0 60000 65536"/>
                    <a:gd name="T16" fmla="*/ 0 60000 65536"/>
                    <a:gd name="T17" fmla="*/ 0 60000 65536"/>
                    <a:gd name="T18" fmla="*/ 0 w 181"/>
                    <a:gd name="T19" fmla="*/ 0 h 215"/>
                    <a:gd name="T20" fmla="*/ 181 w 181"/>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81" h="215">
                      <a:moveTo>
                        <a:pt x="0" y="15"/>
                      </a:moveTo>
                      <a:lnTo>
                        <a:pt x="72" y="215"/>
                      </a:lnTo>
                      <a:lnTo>
                        <a:pt x="115" y="215"/>
                      </a:lnTo>
                      <a:lnTo>
                        <a:pt x="181" y="9"/>
                      </a:lnTo>
                      <a:lnTo>
                        <a:pt x="94" y="0"/>
                      </a:lnTo>
                      <a:lnTo>
                        <a:pt x="0" y="15"/>
                      </a:lnTo>
                      <a:close/>
                    </a:path>
                  </a:pathLst>
                </a:custGeom>
                <a:solidFill>
                  <a:srgbClr val="FF0000"/>
                </a:solidFill>
                <a:ln w="9525">
                  <a:solidFill>
                    <a:srgbClr val="000000"/>
                  </a:solidFill>
                  <a:round/>
                  <a:headEnd/>
                  <a:tailEnd/>
                </a:ln>
              </p:spPr>
              <p:txBody>
                <a:bodyPr/>
                <a:lstStyle/>
                <a:p>
                  <a:endParaRPr lang="en-US"/>
                </a:p>
              </p:txBody>
            </p:sp>
            <p:sp>
              <p:nvSpPr>
                <p:cNvPr id="14349" name="Freeform 56">
                  <a:extLst>
                    <a:ext uri="{FF2B5EF4-FFF2-40B4-BE49-F238E27FC236}">
                      <a16:creationId xmlns:a16="http://schemas.microsoft.com/office/drawing/2014/main" id="{5E294B05-10DE-4249-6B91-12FC225623C6}"/>
                    </a:ext>
                  </a:extLst>
                </p:cNvPr>
                <p:cNvSpPr>
                  <a:spLocks/>
                </p:cNvSpPr>
                <p:nvPr/>
              </p:nvSpPr>
              <p:spPr bwMode="auto">
                <a:xfrm>
                  <a:off x="1923" y="2890"/>
                  <a:ext cx="108" cy="88"/>
                </a:xfrm>
                <a:custGeom>
                  <a:avLst/>
                  <a:gdLst>
                    <a:gd name="T0" fmla="*/ 1 w 216"/>
                    <a:gd name="T1" fmla="*/ 0 h 175"/>
                    <a:gd name="T2" fmla="*/ 0 w 216"/>
                    <a:gd name="T3" fmla="*/ 1 h 175"/>
                    <a:gd name="T4" fmla="*/ 0 w 216"/>
                    <a:gd name="T5" fmla="*/ 1 h 175"/>
                    <a:gd name="T6" fmla="*/ 1 w 216"/>
                    <a:gd name="T7" fmla="*/ 1 h 175"/>
                    <a:gd name="T8" fmla="*/ 1 w 216"/>
                    <a:gd name="T9" fmla="*/ 1 h 175"/>
                    <a:gd name="T10" fmla="*/ 1 w 216"/>
                    <a:gd name="T11" fmla="*/ 0 h 175"/>
                    <a:gd name="T12" fmla="*/ 0 60000 65536"/>
                    <a:gd name="T13" fmla="*/ 0 60000 65536"/>
                    <a:gd name="T14" fmla="*/ 0 60000 65536"/>
                    <a:gd name="T15" fmla="*/ 0 60000 65536"/>
                    <a:gd name="T16" fmla="*/ 0 60000 65536"/>
                    <a:gd name="T17" fmla="*/ 0 60000 65536"/>
                    <a:gd name="T18" fmla="*/ 0 w 216"/>
                    <a:gd name="T19" fmla="*/ 0 h 175"/>
                    <a:gd name="T20" fmla="*/ 216 w 216"/>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6" h="175">
                      <a:moveTo>
                        <a:pt x="201" y="0"/>
                      </a:moveTo>
                      <a:lnTo>
                        <a:pt x="0" y="70"/>
                      </a:lnTo>
                      <a:lnTo>
                        <a:pt x="0" y="112"/>
                      </a:lnTo>
                      <a:lnTo>
                        <a:pt x="207" y="175"/>
                      </a:lnTo>
                      <a:lnTo>
                        <a:pt x="216" y="91"/>
                      </a:lnTo>
                      <a:lnTo>
                        <a:pt x="201" y="0"/>
                      </a:lnTo>
                      <a:close/>
                    </a:path>
                  </a:pathLst>
                </a:custGeom>
                <a:solidFill>
                  <a:srgbClr val="FF0000"/>
                </a:solidFill>
                <a:ln w="9525">
                  <a:solidFill>
                    <a:srgbClr val="000000"/>
                  </a:solidFill>
                  <a:round/>
                  <a:headEnd/>
                  <a:tailEnd/>
                </a:ln>
              </p:spPr>
              <p:txBody>
                <a:bodyPr/>
                <a:lstStyle/>
                <a:p>
                  <a:endParaRPr lang="en-US"/>
                </a:p>
              </p:txBody>
            </p:sp>
            <p:sp>
              <p:nvSpPr>
                <p:cNvPr id="14350" name="Freeform 57">
                  <a:extLst>
                    <a:ext uri="{FF2B5EF4-FFF2-40B4-BE49-F238E27FC236}">
                      <a16:creationId xmlns:a16="http://schemas.microsoft.com/office/drawing/2014/main" id="{5DD33B2B-28DA-0A70-19F7-F48519052961}"/>
                    </a:ext>
                  </a:extLst>
                </p:cNvPr>
                <p:cNvSpPr>
                  <a:spLocks/>
                </p:cNvSpPr>
                <p:nvPr/>
              </p:nvSpPr>
              <p:spPr bwMode="auto">
                <a:xfrm>
                  <a:off x="1665" y="2890"/>
                  <a:ext cx="109" cy="88"/>
                </a:xfrm>
                <a:custGeom>
                  <a:avLst/>
                  <a:gdLst>
                    <a:gd name="T0" fmla="*/ 1 w 216"/>
                    <a:gd name="T1" fmla="*/ 0 h 175"/>
                    <a:gd name="T2" fmla="*/ 1 w 216"/>
                    <a:gd name="T3" fmla="*/ 1 h 175"/>
                    <a:gd name="T4" fmla="*/ 1 w 216"/>
                    <a:gd name="T5" fmla="*/ 1 h 175"/>
                    <a:gd name="T6" fmla="*/ 1 w 216"/>
                    <a:gd name="T7" fmla="*/ 1 h 175"/>
                    <a:gd name="T8" fmla="*/ 0 w 216"/>
                    <a:gd name="T9" fmla="*/ 1 h 175"/>
                    <a:gd name="T10" fmla="*/ 1 w 216"/>
                    <a:gd name="T11" fmla="*/ 0 h 175"/>
                    <a:gd name="T12" fmla="*/ 0 60000 65536"/>
                    <a:gd name="T13" fmla="*/ 0 60000 65536"/>
                    <a:gd name="T14" fmla="*/ 0 60000 65536"/>
                    <a:gd name="T15" fmla="*/ 0 60000 65536"/>
                    <a:gd name="T16" fmla="*/ 0 60000 65536"/>
                    <a:gd name="T17" fmla="*/ 0 60000 65536"/>
                    <a:gd name="T18" fmla="*/ 0 w 216"/>
                    <a:gd name="T19" fmla="*/ 0 h 175"/>
                    <a:gd name="T20" fmla="*/ 216 w 216"/>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6" h="175">
                      <a:moveTo>
                        <a:pt x="15" y="0"/>
                      </a:moveTo>
                      <a:lnTo>
                        <a:pt x="216" y="70"/>
                      </a:lnTo>
                      <a:lnTo>
                        <a:pt x="216" y="112"/>
                      </a:lnTo>
                      <a:lnTo>
                        <a:pt x="9" y="175"/>
                      </a:lnTo>
                      <a:lnTo>
                        <a:pt x="0" y="91"/>
                      </a:lnTo>
                      <a:lnTo>
                        <a:pt x="15" y="0"/>
                      </a:lnTo>
                      <a:close/>
                    </a:path>
                  </a:pathLst>
                </a:custGeom>
                <a:solidFill>
                  <a:srgbClr val="FF0000"/>
                </a:solidFill>
                <a:ln w="9525">
                  <a:solidFill>
                    <a:srgbClr val="000000"/>
                  </a:solidFill>
                  <a:round/>
                  <a:headEnd/>
                  <a:tailEnd/>
                </a:ln>
              </p:spPr>
              <p:txBody>
                <a:bodyPr/>
                <a:lstStyle/>
                <a:p>
                  <a:endParaRPr lang="en-US"/>
                </a:p>
              </p:txBody>
            </p:sp>
            <p:sp>
              <p:nvSpPr>
                <p:cNvPr id="14351" name="Oval 58">
                  <a:extLst>
                    <a:ext uri="{FF2B5EF4-FFF2-40B4-BE49-F238E27FC236}">
                      <a16:creationId xmlns:a16="http://schemas.microsoft.com/office/drawing/2014/main" id="{7AD89A91-D178-2D08-6903-80B99B9B74FB}"/>
                    </a:ext>
                  </a:extLst>
                </p:cNvPr>
                <p:cNvSpPr>
                  <a:spLocks noChangeArrowheads="1"/>
                </p:cNvSpPr>
                <p:nvPr/>
              </p:nvSpPr>
              <p:spPr bwMode="auto">
                <a:xfrm>
                  <a:off x="1664" y="2751"/>
                  <a:ext cx="363" cy="365"/>
                </a:xfrm>
                <a:prstGeom prst="ellipse">
                  <a:avLst/>
                </a:pr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nvGrpSpPr>
                <p:cNvPr id="14352" name="Group 59">
                  <a:extLst>
                    <a:ext uri="{FF2B5EF4-FFF2-40B4-BE49-F238E27FC236}">
                      <a16:creationId xmlns:a16="http://schemas.microsoft.com/office/drawing/2014/main" id="{1CEC5543-4F41-D9AD-DBA9-18CE5762C042}"/>
                    </a:ext>
                  </a:extLst>
                </p:cNvPr>
                <p:cNvGrpSpPr>
                  <a:grpSpLocks/>
                </p:cNvGrpSpPr>
                <p:nvPr/>
              </p:nvGrpSpPr>
              <p:grpSpPr bwMode="auto">
                <a:xfrm>
                  <a:off x="1778" y="2864"/>
                  <a:ext cx="138" cy="139"/>
                  <a:chOff x="1778" y="2864"/>
                  <a:chExt cx="138" cy="139"/>
                </a:xfrm>
              </p:grpSpPr>
              <p:sp>
                <p:nvSpPr>
                  <p:cNvPr id="14353" name="Oval 60">
                    <a:extLst>
                      <a:ext uri="{FF2B5EF4-FFF2-40B4-BE49-F238E27FC236}">
                        <a16:creationId xmlns:a16="http://schemas.microsoft.com/office/drawing/2014/main" id="{AFF63E15-A602-89EE-2DD0-04FD5DE08714}"/>
                      </a:ext>
                    </a:extLst>
                  </p:cNvPr>
                  <p:cNvSpPr>
                    <a:spLocks noChangeArrowheads="1"/>
                  </p:cNvSpPr>
                  <p:nvPr/>
                </p:nvSpPr>
                <p:spPr bwMode="auto">
                  <a:xfrm>
                    <a:off x="1778" y="2864"/>
                    <a:ext cx="138" cy="139"/>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4354" name="Oval 61">
                    <a:extLst>
                      <a:ext uri="{FF2B5EF4-FFF2-40B4-BE49-F238E27FC236}">
                        <a16:creationId xmlns:a16="http://schemas.microsoft.com/office/drawing/2014/main" id="{1D80D7E0-6D92-63B6-BBDB-DF6942A40587}"/>
                      </a:ext>
                    </a:extLst>
                  </p:cNvPr>
                  <p:cNvSpPr>
                    <a:spLocks noChangeArrowheads="1"/>
                  </p:cNvSpPr>
                  <p:nvPr/>
                </p:nvSpPr>
                <p:spPr bwMode="auto">
                  <a:xfrm>
                    <a:off x="1807" y="2893"/>
                    <a:ext cx="78" cy="82"/>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7" presetClass="entr" presetSubtype="10" fill="hold" nodeType="afterEffect">
                                  <p:stCondLst>
                                    <p:cond delay="0"/>
                                  </p:stCondLst>
                                  <p:childTnLst>
                                    <p:set>
                                      <p:cBhvr>
                                        <p:cTn id="11" dur="1" fill="hold">
                                          <p:stCondLst>
                                            <p:cond delay="0"/>
                                          </p:stCondLst>
                                        </p:cTn>
                                        <p:tgtEl>
                                          <p:spTgt spid="307204"/>
                                        </p:tgtEl>
                                        <p:attrNameLst>
                                          <p:attrName>style.visibility</p:attrName>
                                        </p:attrNameLst>
                                      </p:cBhvr>
                                      <p:to>
                                        <p:strVal val="visible"/>
                                      </p:to>
                                    </p:set>
                                    <p:anim calcmode="lin" valueType="num">
                                      <p:cBhvr>
                                        <p:cTn id="12" dur="500" fill="hold"/>
                                        <p:tgtEl>
                                          <p:spTgt spid="307204"/>
                                        </p:tgtEl>
                                        <p:attrNameLst>
                                          <p:attrName>ppt_w</p:attrName>
                                        </p:attrNameLst>
                                      </p:cBhvr>
                                      <p:tavLst>
                                        <p:tav tm="0">
                                          <p:val>
                                            <p:fltVal val="0"/>
                                          </p:val>
                                        </p:tav>
                                        <p:tav tm="100000">
                                          <p:val>
                                            <p:strVal val="#ppt_w"/>
                                          </p:val>
                                        </p:tav>
                                      </p:tavLst>
                                    </p:anim>
                                    <p:anim calcmode="lin" valueType="num">
                                      <p:cBhvr>
                                        <p:cTn id="13" dur="500" fill="hold"/>
                                        <p:tgtEl>
                                          <p:spTgt spid="30720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4"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8428A18-C763-498D-1337-FC22164A39F1}"/>
              </a:ext>
            </a:extLst>
          </p:cNvPr>
          <p:cNvSpPr>
            <a:spLocks noGrp="1"/>
          </p:cNvSpPr>
          <p:nvPr>
            <p:ph type="title"/>
          </p:nvPr>
        </p:nvSpPr>
        <p:spPr>
          <a:noFill/>
        </p:spPr>
        <p:txBody>
          <a:bodyPr lIns="90488" tIns="44450" rIns="90488" bIns="44450"/>
          <a:lstStyle/>
          <a:p>
            <a:r>
              <a:rPr lang="en-US" altLang="en-US">
                <a:cs typeface="Arial" panose="020B0604020202020204" pitchFamily="34" charset="0"/>
              </a:rPr>
              <a:t>Direct Labor – sometimes touch labor</a:t>
            </a:r>
          </a:p>
        </p:txBody>
      </p:sp>
      <p:sp>
        <p:nvSpPr>
          <p:cNvPr id="309251" name="Rectangle 3">
            <a:extLst>
              <a:ext uri="{FF2B5EF4-FFF2-40B4-BE49-F238E27FC236}">
                <a16:creationId xmlns:a16="http://schemas.microsoft.com/office/drawing/2014/main" id="{973122BC-594F-C085-C4E8-1C77BD9796A4}"/>
              </a:ext>
            </a:extLst>
          </p:cNvPr>
          <p:cNvSpPr>
            <a:spLocks noGrp="1" noChangeArrowheads="1"/>
          </p:cNvSpPr>
          <p:nvPr>
            <p:ph type="body" idx="4294967295"/>
          </p:nvPr>
        </p:nvSpPr>
        <p:spPr>
          <a:xfrm>
            <a:off x="1295400" y="1828800"/>
            <a:ext cx="6553200" cy="914400"/>
          </a:xfrm>
          <a:solidFill>
            <a:schemeClr val="accent4">
              <a:lumMod val="40000"/>
              <a:lumOff val="60000"/>
            </a:schemeClr>
          </a:solidFill>
          <a:ln>
            <a:solidFill>
              <a:schemeClr val="tx1"/>
            </a:solidFill>
          </a:ln>
        </p:spPr>
        <p:txBody>
          <a:bodyPr lIns="90488" tIns="44450" rIns="90488" bIns="44450"/>
          <a:lstStyle/>
          <a:p>
            <a:pPr algn="ctr">
              <a:lnSpc>
                <a:spcPct val="90000"/>
              </a:lnSpc>
              <a:spcBef>
                <a:spcPct val="40000"/>
              </a:spcBef>
              <a:buFont typeface="Times" pitchFamily="34" charset="0"/>
              <a:buNone/>
              <a:defRPr/>
            </a:pPr>
            <a:r>
              <a:rPr lang="en-US" dirty="0">
                <a:latin typeface="Arial" pitchFamily="34" charset="0"/>
                <a:cs typeface="Arial" pitchFamily="34" charset="0"/>
              </a:rPr>
              <a:t>Those labor costs that can be easily traced to individual units of product.</a:t>
            </a:r>
          </a:p>
        </p:txBody>
      </p:sp>
      <p:sp>
        <p:nvSpPr>
          <p:cNvPr id="309291" name="Rectangle 43">
            <a:extLst>
              <a:ext uri="{FF2B5EF4-FFF2-40B4-BE49-F238E27FC236}">
                <a16:creationId xmlns:a16="http://schemas.microsoft.com/office/drawing/2014/main" id="{4F096A9F-E718-FC62-B8B7-347DB2BCCB4F}"/>
              </a:ext>
            </a:extLst>
          </p:cNvPr>
          <p:cNvSpPr>
            <a:spLocks noChangeArrowheads="1"/>
          </p:cNvSpPr>
          <p:nvPr/>
        </p:nvSpPr>
        <p:spPr bwMode="auto">
          <a:xfrm>
            <a:off x="568325" y="5257800"/>
            <a:ext cx="8347075" cy="479425"/>
          </a:xfrm>
          <a:prstGeom prst="rect">
            <a:avLst/>
          </a:prstGeom>
          <a:solidFill>
            <a:srgbClr val="FFE6CB"/>
          </a:solidFill>
          <a:ln w="25399">
            <a:solidFill>
              <a:schemeClr val="accent2"/>
            </a:solidFill>
            <a:miter lim="800000"/>
            <a:headEnd/>
            <a:tailEnd/>
          </a:ln>
          <a:effectLst>
            <a:outerShdw dist="53882" dir="2700000" algn="ctr" rotWithShape="0">
              <a:schemeClr val="tx1"/>
            </a:outerShdw>
          </a:effec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400" b="1" dirty="0"/>
              <a:t>Example:</a:t>
            </a:r>
            <a:r>
              <a:rPr lang="en-US" altLang="en-US" sz="2400" b="1" dirty="0">
                <a:solidFill>
                  <a:schemeClr val="accent2"/>
                </a:solidFill>
              </a:rPr>
              <a:t>  </a:t>
            </a:r>
            <a:r>
              <a:rPr lang="en-US" altLang="en-US" sz="2400" b="1" dirty="0">
                <a:solidFill>
                  <a:srgbClr val="0000CC"/>
                </a:solidFill>
              </a:rPr>
              <a:t>Wages paid to automobile assembly workers</a:t>
            </a:r>
          </a:p>
        </p:txBody>
      </p:sp>
      <p:grpSp>
        <p:nvGrpSpPr>
          <p:cNvPr id="16389" name="Group 44">
            <a:extLst>
              <a:ext uri="{FF2B5EF4-FFF2-40B4-BE49-F238E27FC236}">
                <a16:creationId xmlns:a16="http://schemas.microsoft.com/office/drawing/2014/main" id="{C306E00F-1410-47C4-7A80-118A21F99A1D}"/>
              </a:ext>
            </a:extLst>
          </p:cNvPr>
          <p:cNvGrpSpPr>
            <a:grpSpLocks/>
          </p:cNvGrpSpPr>
          <p:nvPr/>
        </p:nvGrpSpPr>
        <p:grpSpPr bwMode="auto">
          <a:xfrm>
            <a:off x="2097088" y="3760788"/>
            <a:ext cx="5062537" cy="1301750"/>
            <a:chOff x="1321" y="2369"/>
            <a:chExt cx="3189" cy="820"/>
          </a:xfrm>
        </p:grpSpPr>
        <p:grpSp>
          <p:nvGrpSpPr>
            <p:cNvPr id="16391" name="Group 45">
              <a:extLst>
                <a:ext uri="{FF2B5EF4-FFF2-40B4-BE49-F238E27FC236}">
                  <a16:creationId xmlns:a16="http://schemas.microsoft.com/office/drawing/2014/main" id="{C30EF5F5-9103-2868-BAB5-D1012005DD7F}"/>
                </a:ext>
              </a:extLst>
            </p:cNvPr>
            <p:cNvGrpSpPr>
              <a:grpSpLocks/>
            </p:cNvGrpSpPr>
            <p:nvPr/>
          </p:nvGrpSpPr>
          <p:grpSpPr bwMode="auto">
            <a:xfrm>
              <a:off x="1321" y="2369"/>
              <a:ext cx="3189" cy="739"/>
              <a:chOff x="1321" y="2369"/>
              <a:chExt cx="3189" cy="739"/>
            </a:xfrm>
          </p:grpSpPr>
          <p:grpSp>
            <p:nvGrpSpPr>
              <p:cNvPr id="16413" name="Group 46">
                <a:extLst>
                  <a:ext uri="{FF2B5EF4-FFF2-40B4-BE49-F238E27FC236}">
                    <a16:creationId xmlns:a16="http://schemas.microsoft.com/office/drawing/2014/main" id="{E80A3134-A064-592B-8391-B8F85160AFBF}"/>
                  </a:ext>
                </a:extLst>
              </p:cNvPr>
              <p:cNvGrpSpPr>
                <a:grpSpLocks/>
              </p:cNvGrpSpPr>
              <p:nvPr/>
            </p:nvGrpSpPr>
            <p:grpSpPr bwMode="auto">
              <a:xfrm>
                <a:off x="1488" y="2369"/>
                <a:ext cx="2187" cy="289"/>
                <a:chOff x="1488" y="2369"/>
                <a:chExt cx="2187" cy="289"/>
              </a:xfrm>
            </p:grpSpPr>
            <p:grpSp>
              <p:nvGrpSpPr>
                <p:cNvPr id="16441" name="Group 47">
                  <a:extLst>
                    <a:ext uri="{FF2B5EF4-FFF2-40B4-BE49-F238E27FC236}">
                      <a16:creationId xmlns:a16="http://schemas.microsoft.com/office/drawing/2014/main" id="{8F82E68D-48EA-F523-5073-32D9A911FB11}"/>
                    </a:ext>
                  </a:extLst>
                </p:cNvPr>
                <p:cNvGrpSpPr>
                  <a:grpSpLocks/>
                </p:cNvGrpSpPr>
                <p:nvPr/>
              </p:nvGrpSpPr>
              <p:grpSpPr bwMode="auto">
                <a:xfrm>
                  <a:off x="2256" y="2400"/>
                  <a:ext cx="1168" cy="255"/>
                  <a:chOff x="2256" y="2400"/>
                  <a:chExt cx="1168" cy="255"/>
                </a:xfrm>
              </p:grpSpPr>
              <p:grpSp>
                <p:nvGrpSpPr>
                  <p:cNvPr id="16443" name="Group 48">
                    <a:extLst>
                      <a:ext uri="{FF2B5EF4-FFF2-40B4-BE49-F238E27FC236}">
                        <a16:creationId xmlns:a16="http://schemas.microsoft.com/office/drawing/2014/main" id="{88B5C244-696B-5986-B72B-A79541F83FC0}"/>
                      </a:ext>
                    </a:extLst>
                  </p:cNvPr>
                  <p:cNvGrpSpPr>
                    <a:grpSpLocks/>
                  </p:cNvGrpSpPr>
                  <p:nvPr/>
                </p:nvGrpSpPr>
                <p:grpSpPr bwMode="auto">
                  <a:xfrm>
                    <a:off x="2515" y="2409"/>
                    <a:ext cx="744" cy="220"/>
                    <a:chOff x="2515" y="2409"/>
                    <a:chExt cx="744" cy="220"/>
                  </a:xfrm>
                </p:grpSpPr>
                <p:sp>
                  <p:nvSpPr>
                    <p:cNvPr id="16445" name="Freeform 49">
                      <a:extLst>
                        <a:ext uri="{FF2B5EF4-FFF2-40B4-BE49-F238E27FC236}">
                          <a16:creationId xmlns:a16="http://schemas.microsoft.com/office/drawing/2014/main" id="{B5E75CC3-9890-C45A-D522-805CFAF3D604}"/>
                        </a:ext>
                      </a:extLst>
                    </p:cNvPr>
                    <p:cNvSpPr>
                      <a:spLocks/>
                    </p:cNvSpPr>
                    <p:nvPr/>
                  </p:nvSpPr>
                  <p:spPr bwMode="auto">
                    <a:xfrm>
                      <a:off x="2515" y="2409"/>
                      <a:ext cx="127" cy="180"/>
                    </a:xfrm>
                    <a:custGeom>
                      <a:avLst/>
                      <a:gdLst>
                        <a:gd name="T0" fmla="*/ 0 w 255"/>
                        <a:gd name="T1" fmla="*/ 1 h 359"/>
                        <a:gd name="T2" fmla="*/ 0 w 255"/>
                        <a:gd name="T3" fmla="*/ 0 h 359"/>
                        <a:gd name="T4" fmla="*/ 0 w 255"/>
                        <a:gd name="T5" fmla="*/ 1 h 359"/>
                        <a:gd name="T6" fmla="*/ 0 w 255"/>
                        <a:gd name="T7" fmla="*/ 1 h 359"/>
                        <a:gd name="T8" fmla="*/ 0 w 255"/>
                        <a:gd name="T9" fmla="*/ 0 h 359"/>
                        <a:gd name="T10" fmla="*/ 0 w 255"/>
                        <a:gd name="T11" fmla="*/ 1 h 359"/>
                        <a:gd name="T12" fmla="*/ 0 60000 65536"/>
                        <a:gd name="T13" fmla="*/ 0 60000 65536"/>
                        <a:gd name="T14" fmla="*/ 0 60000 65536"/>
                        <a:gd name="T15" fmla="*/ 0 60000 65536"/>
                        <a:gd name="T16" fmla="*/ 0 60000 65536"/>
                        <a:gd name="T17" fmla="*/ 0 60000 65536"/>
                        <a:gd name="T18" fmla="*/ 0 w 255"/>
                        <a:gd name="T19" fmla="*/ 0 h 359"/>
                        <a:gd name="T20" fmla="*/ 255 w 255"/>
                        <a:gd name="T21" fmla="*/ 359 h 359"/>
                      </a:gdLst>
                      <a:ahLst/>
                      <a:cxnLst>
                        <a:cxn ang="T12">
                          <a:pos x="T0" y="T1"/>
                        </a:cxn>
                        <a:cxn ang="T13">
                          <a:pos x="T2" y="T3"/>
                        </a:cxn>
                        <a:cxn ang="T14">
                          <a:pos x="T4" y="T5"/>
                        </a:cxn>
                        <a:cxn ang="T15">
                          <a:pos x="T6" y="T7"/>
                        </a:cxn>
                        <a:cxn ang="T16">
                          <a:pos x="T8" y="T9"/>
                        </a:cxn>
                        <a:cxn ang="T17">
                          <a:pos x="T10" y="T11"/>
                        </a:cxn>
                      </a:cxnLst>
                      <a:rect l="T18" t="T19" r="T20" b="T21"/>
                      <a:pathLst>
                        <a:path w="255" h="359">
                          <a:moveTo>
                            <a:pt x="6" y="5"/>
                          </a:moveTo>
                          <a:lnTo>
                            <a:pt x="0" y="0"/>
                          </a:lnTo>
                          <a:lnTo>
                            <a:pt x="168" y="359"/>
                          </a:lnTo>
                          <a:lnTo>
                            <a:pt x="255" y="359"/>
                          </a:lnTo>
                          <a:lnTo>
                            <a:pt x="70" y="0"/>
                          </a:lnTo>
                          <a:lnTo>
                            <a:pt x="6" y="5"/>
                          </a:lnTo>
                          <a:close/>
                        </a:path>
                      </a:pathLst>
                    </a:custGeom>
                    <a:solidFill>
                      <a:srgbClr val="800000"/>
                    </a:solidFill>
                    <a:ln w="9525">
                      <a:solidFill>
                        <a:srgbClr val="000000"/>
                      </a:solidFill>
                      <a:round/>
                      <a:headEnd/>
                      <a:tailEnd/>
                    </a:ln>
                  </p:spPr>
                  <p:txBody>
                    <a:bodyPr/>
                    <a:lstStyle/>
                    <a:p>
                      <a:endParaRPr lang="en-US"/>
                    </a:p>
                  </p:txBody>
                </p:sp>
                <p:sp>
                  <p:nvSpPr>
                    <p:cNvPr id="16446" name="Freeform 50">
                      <a:extLst>
                        <a:ext uri="{FF2B5EF4-FFF2-40B4-BE49-F238E27FC236}">
                          <a16:creationId xmlns:a16="http://schemas.microsoft.com/office/drawing/2014/main" id="{508D3986-FA93-C8DD-9270-912507A20E28}"/>
                        </a:ext>
                      </a:extLst>
                    </p:cNvPr>
                    <p:cNvSpPr>
                      <a:spLocks/>
                    </p:cNvSpPr>
                    <p:nvPr/>
                  </p:nvSpPr>
                  <p:spPr bwMode="auto">
                    <a:xfrm>
                      <a:off x="3142" y="2509"/>
                      <a:ext cx="117" cy="120"/>
                    </a:xfrm>
                    <a:custGeom>
                      <a:avLst/>
                      <a:gdLst>
                        <a:gd name="T0" fmla="*/ 1 w 234"/>
                        <a:gd name="T1" fmla="*/ 1 h 239"/>
                        <a:gd name="T2" fmla="*/ 1 w 234"/>
                        <a:gd name="T3" fmla="*/ 1 h 239"/>
                        <a:gd name="T4" fmla="*/ 1 w 234"/>
                        <a:gd name="T5" fmla="*/ 1 h 239"/>
                        <a:gd name="T6" fmla="*/ 1 w 234"/>
                        <a:gd name="T7" fmla="*/ 1 h 239"/>
                        <a:gd name="T8" fmla="*/ 0 w 234"/>
                        <a:gd name="T9" fmla="*/ 0 h 239"/>
                        <a:gd name="T10" fmla="*/ 1 w 234"/>
                        <a:gd name="T11" fmla="*/ 1 h 239"/>
                        <a:gd name="T12" fmla="*/ 0 60000 65536"/>
                        <a:gd name="T13" fmla="*/ 0 60000 65536"/>
                        <a:gd name="T14" fmla="*/ 0 60000 65536"/>
                        <a:gd name="T15" fmla="*/ 0 60000 65536"/>
                        <a:gd name="T16" fmla="*/ 0 60000 65536"/>
                        <a:gd name="T17" fmla="*/ 0 60000 65536"/>
                        <a:gd name="T18" fmla="*/ 0 w 234"/>
                        <a:gd name="T19" fmla="*/ 0 h 239"/>
                        <a:gd name="T20" fmla="*/ 234 w 234"/>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234" h="239">
                          <a:moveTo>
                            <a:pt x="62" y="27"/>
                          </a:moveTo>
                          <a:lnTo>
                            <a:pt x="68" y="23"/>
                          </a:lnTo>
                          <a:lnTo>
                            <a:pt x="234" y="239"/>
                          </a:lnTo>
                          <a:lnTo>
                            <a:pt x="154" y="227"/>
                          </a:lnTo>
                          <a:lnTo>
                            <a:pt x="0" y="0"/>
                          </a:lnTo>
                          <a:lnTo>
                            <a:pt x="62" y="27"/>
                          </a:lnTo>
                          <a:close/>
                        </a:path>
                      </a:pathLst>
                    </a:custGeom>
                    <a:solidFill>
                      <a:srgbClr val="800000"/>
                    </a:solidFill>
                    <a:ln w="9525">
                      <a:solidFill>
                        <a:srgbClr val="000000"/>
                      </a:solidFill>
                      <a:round/>
                      <a:headEnd/>
                      <a:tailEnd/>
                    </a:ln>
                  </p:spPr>
                  <p:txBody>
                    <a:bodyPr/>
                    <a:lstStyle/>
                    <a:p>
                      <a:endParaRPr lang="en-US"/>
                    </a:p>
                  </p:txBody>
                </p:sp>
              </p:grpSp>
              <p:sp>
                <p:nvSpPr>
                  <p:cNvPr id="16444" name="Freeform 51">
                    <a:extLst>
                      <a:ext uri="{FF2B5EF4-FFF2-40B4-BE49-F238E27FC236}">
                        <a16:creationId xmlns:a16="http://schemas.microsoft.com/office/drawing/2014/main" id="{CB2BC329-C830-A94E-EF43-5B574AC5D5BD}"/>
                      </a:ext>
                    </a:extLst>
                  </p:cNvPr>
                  <p:cNvSpPr>
                    <a:spLocks/>
                  </p:cNvSpPr>
                  <p:nvPr/>
                </p:nvSpPr>
                <p:spPr bwMode="auto">
                  <a:xfrm>
                    <a:off x="2256" y="2400"/>
                    <a:ext cx="1168" cy="255"/>
                  </a:xfrm>
                  <a:custGeom>
                    <a:avLst/>
                    <a:gdLst>
                      <a:gd name="T0" fmla="*/ 1 w 2336"/>
                      <a:gd name="T1" fmla="*/ 1 h 510"/>
                      <a:gd name="T2" fmla="*/ 1 w 2336"/>
                      <a:gd name="T3" fmla="*/ 1 h 510"/>
                      <a:gd name="T4" fmla="*/ 1 w 2336"/>
                      <a:gd name="T5" fmla="*/ 1 h 510"/>
                      <a:gd name="T6" fmla="*/ 1 w 2336"/>
                      <a:gd name="T7" fmla="*/ 1 h 510"/>
                      <a:gd name="T8" fmla="*/ 1 w 2336"/>
                      <a:gd name="T9" fmla="*/ 1 h 510"/>
                      <a:gd name="T10" fmla="*/ 1 w 2336"/>
                      <a:gd name="T11" fmla="*/ 1 h 510"/>
                      <a:gd name="T12" fmla="*/ 1 w 2336"/>
                      <a:gd name="T13" fmla="*/ 1 h 510"/>
                      <a:gd name="T14" fmla="*/ 1 w 2336"/>
                      <a:gd name="T15" fmla="*/ 1 h 510"/>
                      <a:gd name="T16" fmla="*/ 1 w 2336"/>
                      <a:gd name="T17" fmla="*/ 1 h 510"/>
                      <a:gd name="T18" fmla="*/ 1 w 2336"/>
                      <a:gd name="T19" fmla="*/ 1 h 510"/>
                      <a:gd name="T20" fmla="*/ 1 w 2336"/>
                      <a:gd name="T21" fmla="*/ 1 h 510"/>
                      <a:gd name="T22" fmla="*/ 1 w 2336"/>
                      <a:gd name="T23" fmla="*/ 1 h 510"/>
                      <a:gd name="T24" fmla="*/ 1 w 2336"/>
                      <a:gd name="T25" fmla="*/ 1 h 510"/>
                      <a:gd name="T26" fmla="*/ 1 w 2336"/>
                      <a:gd name="T27" fmla="*/ 1 h 510"/>
                      <a:gd name="T28" fmla="*/ 1 w 2336"/>
                      <a:gd name="T29" fmla="*/ 1 h 510"/>
                      <a:gd name="T30" fmla="*/ 0 w 2336"/>
                      <a:gd name="T31" fmla="*/ 1 h 510"/>
                      <a:gd name="T32" fmla="*/ 1 w 2336"/>
                      <a:gd name="T33" fmla="*/ 1 h 510"/>
                      <a:gd name="T34" fmla="*/ 1 w 2336"/>
                      <a:gd name="T35" fmla="*/ 1 h 510"/>
                      <a:gd name="T36" fmla="*/ 1 w 2336"/>
                      <a:gd name="T37" fmla="*/ 1 h 510"/>
                      <a:gd name="T38" fmla="*/ 1 w 2336"/>
                      <a:gd name="T39" fmla="*/ 1 h 510"/>
                      <a:gd name="T40" fmla="*/ 1 w 2336"/>
                      <a:gd name="T41" fmla="*/ 1 h 510"/>
                      <a:gd name="T42" fmla="*/ 1 w 2336"/>
                      <a:gd name="T43" fmla="*/ 1 h 510"/>
                      <a:gd name="T44" fmla="*/ 1 w 2336"/>
                      <a:gd name="T45" fmla="*/ 1 h 510"/>
                      <a:gd name="T46" fmla="*/ 1 w 2336"/>
                      <a:gd name="T47" fmla="*/ 1 h 510"/>
                      <a:gd name="T48" fmla="*/ 1 w 2336"/>
                      <a:gd name="T49" fmla="*/ 1 h 510"/>
                      <a:gd name="T50" fmla="*/ 1 w 2336"/>
                      <a:gd name="T51" fmla="*/ 1 h 510"/>
                      <a:gd name="T52" fmla="*/ 1 w 2336"/>
                      <a:gd name="T53" fmla="*/ 0 h 510"/>
                      <a:gd name="T54" fmla="*/ 1 w 2336"/>
                      <a:gd name="T55" fmla="*/ 0 h 510"/>
                      <a:gd name="T56" fmla="*/ 1 w 2336"/>
                      <a:gd name="T57" fmla="*/ 1 h 510"/>
                      <a:gd name="T58" fmla="*/ 1 w 2336"/>
                      <a:gd name="T59" fmla="*/ 1 h 5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36"/>
                      <a:gd name="T91" fmla="*/ 0 h 510"/>
                      <a:gd name="T92" fmla="*/ 2336 w 2336"/>
                      <a:gd name="T93" fmla="*/ 510 h 5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36" h="510">
                        <a:moveTo>
                          <a:pt x="17" y="68"/>
                        </a:moveTo>
                        <a:lnTo>
                          <a:pt x="236" y="59"/>
                        </a:lnTo>
                        <a:lnTo>
                          <a:pt x="404" y="59"/>
                        </a:lnTo>
                        <a:lnTo>
                          <a:pt x="630" y="47"/>
                        </a:lnTo>
                        <a:lnTo>
                          <a:pt x="838" y="47"/>
                        </a:lnTo>
                        <a:lnTo>
                          <a:pt x="1073" y="47"/>
                        </a:lnTo>
                        <a:lnTo>
                          <a:pt x="1283" y="53"/>
                        </a:lnTo>
                        <a:lnTo>
                          <a:pt x="1383" y="67"/>
                        </a:lnTo>
                        <a:lnTo>
                          <a:pt x="1468" y="85"/>
                        </a:lnTo>
                        <a:lnTo>
                          <a:pt x="1563" y="119"/>
                        </a:lnTo>
                        <a:lnTo>
                          <a:pt x="1653" y="157"/>
                        </a:lnTo>
                        <a:lnTo>
                          <a:pt x="1983" y="327"/>
                        </a:lnTo>
                        <a:lnTo>
                          <a:pt x="2159" y="406"/>
                        </a:lnTo>
                        <a:lnTo>
                          <a:pt x="2260" y="471"/>
                        </a:lnTo>
                        <a:lnTo>
                          <a:pt x="2168" y="469"/>
                        </a:lnTo>
                        <a:lnTo>
                          <a:pt x="0" y="304"/>
                        </a:lnTo>
                        <a:lnTo>
                          <a:pt x="3" y="355"/>
                        </a:lnTo>
                        <a:lnTo>
                          <a:pt x="2266" y="510"/>
                        </a:lnTo>
                        <a:lnTo>
                          <a:pt x="2336" y="497"/>
                        </a:lnTo>
                        <a:lnTo>
                          <a:pt x="2301" y="452"/>
                        </a:lnTo>
                        <a:lnTo>
                          <a:pt x="2238" y="406"/>
                        </a:lnTo>
                        <a:lnTo>
                          <a:pt x="2086" y="327"/>
                        </a:lnTo>
                        <a:lnTo>
                          <a:pt x="1968" y="263"/>
                        </a:lnTo>
                        <a:lnTo>
                          <a:pt x="1667" y="116"/>
                        </a:lnTo>
                        <a:lnTo>
                          <a:pt x="1532" y="64"/>
                        </a:lnTo>
                        <a:lnTo>
                          <a:pt x="1398" y="30"/>
                        </a:lnTo>
                        <a:lnTo>
                          <a:pt x="1098" y="0"/>
                        </a:lnTo>
                        <a:lnTo>
                          <a:pt x="687" y="0"/>
                        </a:lnTo>
                        <a:lnTo>
                          <a:pt x="17" y="36"/>
                        </a:lnTo>
                        <a:lnTo>
                          <a:pt x="17" y="68"/>
                        </a:lnTo>
                        <a:close/>
                      </a:path>
                    </a:pathLst>
                  </a:custGeom>
                  <a:solidFill>
                    <a:srgbClr val="800000"/>
                  </a:solidFill>
                  <a:ln w="9525">
                    <a:solidFill>
                      <a:srgbClr val="000000"/>
                    </a:solidFill>
                    <a:round/>
                    <a:headEnd/>
                    <a:tailEnd/>
                  </a:ln>
                </p:spPr>
                <p:txBody>
                  <a:bodyPr/>
                  <a:lstStyle/>
                  <a:p>
                    <a:endParaRPr lang="en-US"/>
                  </a:p>
                </p:txBody>
              </p:sp>
            </p:grpSp>
            <p:sp>
              <p:nvSpPr>
                <p:cNvPr id="16442" name="Freeform 52">
                  <a:extLst>
                    <a:ext uri="{FF2B5EF4-FFF2-40B4-BE49-F238E27FC236}">
                      <a16:creationId xmlns:a16="http://schemas.microsoft.com/office/drawing/2014/main" id="{C3AE5D2B-E460-4BA7-401D-640E4A0FAA04}"/>
                    </a:ext>
                  </a:extLst>
                </p:cNvPr>
                <p:cNvSpPr>
                  <a:spLocks/>
                </p:cNvSpPr>
                <p:nvPr/>
              </p:nvSpPr>
              <p:spPr bwMode="auto">
                <a:xfrm>
                  <a:off x="1488" y="2369"/>
                  <a:ext cx="2187" cy="289"/>
                </a:xfrm>
                <a:custGeom>
                  <a:avLst/>
                  <a:gdLst>
                    <a:gd name="T0" fmla="*/ 0 w 4375"/>
                    <a:gd name="T1" fmla="*/ 1 h 578"/>
                    <a:gd name="T2" fmla="*/ 0 w 4375"/>
                    <a:gd name="T3" fmla="*/ 1 h 578"/>
                    <a:gd name="T4" fmla="*/ 0 w 4375"/>
                    <a:gd name="T5" fmla="*/ 1 h 578"/>
                    <a:gd name="T6" fmla="*/ 0 w 4375"/>
                    <a:gd name="T7" fmla="*/ 1 h 578"/>
                    <a:gd name="T8" fmla="*/ 0 w 4375"/>
                    <a:gd name="T9" fmla="*/ 1 h 578"/>
                    <a:gd name="T10" fmla="*/ 0 w 4375"/>
                    <a:gd name="T11" fmla="*/ 1 h 578"/>
                    <a:gd name="T12" fmla="*/ 0 w 4375"/>
                    <a:gd name="T13" fmla="*/ 1 h 578"/>
                    <a:gd name="T14" fmla="*/ 0 w 4375"/>
                    <a:gd name="T15" fmla="*/ 1 h 578"/>
                    <a:gd name="T16" fmla="*/ 0 w 4375"/>
                    <a:gd name="T17" fmla="*/ 1 h 578"/>
                    <a:gd name="T18" fmla="*/ 0 w 4375"/>
                    <a:gd name="T19" fmla="*/ 1 h 578"/>
                    <a:gd name="T20" fmla="*/ 0 w 4375"/>
                    <a:gd name="T21" fmla="*/ 1 h 578"/>
                    <a:gd name="T22" fmla="*/ 0 w 4375"/>
                    <a:gd name="T23" fmla="*/ 1 h 578"/>
                    <a:gd name="T24" fmla="*/ 0 w 4375"/>
                    <a:gd name="T25" fmla="*/ 0 h 578"/>
                    <a:gd name="T26" fmla="*/ 0 w 4375"/>
                    <a:gd name="T27" fmla="*/ 1 h 578"/>
                    <a:gd name="T28" fmla="*/ 0 w 4375"/>
                    <a:gd name="T29" fmla="*/ 1 h 578"/>
                    <a:gd name="T30" fmla="*/ 0 w 4375"/>
                    <a:gd name="T31" fmla="*/ 1 h 578"/>
                    <a:gd name="T32" fmla="*/ 0 w 4375"/>
                    <a:gd name="T33" fmla="*/ 1 h 578"/>
                    <a:gd name="T34" fmla="*/ 0 w 4375"/>
                    <a:gd name="T35" fmla="*/ 1 h 578"/>
                    <a:gd name="T36" fmla="*/ 0 w 4375"/>
                    <a:gd name="T37" fmla="*/ 1 h 578"/>
                    <a:gd name="T38" fmla="*/ 0 w 4375"/>
                    <a:gd name="T39" fmla="*/ 1 h 578"/>
                    <a:gd name="T40" fmla="*/ 0 w 4375"/>
                    <a:gd name="T41" fmla="*/ 1 h 578"/>
                    <a:gd name="T42" fmla="*/ 0 w 4375"/>
                    <a:gd name="T43" fmla="*/ 1 h 578"/>
                    <a:gd name="T44" fmla="*/ 0 w 4375"/>
                    <a:gd name="T45" fmla="*/ 1 h 578"/>
                    <a:gd name="T46" fmla="*/ 0 w 4375"/>
                    <a:gd name="T47" fmla="*/ 1 h 578"/>
                    <a:gd name="T48" fmla="*/ 0 w 4375"/>
                    <a:gd name="T49" fmla="*/ 1 h 578"/>
                    <a:gd name="T50" fmla="*/ 0 w 4375"/>
                    <a:gd name="T51" fmla="*/ 1 h 578"/>
                    <a:gd name="T52" fmla="*/ 0 w 4375"/>
                    <a:gd name="T53" fmla="*/ 1 h 578"/>
                    <a:gd name="T54" fmla="*/ 0 w 4375"/>
                    <a:gd name="T55" fmla="*/ 1 h 578"/>
                    <a:gd name="T56" fmla="*/ 0 w 4375"/>
                    <a:gd name="T57" fmla="*/ 1 h 578"/>
                    <a:gd name="T58" fmla="*/ 0 w 4375"/>
                    <a:gd name="T59" fmla="*/ 1 h 578"/>
                    <a:gd name="T60" fmla="*/ 0 w 4375"/>
                    <a:gd name="T61" fmla="*/ 1 h 578"/>
                    <a:gd name="T62" fmla="*/ 0 w 4375"/>
                    <a:gd name="T63" fmla="*/ 1 h 5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75"/>
                    <a:gd name="T97" fmla="*/ 0 h 578"/>
                    <a:gd name="T98" fmla="*/ 4375 w 4375"/>
                    <a:gd name="T99" fmla="*/ 578 h 5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75" h="578">
                      <a:moveTo>
                        <a:pt x="0" y="386"/>
                      </a:moveTo>
                      <a:lnTo>
                        <a:pt x="168" y="363"/>
                      </a:lnTo>
                      <a:lnTo>
                        <a:pt x="297" y="333"/>
                      </a:lnTo>
                      <a:lnTo>
                        <a:pt x="384" y="308"/>
                      </a:lnTo>
                      <a:lnTo>
                        <a:pt x="456" y="288"/>
                      </a:lnTo>
                      <a:lnTo>
                        <a:pt x="549" y="265"/>
                      </a:lnTo>
                      <a:lnTo>
                        <a:pt x="629" y="242"/>
                      </a:lnTo>
                      <a:lnTo>
                        <a:pt x="719" y="219"/>
                      </a:lnTo>
                      <a:lnTo>
                        <a:pt x="800" y="202"/>
                      </a:lnTo>
                      <a:lnTo>
                        <a:pt x="892" y="188"/>
                      </a:lnTo>
                      <a:lnTo>
                        <a:pt x="966" y="175"/>
                      </a:lnTo>
                      <a:lnTo>
                        <a:pt x="1030" y="164"/>
                      </a:lnTo>
                      <a:lnTo>
                        <a:pt x="1125" y="149"/>
                      </a:lnTo>
                      <a:lnTo>
                        <a:pt x="1206" y="137"/>
                      </a:lnTo>
                      <a:lnTo>
                        <a:pt x="1282" y="124"/>
                      </a:lnTo>
                      <a:lnTo>
                        <a:pt x="1361" y="103"/>
                      </a:lnTo>
                      <a:lnTo>
                        <a:pt x="1427" y="70"/>
                      </a:lnTo>
                      <a:lnTo>
                        <a:pt x="1473" y="33"/>
                      </a:lnTo>
                      <a:lnTo>
                        <a:pt x="1568" y="28"/>
                      </a:lnTo>
                      <a:lnTo>
                        <a:pt x="1705" y="25"/>
                      </a:lnTo>
                      <a:lnTo>
                        <a:pt x="1861" y="13"/>
                      </a:lnTo>
                      <a:lnTo>
                        <a:pt x="1982" y="7"/>
                      </a:lnTo>
                      <a:lnTo>
                        <a:pt x="2161" y="3"/>
                      </a:lnTo>
                      <a:lnTo>
                        <a:pt x="2334" y="2"/>
                      </a:lnTo>
                      <a:lnTo>
                        <a:pt x="2499" y="0"/>
                      </a:lnTo>
                      <a:lnTo>
                        <a:pt x="2625" y="0"/>
                      </a:lnTo>
                      <a:lnTo>
                        <a:pt x="2762" y="11"/>
                      </a:lnTo>
                      <a:lnTo>
                        <a:pt x="2902" y="33"/>
                      </a:lnTo>
                      <a:lnTo>
                        <a:pt x="3006" y="59"/>
                      </a:lnTo>
                      <a:lnTo>
                        <a:pt x="3099" y="84"/>
                      </a:lnTo>
                      <a:lnTo>
                        <a:pt x="3200" y="115"/>
                      </a:lnTo>
                      <a:lnTo>
                        <a:pt x="3311" y="149"/>
                      </a:lnTo>
                      <a:lnTo>
                        <a:pt x="3423" y="188"/>
                      </a:lnTo>
                      <a:lnTo>
                        <a:pt x="3542" y="228"/>
                      </a:lnTo>
                      <a:lnTo>
                        <a:pt x="3659" y="268"/>
                      </a:lnTo>
                      <a:lnTo>
                        <a:pt x="3782" y="307"/>
                      </a:lnTo>
                      <a:lnTo>
                        <a:pt x="3874" y="338"/>
                      </a:lnTo>
                      <a:lnTo>
                        <a:pt x="3959" y="361"/>
                      </a:lnTo>
                      <a:lnTo>
                        <a:pt x="4053" y="395"/>
                      </a:lnTo>
                      <a:lnTo>
                        <a:pt x="4149" y="425"/>
                      </a:lnTo>
                      <a:lnTo>
                        <a:pt x="4267" y="463"/>
                      </a:lnTo>
                      <a:lnTo>
                        <a:pt x="4375" y="503"/>
                      </a:lnTo>
                      <a:lnTo>
                        <a:pt x="4331" y="531"/>
                      </a:lnTo>
                      <a:lnTo>
                        <a:pt x="4267" y="548"/>
                      </a:lnTo>
                      <a:lnTo>
                        <a:pt x="4197" y="567"/>
                      </a:lnTo>
                      <a:lnTo>
                        <a:pt x="4110" y="576"/>
                      </a:lnTo>
                      <a:lnTo>
                        <a:pt x="3995" y="578"/>
                      </a:lnTo>
                      <a:lnTo>
                        <a:pt x="3880" y="575"/>
                      </a:lnTo>
                      <a:lnTo>
                        <a:pt x="3851" y="531"/>
                      </a:lnTo>
                      <a:lnTo>
                        <a:pt x="3823" y="503"/>
                      </a:lnTo>
                      <a:lnTo>
                        <a:pt x="3768" y="465"/>
                      </a:lnTo>
                      <a:lnTo>
                        <a:pt x="3650" y="401"/>
                      </a:lnTo>
                      <a:lnTo>
                        <a:pt x="3504" y="325"/>
                      </a:lnTo>
                      <a:lnTo>
                        <a:pt x="3373" y="260"/>
                      </a:lnTo>
                      <a:lnTo>
                        <a:pt x="3214" y="181"/>
                      </a:lnTo>
                      <a:lnTo>
                        <a:pt x="3082" y="130"/>
                      </a:lnTo>
                      <a:lnTo>
                        <a:pt x="2956" y="95"/>
                      </a:lnTo>
                      <a:lnTo>
                        <a:pt x="2853" y="81"/>
                      </a:lnTo>
                      <a:lnTo>
                        <a:pt x="2664" y="62"/>
                      </a:lnTo>
                      <a:lnTo>
                        <a:pt x="2416" y="61"/>
                      </a:lnTo>
                      <a:lnTo>
                        <a:pt x="2127" y="68"/>
                      </a:lnTo>
                      <a:lnTo>
                        <a:pt x="1906" y="76"/>
                      </a:lnTo>
                      <a:lnTo>
                        <a:pt x="1553" y="95"/>
                      </a:lnTo>
                      <a:lnTo>
                        <a:pt x="1533" y="438"/>
                      </a:lnTo>
                      <a:lnTo>
                        <a:pt x="0" y="386"/>
                      </a:lnTo>
                      <a:close/>
                    </a:path>
                  </a:pathLst>
                </a:custGeom>
                <a:solidFill>
                  <a:srgbClr val="FF0000"/>
                </a:solidFill>
                <a:ln w="9525">
                  <a:solidFill>
                    <a:srgbClr val="000000"/>
                  </a:solidFill>
                  <a:round/>
                  <a:headEnd/>
                  <a:tailEnd/>
                </a:ln>
              </p:spPr>
              <p:txBody>
                <a:bodyPr/>
                <a:lstStyle/>
                <a:p>
                  <a:endParaRPr lang="en-US"/>
                </a:p>
              </p:txBody>
            </p:sp>
          </p:grpSp>
          <p:sp>
            <p:nvSpPr>
              <p:cNvPr id="16414" name="Freeform 53">
                <a:extLst>
                  <a:ext uri="{FF2B5EF4-FFF2-40B4-BE49-F238E27FC236}">
                    <a16:creationId xmlns:a16="http://schemas.microsoft.com/office/drawing/2014/main" id="{F72FDFEB-344B-BCCF-B086-DD07AFADAF0A}"/>
                  </a:ext>
                </a:extLst>
              </p:cNvPr>
              <p:cNvSpPr>
                <a:spLocks/>
              </p:cNvSpPr>
              <p:nvPr/>
            </p:nvSpPr>
            <p:spPr bwMode="auto">
              <a:xfrm>
                <a:off x="1550" y="2652"/>
                <a:ext cx="2958" cy="456"/>
              </a:xfrm>
              <a:custGeom>
                <a:avLst/>
                <a:gdLst>
                  <a:gd name="T0" fmla="*/ 1 w 5916"/>
                  <a:gd name="T1" fmla="*/ 1 h 912"/>
                  <a:gd name="T2" fmla="*/ 1 w 5916"/>
                  <a:gd name="T3" fmla="*/ 1 h 912"/>
                  <a:gd name="T4" fmla="*/ 1 w 5916"/>
                  <a:gd name="T5" fmla="*/ 1 h 912"/>
                  <a:gd name="T6" fmla="*/ 1 w 5916"/>
                  <a:gd name="T7" fmla="*/ 1 h 912"/>
                  <a:gd name="T8" fmla="*/ 1 w 5916"/>
                  <a:gd name="T9" fmla="*/ 1 h 912"/>
                  <a:gd name="T10" fmla="*/ 1 w 5916"/>
                  <a:gd name="T11" fmla="*/ 1 h 912"/>
                  <a:gd name="T12" fmla="*/ 1 w 5916"/>
                  <a:gd name="T13" fmla="*/ 1 h 912"/>
                  <a:gd name="T14" fmla="*/ 1 w 5916"/>
                  <a:gd name="T15" fmla="*/ 1 h 912"/>
                  <a:gd name="T16" fmla="*/ 1 w 5916"/>
                  <a:gd name="T17" fmla="*/ 1 h 912"/>
                  <a:gd name="T18" fmla="*/ 1 w 5916"/>
                  <a:gd name="T19" fmla="*/ 1 h 912"/>
                  <a:gd name="T20" fmla="*/ 1 w 5916"/>
                  <a:gd name="T21" fmla="*/ 1 h 912"/>
                  <a:gd name="T22" fmla="*/ 1 w 5916"/>
                  <a:gd name="T23" fmla="*/ 1 h 912"/>
                  <a:gd name="T24" fmla="*/ 1 w 5916"/>
                  <a:gd name="T25" fmla="*/ 1 h 912"/>
                  <a:gd name="T26" fmla="*/ 1 w 5916"/>
                  <a:gd name="T27" fmla="*/ 1 h 912"/>
                  <a:gd name="T28" fmla="*/ 1 w 5916"/>
                  <a:gd name="T29" fmla="*/ 1 h 912"/>
                  <a:gd name="T30" fmla="*/ 0 w 5916"/>
                  <a:gd name="T31" fmla="*/ 1 h 912"/>
                  <a:gd name="T32" fmla="*/ 1 w 5916"/>
                  <a:gd name="T33" fmla="*/ 0 h 912"/>
                  <a:gd name="T34" fmla="*/ 1 w 5916"/>
                  <a:gd name="T35" fmla="*/ 1 h 912"/>
                  <a:gd name="T36" fmla="*/ 1 w 5916"/>
                  <a:gd name="T37" fmla="*/ 1 h 912"/>
                  <a:gd name="T38" fmla="*/ 1 w 5916"/>
                  <a:gd name="T39" fmla="*/ 1 h 912"/>
                  <a:gd name="T40" fmla="*/ 1 w 5916"/>
                  <a:gd name="T41" fmla="*/ 1 h 912"/>
                  <a:gd name="T42" fmla="*/ 1 w 5916"/>
                  <a:gd name="T43" fmla="*/ 1 h 912"/>
                  <a:gd name="T44" fmla="*/ 1 w 5916"/>
                  <a:gd name="T45" fmla="*/ 1 h 912"/>
                  <a:gd name="T46" fmla="*/ 1 w 5916"/>
                  <a:gd name="T47" fmla="*/ 1 h 912"/>
                  <a:gd name="T48" fmla="*/ 1 w 5916"/>
                  <a:gd name="T49" fmla="*/ 1 h 912"/>
                  <a:gd name="T50" fmla="*/ 1 w 5916"/>
                  <a:gd name="T51" fmla="*/ 1 h 9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916"/>
                  <a:gd name="T79" fmla="*/ 0 h 912"/>
                  <a:gd name="T80" fmla="*/ 5916 w 5916"/>
                  <a:gd name="T81" fmla="*/ 912 h 9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916" h="912">
                    <a:moveTo>
                      <a:pt x="4992" y="432"/>
                    </a:moveTo>
                    <a:lnTo>
                      <a:pt x="5037" y="570"/>
                    </a:lnTo>
                    <a:lnTo>
                      <a:pt x="5037" y="675"/>
                    </a:lnTo>
                    <a:lnTo>
                      <a:pt x="5916" y="675"/>
                    </a:lnTo>
                    <a:lnTo>
                      <a:pt x="5856" y="746"/>
                    </a:lnTo>
                    <a:lnTo>
                      <a:pt x="5896" y="826"/>
                    </a:lnTo>
                    <a:lnTo>
                      <a:pt x="5896" y="864"/>
                    </a:lnTo>
                    <a:lnTo>
                      <a:pt x="5870" y="890"/>
                    </a:lnTo>
                    <a:lnTo>
                      <a:pt x="5364" y="890"/>
                    </a:lnTo>
                    <a:lnTo>
                      <a:pt x="5324" y="912"/>
                    </a:lnTo>
                    <a:lnTo>
                      <a:pt x="5065" y="912"/>
                    </a:lnTo>
                    <a:lnTo>
                      <a:pt x="5031" y="887"/>
                    </a:lnTo>
                    <a:lnTo>
                      <a:pt x="350" y="887"/>
                    </a:lnTo>
                    <a:lnTo>
                      <a:pt x="165" y="720"/>
                    </a:lnTo>
                    <a:lnTo>
                      <a:pt x="19" y="775"/>
                    </a:lnTo>
                    <a:lnTo>
                      <a:pt x="0" y="333"/>
                    </a:lnTo>
                    <a:lnTo>
                      <a:pt x="356" y="0"/>
                    </a:lnTo>
                    <a:lnTo>
                      <a:pt x="913" y="12"/>
                    </a:lnTo>
                    <a:lnTo>
                      <a:pt x="3815" y="746"/>
                    </a:lnTo>
                    <a:lnTo>
                      <a:pt x="3897" y="658"/>
                    </a:lnTo>
                    <a:lnTo>
                      <a:pt x="3969" y="430"/>
                    </a:lnTo>
                    <a:lnTo>
                      <a:pt x="4071" y="243"/>
                    </a:lnTo>
                    <a:lnTo>
                      <a:pt x="4376" y="93"/>
                    </a:lnTo>
                    <a:lnTo>
                      <a:pt x="4659" y="101"/>
                    </a:lnTo>
                    <a:lnTo>
                      <a:pt x="4871" y="210"/>
                    </a:lnTo>
                    <a:lnTo>
                      <a:pt x="4992" y="432"/>
                    </a:lnTo>
                    <a:close/>
                  </a:path>
                </a:pathLst>
              </a:custGeom>
              <a:solidFill>
                <a:srgbClr val="000000"/>
              </a:solidFill>
              <a:ln w="9525">
                <a:solidFill>
                  <a:srgbClr val="000000"/>
                </a:solidFill>
                <a:round/>
                <a:headEnd/>
                <a:tailEnd/>
              </a:ln>
            </p:spPr>
            <p:txBody>
              <a:bodyPr/>
              <a:lstStyle/>
              <a:p>
                <a:endParaRPr lang="en-US"/>
              </a:p>
            </p:txBody>
          </p:sp>
          <p:grpSp>
            <p:nvGrpSpPr>
              <p:cNvPr id="16415" name="Group 54">
                <a:extLst>
                  <a:ext uri="{FF2B5EF4-FFF2-40B4-BE49-F238E27FC236}">
                    <a16:creationId xmlns:a16="http://schemas.microsoft.com/office/drawing/2014/main" id="{B431E907-7E7D-4656-C810-6C818C79728A}"/>
                  </a:ext>
                </a:extLst>
              </p:cNvPr>
              <p:cNvGrpSpPr>
                <a:grpSpLocks/>
              </p:cNvGrpSpPr>
              <p:nvPr/>
            </p:nvGrpSpPr>
            <p:grpSpPr bwMode="auto">
              <a:xfrm>
                <a:off x="1321" y="2463"/>
                <a:ext cx="3189" cy="579"/>
                <a:chOff x="1321" y="2463"/>
                <a:chExt cx="3189" cy="579"/>
              </a:xfrm>
            </p:grpSpPr>
            <p:grpSp>
              <p:nvGrpSpPr>
                <p:cNvPr id="16416" name="Group 55">
                  <a:extLst>
                    <a:ext uri="{FF2B5EF4-FFF2-40B4-BE49-F238E27FC236}">
                      <a16:creationId xmlns:a16="http://schemas.microsoft.com/office/drawing/2014/main" id="{7F523765-0E05-EF97-3567-312A0E81FAF4}"/>
                    </a:ext>
                  </a:extLst>
                </p:cNvPr>
                <p:cNvGrpSpPr>
                  <a:grpSpLocks/>
                </p:cNvGrpSpPr>
                <p:nvPr/>
              </p:nvGrpSpPr>
              <p:grpSpPr bwMode="auto">
                <a:xfrm>
                  <a:off x="1321" y="2650"/>
                  <a:ext cx="193" cy="333"/>
                  <a:chOff x="1321" y="2650"/>
                  <a:chExt cx="193" cy="333"/>
                </a:xfrm>
              </p:grpSpPr>
              <p:sp>
                <p:nvSpPr>
                  <p:cNvPr id="16428" name="Rectangle 56">
                    <a:extLst>
                      <a:ext uri="{FF2B5EF4-FFF2-40B4-BE49-F238E27FC236}">
                        <a16:creationId xmlns:a16="http://schemas.microsoft.com/office/drawing/2014/main" id="{328D3C58-B59A-BD38-2479-33FFAFC1021E}"/>
                      </a:ext>
                    </a:extLst>
                  </p:cNvPr>
                  <p:cNvSpPr>
                    <a:spLocks noChangeArrowheads="1"/>
                  </p:cNvSpPr>
                  <p:nvPr/>
                </p:nvSpPr>
                <p:spPr bwMode="auto">
                  <a:xfrm>
                    <a:off x="1337" y="2720"/>
                    <a:ext cx="74" cy="12"/>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6429" name="Rectangle 57">
                    <a:extLst>
                      <a:ext uri="{FF2B5EF4-FFF2-40B4-BE49-F238E27FC236}">
                        <a16:creationId xmlns:a16="http://schemas.microsoft.com/office/drawing/2014/main" id="{68347D09-0932-32FF-1C96-B9082FC613BA}"/>
                      </a:ext>
                    </a:extLst>
                  </p:cNvPr>
                  <p:cNvSpPr>
                    <a:spLocks noChangeArrowheads="1"/>
                  </p:cNvSpPr>
                  <p:nvPr/>
                </p:nvSpPr>
                <p:spPr bwMode="auto">
                  <a:xfrm>
                    <a:off x="1337" y="2650"/>
                    <a:ext cx="74" cy="30"/>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6430" name="Rectangle 58">
                    <a:extLst>
                      <a:ext uri="{FF2B5EF4-FFF2-40B4-BE49-F238E27FC236}">
                        <a16:creationId xmlns:a16="http://schemas.microsoft.com/office/drawing/2014/main" id="{363987FA-B8F6-5A8A-FF25-FE1717D2D200}"/>
                      </a:ext>
                    </a:extLst>
                  </p:cNvPr>
                  <p:cNvSpPr>
                    <a:spLocks noChangeArrowheads="1"/>
                  </p:cNvSpPr>
                  <p:nvPr/>
                </p:nvSpPr>
                <p:spPr bwMode="auto">
                  <a:xfrm>
                    <a:off x="1337" y="2693"/>
                    <a:ext cx="74" cy="13"/>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6431" name="Arc 59">
                    <a:extLst>
                      <a:ext uri="{FF2B5EF4-FFF2-40B4-BE49-F238E27FC236}">
                        <a16:creationId xmlns:a16="http://schemas.microsoft.com/office/drawing/2014/main" id="{0AE7F3AD-EA61-CF56-ECEB-9FA8333E12EE}"/>
                      </a:ext>
                    </a:extLst>
                  </p:cNvPr>
                  <p:cNvSpPr>
                    <a:spLocks/>
                  </p:cNvSpPr>
                  <p:nvPr/>
                </p:nvSpPr>
                <p:spPr bwMode="auto">
                  <a:xfrm>
                    <a:off x="1337" y="2749"/>
                    <a:ext cx="72" cy="75"/>
                  </a:xfrm>
                  <a:custGeom>
                    <a:avLst/>
                    <a:gdLst>
                      <a:gd name="T0" fmla="*/ 0 w 21600"/>
                      <a:gd name="T1" fmla="*/ 0 h 21868"/>
                      <a:gd name="T2" fmla="*/ 0 w 21600"/>
                      <a:gd name="T3" fmla="*/ 0 h 21868"/>
                      <a:gd name="T4" fmla="*/ 0 w 21600"/>
                      <a:gd name="T5" fmla="*/ 0 h 21868"/>
                      <a:gd name="T6" fmla="*/ 0 60000 65536"/>
                      <a:gd name="T7" fmla="*/ 0 60000 65536"/>
                      <a:gd name="T8" fmla="*/ 0 60000 65536"/>
                      <a:gd name="T9" fmla="*/ 0 w 21600"/>
                      <a:gd name="T10" fmla="*/ 0 h 21868"/>
                      <a:gd name="T11" fmla="*/ 21600 w 21600"/>
                      <a:gd name="T12" fmla="*/ 21868 h 21868"/>
                    </a:gdLst>
                    <a:ahLst/>
                    <a:cxnLst>
                      <a:cxn ang="T6">
                        <a:pos x="T0" y="T1"/>
                      </a:cxn>
                      <a:cxn ang="T7">
                        <a:pos x="T2" y="T3"/>
                      </a:cxn>
                      <a:cxn ang="T8">
                        <a:pos x="T4" y="T5"/>
                      </a:cxn>
                    </a:cxnLst>
                    <a:rect l="T9" t="T10" r="T11" b="T12"/>
                    <a:pathLst>
                      <a:path w="21600" h="21868" fill="none" extrusionOk="0">
                        <a:moveTo>
                          <a:pt x="21015" y="21868"/>
                        </a:moveTo>
                        <a:cubicBezTo>
                          <a:pt x="9318" y="21551"/>
                          <a:pt x="0" y="11977"/>
                          <a:pt x="0" y="276"/>
                        </a:cubicBezTo>
                        <a:cubicBezTo>
                          <a:pt x="-1" y="183"/>
                          <a:pt x="0" y="91"/>
                          <a:pt x="1" y="-1"/>
                        </a:cubicBezTo>
                      </a:path>
                      <a:path w="21600" h="21868" stroke="0" extrusionOk="0">
                        <a:moveTo>
                          <a:pt x="21015" y="21868"/>
                        </a:moveTo>
                        <a:cubicBezTo>
                          <a:pt x="9318" y="21551"/>
                          <a:pt x="0" y="11977"/>
                          <a:pt x="0" y="276"/>
                        </a:cubicBezTo>
                        <a:cubicBezTo>
                          <a:pt x="-1" y="183"/>
                          <a:pt x="0" y="91"/>
                          <a:pt x="1" y="-1"/>
                        </a:cubicBezTo>
                        <a:lnTo>
                          <a:pt x="21600" y="276"/>
                        </a:lnTo>
                        <a:lnTo>
                          <a:pt x="21015" y="21868"/>
                        </a:lnTo>
                        <a:close/>
                      </a:path>
                    </a:pathLst>
                  </a:custGeom>
                  <a:solidFill>
                    <a:srgbClr val="808080"/>
                  </a:solidFill>
                  <a:ln w="9525">
                    <a:solidFill>
                      <a:srgbClr val="C0C0C0"/>
                    </a:solidFill>
                    <a:round/>
                    <a:headEnd/>
                    <a:tailEnd/>
                  </a:ln>
                </p:spPr>
                <p:txBody>
                  <a:bodyPr/>
                  <a:lstStyle/>
                  <a:p>
                    <a:endParaRPr lang="en-US"/>
                  </a:p>
                </p:txBody>
              </p:sp>
              <p:grpSp>
                <p:nvGrpSpPr>
                  <p:cNvPr id="16432" name="Group 60">
                    <a:extLst>
                      <a:ext uri="{FF2B5EF4-FFF2-40B4-BE49-F238E27FC236}">
                        <a16:creationId xmlns:a16="http://schemas.microsoft.com/office/drawing/2014/main" id="{F53EB543-9452-8772-16A9-4E7E7AC99047}"/>
                      </a:ext>
                    </a:extLst>
                  </p:cNvPr>
                  <p:cNvGrpSpPr>
                    <a:grpSpLocks/>
                  </p:cNvGrpSpPr>
                  <p:nvPr/>
                </p:nvGrpSpPr>
                <p:grpSpPr bwMode="auto">
                  <a:xfrm>
                    <a:off x="1321" y="2945"/>
                    <a:ext cx="193" cy="12"/>
                    <a:chOff x="1321" y="2945"/>
                    <a:chExt cx="193" cy="12"/>
                  </a:xfrm>
                </p:grpSpPr>
                <p:sp>
                  <p:nvSpPr>
                    <p:cNvPr id="16439" name="Rectangle 61">
                      <a:extLst>
                        <a:ext uri="{FF2B5EF4-FFF2-40B4-BE49-F238E27FC236}">
                          <a16:creationId xmlns:a16="http://schemas.microsoft.com/office/drawing/2014/main" id="{82D2CAF2-5506-A6D2-32C3-CD8C67D15253}"/>
                        </a:ext>
                      </a:extLst>
                    </p:cNvPr>
                    <p:cNvSpPr>
                      <a:spLocks noChangeArrowheads="1"/>
                    </p:cNvSpPr>
                    <p:nvPr/>
                  </p:nvSpPr>
                  <p:spPr bwMode="auto">
                    <a:xfrm>
                      <a:off x="1329" y="2945"/>
                      <a:ext cx="185" cy="12"/>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6440" name="Oval 62">
                      <a:extLst>
                        <a:ext uri="{FF2B5EF4-FFF2-40B4-BE49-F238E27FC236}">
                          <a16:creationId xmlns:a16="http://schemas.microsoft.com/office/drawing/2014/main" id="{D155D67A-E849-F9AD-1278-A1F68089FE50}"/>
                        </a:ext>
                      </a:extLst>
                    </p:cNvPr>
                    <p:cNvSpPr>
                      <a:spLocks noChangeArrowheads="1"/>
                    </p:cNvSpPr>
                    <p:nvPr/>
                  </p:nvSpPr>
                  <p:spPr bwMode="auto">
                    <a:xfrm>
                      <a:off x="1321" y="2945"/>
                      <a:ext cx="22" cy="12"/>
                    </a:xfrm>
                    <a:prstGeom prst="ellipse">
                      <a:avLst/>
                    </a:prstGeom>
                    <a:solidFill>
                      <a:srgbClr val="808080"/>
                    </a:solidFill>
                    <a:ln w="9525">
                      <a:solidFill>
                        <a:srgbClr val="C0C0C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nvGrpSpPr>
                  <p:cNvPr id="16433" name="Group 63">
                    <a:extLst>
                      <a:ext uri="{FF2B5EF4-FFF2-40B4-BE49-F238E27FC236}">
                        <a16:creationId xmlns:a16="http://schemas.microsoft.com/office/drawing/2014/main" id="{B8EC6665-84F7-768B-68B1-BFBEDCFF6029}"/>
                      </a:ext>
                    </a:extLst>
                  </p:cNvPr>
                  <p:cNvGrpSpPr>
                    <a:grpSpLocks/>
                  </p:cNvGrpSpPr>
                  <p:nvPr/>
                </p:nvGrpSpPr>
                <p:grpSpPr bwMode="auto">
                  <a:xfrm>
                    <a:off x="1321" y="2970"/>
                    <a:ext cx="193" cy="13"/>
                    <a:chOff x="1321" y="2970"/>
                    <a:chExt cx="193" cy="13"/>
                  </a:xfrm>
                </p:grpSpPr>
                <p:sp>
                  <p:nvSpPr>
                    <p:cNvPr id="16437" name="Rectangle 64">
                      <a:extLst>
                        <a:ext uri="{FF2B5EF4-FFF2-40B4-BE49-F238E27FC236}">
                          <a16:creationId xmlns:a16="http://schemas.microsoft.com/office/drawing/2014/main" id="{2A4B7AF7-83C5-3439-6779-EB4936F348D4}"/>
                        </a:ext>
                      </a:extLst>
                    </p:cNvPr>
                    <p:cNvSpPr>
                      <a:spLocks noChangeArrowheads="1"/>
                    </p:cNvSpPr>
                    <p:nvPr/>
                  </p:nvSpPr>
                  <p:spPr bwMode="auto">
                    <a:xfrm>
                      <a:off x="1329" y="2970"/>
                      <a:ext cx="185" cy="13"/>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6438" name="Oval 65">
                      <a:extLst>
                        <a:ext uri="{FF2B5EF4-FFF2-40B4-BE49-F238E27FC236}">
                          <a16:creationId xmlns:a16="http://schemas.microsoft.com/office/drawing/2014/main" id="{7C6CE87D-F339-2375-CC78-DBC700F13261}"/>
                        </a:ext>
                      </a:extLst>
                    </p:cNvPr>
                    <p:cNvSpPr>
                      <a:spLocks noChangeArrowheads="1"/>
                    </p:cNvSpPr>
                    <p:nvPr/>
                  </p:nvSpPr>
                  <p:spPr bwMode="auto">
                    <a:xfrm>
                      <a:off x="1321" y="2970"/>
                      <a:ext cx="22" cy="13"/>
                    </a:xfrm>
                    <a:prstGeom prst="ellipse">
                      <a:avLst/>
                    </a:prstGeom>
                    <a:solidFill>
                      <a:srgbClr val="808080"/>
                    </a:solidFill>
                    <a:ln w="9525">
                      <a:solidFill>
                        <a:srgbClr val="C0C0C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nvGrpSpPr>
                  <p:cNvPr id="16434" name="Group 66">
                    <a:extLst>
                      <a:ext uri="{FF2B5EF4-FFF2-40B4-BE49-F238E27FC236}">
                        <a16:creationId xmlns:a16="http://schemas.microsoft.com/office/drawing/2014/main" id="{96DF3825-583E-6127-9CEF-33E678DA3BB5}"/>
                      </a:ext>
                    </a:extLst>
                  </p:cNvPr>
                  <p:cNvGrpSpPr>
                    <a:grpSpLocks/>
                  </p:cNvGrpSpPr>
                  <p:nvPr/>
                </p:nvGrpSpPr>
                <p:grpSpPr bwMode="auto">
                  <a:xfrm>
                    <a:off x="1321" y="2918"/>
                    <a:ext cx="193" cy="12"/>
                    <a:chOff x="1321" y="2918"/>
                    <a:chExt cx="193" cy="12"/>
                  </a:xfrm>
                </p:grpSpPr>
                <p:sp>
                  <p:nvSpPr>
                    <p:cNvPr id="16435" name="Rectangle 67">
                      <a:extLst>
                        <a:ext uri="{FF2B5EF4-FFF2-40B4-BE49-F238E27FC236}">
                          <a16:creationId xmlns:a16="http://schemas.microsoft.com/office/drawing/2014/main" id="{10DAFEDF-5E4F-3FC7-4B4F-6371FFCA57CA}"/>
                        </a:ext>
                      </a:extLst>
                    </p:cNvPr>
                    <p:cNvSpPr>
                      <a:spLocks noChangeArrowheads="1"/>
                    </p:cNvSpPr>
                    <p:nvPr/>
                  </p:nvSpPr>
                  <p:spPr bwMode="auto">
                    <a:xfrm>
                      <a:off x="1329" y="2918"/>
                      <a:ext cx="185" cy="12"/>
                    </a:xfrm>
                    <a:prstGeom prst="rect">
                      <a:avLst/>
                    </a:prstGeom>
                    <a:solidFill>
                      <a:srgbClr val="808080"/>
                    </a:solidFill>
                    <a:ln w="9525">
                      <a:solidFill>
                        <a:srgbClr val="C0C0C0"/>
                      </a:solidFill>
                      <a:miter lim="800000"/>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6436" name="Oval 68">
                      <a:extLst>
                        <a:ext uri="{FF2B5EF4-FFF2-40B4-BE49-F238E27FC236}">
                          <a16:creationId xmlns:a16="http://schemas.microsoft.com/office/drawing/2014/main" id="{F4DD493F-6EC3-6160-1A16-2520EE111745}"/>
                        </a:ext>
                      </a:extLst>
                    </p:cNvPr>
                    <p:cNvSpPr>
                      <a:spLocks noChangeArrowheads="1"/>
                    </p:cNvSpPr>
                    <p:nvPr/>
                  </p:nvSpPr>
                  <p:spPr bwMode="auto">
                    <a:xfrm>
                      <a:off x="1321" y="2918"/>
                      <a:ext cx="22" cy="12"/>
                    </a:xfrm>
                    <a:prstGeom prst="ellipse">
                      <a:avLst/>
                    </a:prstGeom>
                    <a:solidFill>
                      <a:srgbClr val="808080"/>
                    </a:solidFill>
                    <a:ln w="9525">
                      <a:solidFill>
                        <a:srgbClr val="C0C0C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sp>
              <p:nvSpPr>
                <p:cNvPr id="16417" name="Freeform 69">
                  <a:extLst>
                    <a:ext uri="{FF2B5EF4-FFF2-40B4-BE49-F238E27FC236}">
                      <a16:creationId xmlns:a16="http://schemas.microsoft.com/office/drawing/2014/main" id="{3ABD6F1C-013D-9D0F-F9C6-CAB992D22B63}"/>
                    </a:ext>
                  </a:extLst>
                </p:cNvPr>
                <p:cNvSpPr>
                  <a:spLocks/>
                </p:cNvSpPr>
                <p:nvPr/>
              </p:nvSpPr>
              <p:spPr bwMode="auto">
                <a:xfrm>
                  <a:off x="1337" y="2561"/>
                  <a:ext cx="3173" cy="481"/>
                </a:xfrm>
                <a:custGeom>
                  <a:avLst/>
                  <a:gdLst>
                    <a:gd name="T0" fmla="*/ 1 w 6346"/>
                    <a:gd name="T1" fmla="*/ 0 h 962"/>
                    <a:gd name="T2" fmla="*/ 1 w 6346"/>
                    <a:gd name="T3" fmla="*/ 0 h 962"/>
                    <a:gd name="T4" fmla="*/ 0 w 6346"/>
                    <a:gd name="T5" fmla="*/ 1 h 962"/>
                    <a:gd name="T6" fmla="*/ 1 w 6346"/>
                    <a:gd name="T7" fmla="*/ 1 h 962"/>
                    <a:gd name="T8" fmla="*/ 1 w 6346"/>
                    <a:gd name="T9" fmla="*/ 1 h 962"/>
                    <a:gd name="T10" fmla="*/ 1 w 6346"/>
                    <a:gd name="T11" fmla="*/ 1 h 962"/>
                    <a:gd name="T12" fmla="*/ 1 w 6346"/>
                    <a:gd name="T13" fmla="*/ 1 h 962"/>
                    <a:gd name="T14" fmla="*/ 1 w 6346"/>
                    <a:gd name="T15" fmla="*/ 1 h 962"/>
                    <a:gd name="T16" fmla="*/ 1 w 6346"/>
                    <a:gd name="T17" fmla="*/ 1 h 962"/>
                    <a:gd name="T18" fmla="*/ 1 w 6346"/>
                    <a:gd name="T19" fmla="*/ 1 h 962"/>
                    <a:gd name="T20" fmla="*/ 1 w 6346"/>
                    <a:gd name="T21" fmla="*/ 1 h 962"/>
                    <a:gd name="T22" fmla="*/ 1 w 6346"/>
                    <a:gd name="T23" fmla="*/ 1 h 962"/>
                    <a:gd name="T24" fmla="*/ 1 w 6346"/>
                    <a:gd name="T25" fmla="*/ 1 h 962"/>
                    <a:gd name="T26" fmla="*/ 1 w 6346"/>
                    <a:gd name="T27" fmla="*/ 1 h 962"/>
                    <a:gd name="T28" fmla="*/ 1 w 6346"/>
                    <a:gd name="T29" fmla="*/ 1 h 962"/>
                    <a:gd name="T30" fmla="*/ 1 w 6346"/>
                    <a:gd name="T31" fmla="*/ 1 h 962"/>
                    <a:gd name="T32" fmla="*/ 1 w 6346"/>
                    <a:gd name="T33" fmla="*/ 1 h 962"/>
                    <a:gd name="T34" fmla="*/ 1 w 6346"/>
                    <a:gd name="T35" fmla="*/ 1 h 962"/>
                    <a:gd name="T36" fmla="*/ 1 w 6346"/>
                    <a:gd name="T37" fmla="*/ 1 h 962"/>
                    <a:gd name="T38" fmla="*/ 1 w 6346"/>
                    <a:gd name="T39" fmla="*/ 1 h 962"/>
                    <a:gd name="T40" fmla="*/ 1 w 6346"/>
                    <a:gd name="T41" fmla="*/ 1 h 962"/>
                    <a:gd name="T42" fmla="*/ 1 w 6346"/>
                    <a:gd name="T43" fmla="*/ 1 h 962"/>
                    <a:gd name="T44" fmla="*/ 1 w 6346"/>
                    <a:gd name="T45" fmla="*/ 1 h 962"/>
                    <a:gd name="T46" fmla="*/ 1 w 6346"/>
                    <a:gd name="T47" fmla="*/ 1 h 962"/>
                    <a:gd name="T48" fmla="*/ 1 w 6346"/>
                    <a:gd name="T49" fmla="*/ 1 h 962"/>
                    <a:gd name="T50" fmla="*/ 1 w 6346"/>
                    <a:gd name="T51" fmla="*/ 1 h 962"/>
                    <a:gd name="T52" fmla="*/ 1 w 6346"/>
                    <a:gd name="T53" fmla="*/ 1 h 962"/>
                    <a:gd name="T54" fmla="*/ 1 w 6346"/>
                    <a:gd name="T55" fmla="*/ 1 h 962"/>
                    <a:gd name="T56" fmla="*/ 1 w 6346"/>
                    <a:gd name="T57" fmla="*/ 1 h 962"/>
                    <a:gd name="T58" fmla="*/ 1 w 6346"/>
                    <a:gd name="T59" fmla="*/ 1 h 962"/>
                    <a:gd name="T60" fmla="*/ 1 w 6346"/>
                    <a:gd name="T61" fmla="*/ 1 h 962"/>
                    <a:gd name="T62" fmla="*/ 1 w 6346"/>
                    <a:gd name="T63" fmla="*/ 1 h 962"/>
                    <a:gd name="T64" fmla="*/ 1 w 6346"/>
                    <a:gd name="T65" fmla="*/ 1 h 962"/>
                    <a:gd name="T66" fmla="*/ 1 w 6346"/>
                    <a:gd name="T67" fmla="*/ 1 h 962"/>
                    <a:gd name="T68" fmla="*/ 1 w 6346"/>
                    <a:gd name="T69" fmla="*/ 1 h 962"/>
                    <a:gd name="T70" fmla="*/ 1 w 6346"/>
                    <a:gd name="T71" fmla="*/ 1 h 962"/>
                    <a:gd name="T72" fmla="*/ 1 w 6346"/>
                    <a:gd name="T73" fmla="*/ 1 h 962"/>
                    <a:gd name="T74" fmla="*/ 1 w 6346"/>
                    <a:gd name="T75" fmla="*/ 1 h 962"/>
                    <a:gd name="T76" fmla="*/ 1 w 6346"/>
                    <a:gd name="T77" fmla="*/ 1 h 962"/>
                    <a:gd name="T78" fmla="*/ 1 w 6346"/>
                    <a:gd name="T79" fmla="*/ 1 h 962"/>
                    <a:gd name="T80" fmla="*/ 1 w 6346"/>
                    <a:gd name="T81" fmla="*/ 1 h 962"/>
                    <a:gd name="T82" fmla="*/ 1 w 6346"/>
                    <a:gd name="T83" fmla="*/ 1 h 962"/>
                    <a:gd name="T84" fmla="*/ 1 w 6346"/>
                    <a:gd name="T85" fmla="*/ 1 h 962"/>
                    <a:gd name="T86" fmla="*/ 1 w 6346"/>
                    <a:gd name="T87" fmla="*/ 1 h 962"/>
                    <a:gd name="T88" fmla="*/ 1 w 6346"/>
                    <a:gd name="T89" fmla="*/ 1 h 962"/>
                    <a:gd name="T90" fmla="*/ 1 w 6346"/>
                    <a:gd name="T91" fmla="*/ 1 h 962"/>
                    <a:gd name="T92" fmla="*/ 1 w 6346"/>
                    <a:gd name="T93" fmla="*/ 1 h 962"/>
                    <a:gd name="T94" fmla="*/ 1 w 6346"/>
                    <a:gd name="T95" fmla="*/ 1 h 962"/>
                    <a:gd name="T96" fmla="*/ 1 w 6346"/>
                    <a:gd name="T97" fmla="*/ 1 h 962"/>
                    <a:gd name="T98" fmla="*/ 1 w 6346"/>
                    <a:gd name="T99" fmla="*/ 1 h 962"/>
                    <a:gd name="T100" fmla="*/ 1 w 6346"/>
                    <a:gd name="T101" fmla="*/ 1 h 962"/>
                    <a:gd name="T102" fmla="*/ 1 w 6346"/>
                    <a:gd name="T103" fmla="*/ 1 h 962"/>
                    <a:gd name="T104" fmla="*/ 1 w 6346"/>
                    <a:gd name="T105" fmla="*/ 1 h 962"/>
                    <a:gd name="T106" fmla="*/ 1 w 6346"/>
                    <a:gd name="T107" fmla="*/ 1 h 962"/>
                    <a:gd name="T108" fmla="*/ 1 w 6346"/>
                    <a:gd name="T109" fmla="*/ 1 h 962"/>
                    <a:gd name="T110" fmla="*/ 1 w 6346"/>
                    <a:gd name="T111" fmla="*/ 1 h 962"/>
                    <a:gd name="T112" fmla="*/ 1 w 6346"/>
                    <a:gd name="T113" fmla="*/ 1 h 962"/>
                    <a:gd name="T114" fmla="*/ 1 w 6346"/>
                    <a:gd name="T115" fmla="*/ 1 h 962"/>
                    <a:gd name="T116" fmla="*/ 1 w 6346"/>
                    <a:gd name="T117" fmla="*/ 1 h 962"/>
                    <a:gd name="T118" fmla="*/ 1 w 6346"/>
                    <a:gd name="T119" fmla="*/ 1 h 962"/>
                    <a:gd name="T120" fmla="*/ 1 w 6346"/>
                    <a:gd name="T121" fmla="*/ 1 h 962"/>
                    <a:gd name="T122" fmla="*/ 1 w 6346"/>
                    <a:gd name="T123" fmla="*/ 1 h 962"/>
                    <a:gd name="T124" fmla="*/ 1 w 6346"/>
                    <a:gd name="T125" fmla="*/ 0 h 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46"/>
                    <a:gd name="T190" fmla="*/ 0 h 962"/>
                    <a:gd name="T191" fmla="*/ 6346 w 6346"/>
                    <a:gd name="T192" fmla="*/ 962 h 9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46" h="962">
                      <a:moveTo>
                        <a:pt x="318" y="0"/>
                      </a:moveTo>
                      <a:lnTo>
                        <a:pt x="38" y="0"/>
                      </a:lnTo>
                      <a:lnTo>
                        <a:pt x="0" y="149"/>
                      </a:lnTo>
                      <a:lnTo>
                        <a:pt x="125" y="149"/>
                      </a:lnTo>
                      <a:lnTo>
                        <a:pt x="125" y="686"/>
                      </a:lnTo>
                      <a:lnTo>
                        <a:pt x="369" y="929"/>
                      </a:lnTo>
                      <a:lnTo>
                        <a:pt x="424" y="954"/>
                      </a:lnTo>
                      <a:lnTo>
                        <a:pt x="470" y="962"/>
                      </a:lnTo>
                      <a:lnTo>
                        <a:pt x="462" y="839"/>
                      </a:lnTo>
                      <a:lnTo>
                        <a:pt x="456" y="694"/>
                      </a:lnTo>
                      <a:lnTo>
                        <a:pt x="489" y="570"/>
                      </a:lnTo>
                      <a:lnTo>
                        <a:pt x="534" y="479"/>
                      </a:lnTo>
                      <a:lnTo>
                        <a:pt x="593" y="398"/>
                      </a:lnTo>
                      <a:lnTo>
                        <a:pt x="679" y="319"/>
                      </a:lnTo>
                      <a:lnTo>
                        <a:pt x="778" y="260"/>
                      </a:lnTo>
                      <a:lnTo>
                        <a:pt x="918" y="223"/>
                      </a:lnTo>
                      <a:lnTo>
                        <a:pt x="1102" y="209"/>
                      </a:lnTo>
                      <a:lnTo>
                        <a:pt x="1229" y="242"/>
                      </a:lnTo>
                      <a:lnTo>
                        <a:pt x="1323" y="293"/>
                      </a:lnTo>
                      <a:lnTo>
                        <a:pt x="1401" y="352"/>
                      </a:lnTo>
                      <a:lnTo>
                        <a:pt x="1494" y="443"/>
                      </a:lnTo>
                      <a:lnTo>
                        <a:pt x="1553" y="544"/>
                      </a:lnTo>
                      <a:lnTo>
                        <a:pt x="1592" y="633"/>
                      </a:lnTo>
                      <a:lnTo>
                        <a:pt x="1604" y="720"/>
                      </a:lnTo>
                      <a:lnTo>
                        <a:pt x="1604" y="909"/>
                      </a:lnTo>
                      <a:lnTo>
                        <a:pt x="4377" y="962"/>
                      </a:lnTo>
                      <a:lnTo>
                        <a:pt x="4377" y="779"/>
                      </a:lnTo>
                      <a:lnTo>
                        <a:pt x="4415" y="653"/>
                      </a:lnTo>
                      <a:lnTo>
                        <a:pt x="4461" y="556"/>
                      </a:lnTo>
                      <a:lnTo>
                        <a:pt x="4529" y="465"/>
                      </a:lnTo>
                      <a:lnTo>
                        <a:pt x="4627" y="384"/>
                      </a:lnTo>
                      <a:lnTo>
                        <a:pt x="4727" y="332"/>
                      </a:lnTo>
                      <a:lnTo>
                        <a:pt x="4825" y="301"/>
                      </a:lnTo>
                      <a:lnTo>
                        <a:pt x="4997" y="301"/>
                      </a:lnTo>
                      <a:lnTo>
                        <a:pt x="5089" y="319"/>
                      </a:lnTo>
                      <a:lnTo>
                        <a:pt x="5182" y="359"/>
                      </a:lnTo>
                      <a:lnTo>
                        <a:pt x="5266" y="431"/>
                      </a:lnTo>
                      <a:lnTo>
                        <a:pt x="5347" y="523"/>
                      </a:lnTo>
                      <a:lnTo>
                        <a:pt x="5400" y="633"/>
                      </a:lnTo>
                      <a:lnTo>
                        <a:pt x="5433" y="753"/>
                      </a:lnTo>
                      <a:lnTo>
                        <a:pt x="5433" y="876"/>
                      </a:lnTo>
                      <a:lnTo>
                        <a:pt x="6346" y="873"/>
                      </a:lnTo>
                      <a:lnTo>
                        <a:pt x="6346" y="833"/>
                      </a:lnTo>
                      <a:lnTo>
                        <a:pt x="6316" y="833"/>
                      </a:lnTo>
                      <a:lnTo>
                        <a:pt x="6316" y="774"/>
                      </a:lnTo>
                      <a:lnTo>
                        <a:pt x="6344" y="771"/>
                      </a:lnTo>
                      <a:lnTo>
                        <a:pt x="6344" y="593"/>
                      </a:lnTo>
                      <a:lnTo>
                        <a:pt x="6320" y="556"/>
                      </a:lnTo>
                      <a:lnTo>
                        <a:pt x="6108" y="451"/>
                      </a:lnTo>
                      <a:lnTo>
                        <a:pt x="5875" y="359"/>
                      </a:lnTo>
                      <a:lnTo>
                        <a:pt x="5593" y="274"/>
                      </a:lnTo>
                      <a:lnTo>
                        <a:pt x="5288" y="201"/>
                      </a:lnTo>
                      <a:lnTo>
                        <a:pt x="5008" y="143"/>
                      </a:lnTo>
                      <a:lnTo>
                        <a:pt x="4741" y="96"/>
                      </a:lnTo>
                      <a:lnTo>
                        <a:pt x="4649" y="96"/>
                      </a:lnTo>
                      <a:lnTo>
                        <a:pt x="4588" y="123"/>
                      </a:lnTo>
                      <a:lnTo>
                        <a:pt x="4303" y="163"/>
                      </a:lnTo>
                      <a:lnTo>
                        <a:pt x="4078" y="183"/>
                      </a:lnTo>
                      <a:lnTo>
                        <a:pt x="2894" y="109"/>
                      </a:lnTo>
                      <a:lnTo>
                        <a:pt x="2326" y="64"/>
                      </a:lnTo>
                      <a:lnTo>
                        <a:pt x="1791" y="23"/>
                      </a:lnTo>
                      <a:lnTo>
                        <a:pt x="1520" y="5"/>
                      </a:lnTo>
                      <a:lnTo>
                        <a:pt x="318" y="0"/>
                      </a:lnTo>
                      <a:close/>
                    </a:path>
                  </a:pathLst>
                </a:custGeom>
                <a:solidFill>
                  <a:srgbClr val="FF0000"/>
                </a:solidFill>
                <a:ln w="9525">
                  <a:solidFill>
                    <a:srgbClr val="000000"/>
                  </a:solidFill>
                  <a:round/>
                  <a:headEnd/>
                  <a:tailEnd/>
                </a:ln>
              </p:spPr>
              <p:txBody>
                <a:bodyPr/>
                <a:lstStyle/>
                <a:p>
                  <a:endParaRPr lang="en-US"/>
                </a:p>
              </p:txBody>
            </p:sp>
            <p:sp>
              <p:nvSpPr>
                <p:cNvPr id="16418" name="Freeform 70">
                  <a:extLst>
                    <a:ext uri="{FF2B5EF4-FFF2-40B4-BE49-F238E27FC236}">
                      <a16:creationId xmlns:a16="http://schemas.microsoft.com/office/drawing/2014/main" id="{B2BFF943-C981-2FD4-1F5F-F3ED1FE44826}"/>
                    </a:ext>
                  </a:extLst>
                </p:cNvPr>
                <p:cNvSpPr>
                  <a:spLocks/>
                </p:cNvSpPr>
                <p:nvPr/>
              </p:nvSpPr>
              <p:spPr bwMode="auto">
                <a:xfrm>
                  <a:off x="2613" y="2601"/>
                  <a:ext cx="640" cy="432"/>
                </a:xfrm>
                <a:custGeom>
                  <a:avLst/>
                  <a:gdLst>
                    <a:gd name="T0" fmla="*/ 0 w 1280"/>
                    <a:gd name="T1" fmla="*/ 0 h 865"/>
                    <a:gd name="T2" fmla="*/ 0 w 1280"/>
                    <a:gd name="T3" fmla="*/ 0 h 865"/>
                    <a:gd name="T4" fmla="*/ 1 w 1280"/>
                    <a:gd name="T5" fmla="*/ 0 h 865"/>
                    <a:gd name="T6" fmla="*/ 1 w 1280"/>
                    <a:gd name="T7" fmla="*/ 0 h 865"/>
                    <a:gd name="T8" fmla="*/ 1 w 1280"/>
                    <a:gd name="T9" fmla="*/ 0 h 865"/>
                    <a:gd name="T10" fmla="*/ 1 w 1280"/>
                    <a:gd name="T11" fmla="*/ 0 h 865"/>
                    <a:gd name="T12" fmla="*/ 1 w 1280"/>
                    <a:gd name="T13" fmla="*/ 0 h 865"/>
                    <a:gd name="T14" fmla="*/ 1 w 1280"/>
                    <a:gd name="T15" fmla="*/ 0 h 865"/>
                    <a:gd name="T16" fmla="*/ 1 w 1280"/>
                    <a:gd name="T17" fmla="*/ 0 h 865"/>
                    <a:gd name="T18" fmla="*/ 1 w 1280"/>
                    <a:gd name="T19" fmla="*/ 0 h 865"/>
                    <a:gd name="T20" fmla="*/ 0 w 1280"/>
                    <a:gd name="T21" fmla="*/ 0 h 8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80"/>
                    <a:gd name="T34" fmla="*/ 0 h 865"/>
                    <a:gd name="T35" fmla="*/ 1280 w 1280"/>
                    <a:gd name="T36" fmla="*/ 865 h 8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80" h="865">
                      <a:moveTo>
                        <a:pt x="0" y="0"/>
                      </a:moveTo>
                      <a:lnTo>
                        <a:pt x="0" y="845"/>
                      </a:lnTo>
                      <a:lnTo>
                        <a:pt x="1280" y="865"/>
                      </a:lnTo>
                      <a:lnTo>
                        <a:pt x="1280" y="92"/>
                      </a:lnTo>
                      <a:lnTo>
                        <a:pt x="1110" y="75"/>
                      </a:lnTo>
                      <a:lnTo>
                        <a:pt x="877" y="59"/>
                      </a:lnTo>
                      <a:lnTo>
                        <a:pt x="642" y="48"/>
                      </a:lnTo>
                      <a:lnTo>
                        <a:pt x="490" y="34"/>
                      </a:lnTo>
                      <a:lnTo>
                        <a:pt x="340" y="25"/>
                      </a:lnTo>
                      <a:lnTo>
                        <a:pt x="138" y="8"/>
                      </a:lnTo>
                      <a:lnTo>
                        <a:pt x="0" y="0"/>
                      </a:lnTo>
                      <a:close/>
                    </a:path>
                  </a:pathLst>
                </a:custGeom>
                <a:solidFill>
                  <a:srgbClr val="FF0000"/>
                </a:solidFill>
                <a:ln w="9525">
                  <a:solidFill>
                    <a:srgbClr val="000000"/>
                  </a:solidFill>
                  <a:round/>
                  <a:headEnd/>
                  <a:tailEnd/>
                </a:ln>
              </p:spPr>
              <p:txBody>
                <a:bodyPr/>
                <a:lstStyle/>
                <a:p>
                  <a:endParaRPr lang="en-US"/>
                </a:p>
              </p:txBody>
            </p:sp>
            <p:grpSp>
              <p:nvGrpSpPr>
                <p:cNvPr id="16419" name="Group 71">
                  <a:extLst>
                    <a:ext uri="{FF2B5EF4-FFF2-40B4-BE49-F238E27FC236}">
                      <a16:creationId xmlns:a16="http://schemas.microsoft.com/office/drawing/2014/main" id="{FC4408A0-0131-13A7-FF89-F5F8691C328B}"/>
                    </a:ext>
                  </a:extLst>
                </p:cNvPr>
                <p:cNvGrpSpPr>
                  <a:grpSpLocks/>
                </p:cNvGrpSpPr>
                <p:nvPr/>
              </p:nvGrpSpPr>
              <p:grpSpPr bwMode="auto">
                <a:xfrm>
                  <a:off x="2096" y="2463"/>
                  <a:ext cx="1075" cy="491"/>
                  <a:chOff x="2096" y="2463"/>
                  <a:chExt cx="1075" cy="491"/>
                </a:xfrm>
              </p:grpSpPr>
              <p:sp>
                <p:nvSpPr>
                  <p:cNvPr id="16420" name="Oval 72">
                    <a:extLst>
                      <a:ext uri="{FF2B5EF4-FFF2-40B4-BE49-F238E27FC236}">
                        <a16:creationId xmlns:a16="http://schemas.microsoft.com/office/drawing/2014/main" id="{8083F0B9-06BB-8F21-0646-DAF311231259}"/>
                      </a:ext>
                    </a:extLst>
                  </p:cNvPr>
                  <p:cNvSpPr>
                    <a:spLocks noChangeArrowheads="1"/>
                  </p:cNvSpPr>
                  <p:nvPr/>
                </p:nvSpPr>
                <p:spPr bwMode="auto">
                  <a:xfrm>
                    <a:off x="2096" y="2463"/>
                    <a:ext cx="123" cy="67"/>
                  </a:xfrm>
                  <a:prstGeom prst="ellipse">
                    <a:avLst/>
                  </a:prstGeom>
                  <a:solidFill>
                    <a:srgbClr val="800000"/>
                  </a:solidFill>
                  <a:ln w="9525">
                    <a:solidFill>
                      <a:srgbClr val="8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6421" name="Oval 73">
                    <a:extLst>
                      <a:ext uri="{FF2B5EF4-FFF2-40B4-BE49-F238E27FC236}">
                        <a16:creationId xmlns:a16="http://schemas.microsoft.com/office/drawing/2014/main" id="{DB61A5B3-4C5C-DCD6-66E3-6CF575EE2F2C}"/>
                      </a:ext>
                    </a:extLst>
                  </p:cNvPr>
                  <p:cNvSpPr>
                    <a:spLocks noChangeArrowheads="1"/>
                  </p:cNvSpPr>
                  <p:nvPr/>
                </p:nvSpPr>
                <p:spPr bwMode="auto">
                  <a:xfrm>
                    <a:off x="2119" y="2486"/>
                    <a:ext cx="18" cy="18"/>
                  </a:xfrm>
                  <a:prstGeom prst="ellipse">
                    <a:avLst/>
                  </a:prstGeom>
                  <a:solidFill>
                    <a:srgbClr val="000000"/>
                  </a:solidFill>
                  <a:ln w="9525">
                    <a:solidFill>
                      <a:srgbClr val="0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nvGrpSpPr>
                  <p:cNvPr id="16422" name="Group 74">
                    <a:extLst>
                      <a:ext uri="{FF2B5EF4-FFF2-40B4-BE49-F238E27FC236}">
                        <a16:creationId xmlns:a16="http://schemas.microsoft.com/office/drawing/2014/main" id="{FCA90930-BE65-7EEC-7AE7-FB5FACAF3082}"/>
                      </a:ext>
                    </a:extLst>
                  </p:cNvPr>
                  <p:cNvGrpSpPr>
                    <a:grpSpLocks/>
                  </p:cNvGrpSpPr>
                  <p:nvPr/>
                </p:nvGrpSpPr>
                <p:grpSpPr bwMode="auto">
                  <a:xfrm>
                    <a:off x="2494" y="2659"/>
                    <a:ext cx="677" cy="295"/>
                    <a:chOff x="2494" y="2659"/>
                    <a:chExt cx="677" cy="295"/>
                  </a:xfrm>
                </p:grpSpPr>
                <p:sp>
                  <p:nvSpPr>
                    <p:cNvPr id="16423" name="Freeform 75">
                      <a:extLst>
                        <a:ext uri="{FF2B5EF4-FFF2-40B4-BE49-F238E27FC236}">
                          <a16:creationId xmlns:a16="http://schemas.microsoft.com/office/drawing/2014/main" id="{8E4EA1FE-43F6-363E-0CDA-0255E545EBAF}"/>
                        </a:ext>
                      </a:extLst>
                    </p:cNvPr>
                    <p:cNvSpPr>
                      <a:spLocks/>
                    </p:cNvSpPr>
                    <p:nvPr/>
                  </p:nvSpPr>
                  <p:spPr bwMode="auto">
                    <a:xfrm>
                      <a:off x="2494" y="2860"/>
                      <a:ext cx="677" cy="94"/>
                    </a:xfrm>
                    <a:custGeom>
                      <a:avLst/>
                      <a:gdLst>
                        <a:gd name="T0" fmla="*/ 0 w 1355"/>
                        <a:gd name="T1" fmla="*/ 0 h 189"/>
                        <a:gd name="T2" fmla="*/ 0 w 1355"/>
                        <a:gd name="T3" fmla="*/ 0 h 189"/>
                        <a:gd name="T4" fmla="*/ 0 w 1355"/>
                        <a:gd name="T5" fmla="*/ 0 h 189"/>
                        <a:gd name="T6" fmla="*/ 0 w 1355"/>
                        <a:gd name="T7" fmla="*/ 0 h 189"/>
                        <a:gd name="T8" fmla="*/ 0 60000 65536"/>
                        <a:gd name="T9" fmla="*/ 0 60000 65536"/>
                        <a:gd name="T10" fmla="*/ 0 60000 65536"/>
                        <a:gd name="T11" fmla="*/ 0 60000 65536"/>
                        <a:gd name="T12" fmla="*/ 0 w 1355"/>
                        <a:gd name="T13" fmla="*/ 0 h 189"/>
                        <a:gd name="T14" fmla="*/ 1355 w 1355"/>
                        <a:gd name="T15" fmla="*/ 189 h 189"/>
                      </a:gdLst>
                      <a:ahLst/>
                      <a:cxnLst>
                        <a:cxn ang="T8">
                          <a:pos x="T0" y="T1"/>
                        </a:cxn>
                        <a:cxn ang="T9">
                          <a:pos x="T2" y="T3"/>
                        </a:cxn>
                        <a:cxn ang="T10">
                          <a:pos x="T4" y="T5"/>
                        </a:cxn>
                        <a:cxn ang="T11">
                          <a:pos x="T6" y="T7"/>
                        </a:cxn>
                      </a:cxnLst>
                      <a:rect l="T12" t="T13" r="T14" b="T15"/>
                      <a:pathLst>
                        <a:path w="1355" h="189">
                          <a:moveTo>
                            <a:pt x="0" y="105"/>
                          </a:moveTo>
                          <a:lnTo>
                            <a:pt x="0" y="189"/>
                          </a:lnTo>
                          <a:lnTo>
                            <a:pt x="1355" y="0"/>
                          </a:lnTo>
                          <a:lnTo>
                            <a:pt x="0" y="105"/>
                          </a:lnTo>
                          <a:close/>
                        </a:path>
                      </a:pathLst>
                    </a:custGeom>
                    <a:solidFill>
                      <a:srgbClr val="800000"/>
                    </a:solidFill>
                    <a:ln w="9525">
                      <a:solidFill>
                        <a:srgbClr val="800000"/>
                      </a:solidFill>
                      <a:round/>
                      <a:headEnd/>
                      <a:tailEnd/>
                    </a:ln>
                  </p:spPr>
                  <p:txBody>
                    <a:bodyPr/>
                    <a:lstStyle/>
                    <a:p>
                      <a:endParaRPr lang="en-US"/>
                    </a:p>
                  </p:txBody>
                </p:sp>
                <p:sp>
                  <p:nvSpPr>
                    <p:cNvPr id="16424" name="Freeform 76">
                      <a:extLst>
                        <a:ext uri="{FF2B5EF4-FFF2-40B4-BE49-F238E27FC236}">
                          <a16:creationId xmlns:a16="http://schemas.microsoft.com/office/drawing/2014/main" id="{A9E0DBC4-B030-3552-D706-2B6A8BE411F5}"/>
                        </a:ext>
                      </a:extLst>
                    </p:cNvPr>
                    <p:cNvSpPr>
                      <a:spLocks/>
                    </p:cNvSpPr>
                    <p:nvPr/>
                  </p:nvSpPr>
                  <p:spPr bwMode="auto">
                    <a:xfrm>
                      <a:off x="2494" y="2659"/>
                      <a:ext cx="670" cy="112"/>
                    </a:xfrm>
                    <a:custGeom>
                      <a:avLst/>
                      <a:gdLst>
                        <a:gd name="T0" fmla="*/ 0 w 1341"/>
                        <a:gd name="T1" fmla="*/ 0 h 223"/>
                        <a:gd name="T2" fmla="*/ 0 w 1341"/>
                        <a:gd name="T3" fmla="*/ 1 h 223"/>
                        <a:gd name="T4" fmla="*/ 0 w 1341"/>
                        <a:gd name="T5" fmla="*/ 1 h 223"/>
                        <a:gd name="T6" fmla="*/ 0 w 1341"/>
                        <a:gd name="T7" fmla="*/ 0 h 223"/>
                        <a:gd name="T8" fmla="*/ 0 60000 65536"/>
                        <a:gd name="T9" fmla="*/ 0 60000 65536"/>
                        <a:gd name="T10" fmla="*/ 0 60000 65536"/>
                        <a:gd name="T11" fmla="*/ 0 60000 65536"/>
                        <a:gd name="T12" fmla="*/ 0 w 1341"/>
                        <a:gd name="T13" fmla="*/ 0 h 223"/>
                        <a:gd name="T14" fmla="*/ 1341 w 1341"/>
                        <a:gd name="T15" fmla="*/ 223 h 223"/>
                      </a:gdLst>
                      <a:ahLst/>
                      <a:cxnLst>
                        <a:cxn ang="T8">
                          <a:pos x="T0" y="T1"/>
                        </a:cxn>
                        <a:cxn ang="T9">
                          <a:pos x="T2" y="T3"/>
                        </a:cxn>
                        <a:cxn ang="T10">
                          <a:pos x="T4" y="T5"/>
                        </a:cxn>
                        <a:cxn ang="T11">
                          <a:pos x="T6" y="T7"/>
                        </a:cxn>
                      </a:cxnLst>
                      <a:rect l="T12" t="T13" r="T14" b="T15"/>
                      <a:pathLst>
                        <a:path w="1341" h="223">
                          <a:moveTo>
                            <a:pt x="0" y="0"/>
                          </a:moveTo>
                          <a:lnTo>
                            <a:pt x="0" y="87"/>
                          </a:lnTo>
                          <a:lnTo>
                            <a:pt x="1341" y="223"/>
                          </a:lnTo>
                          <a:lnTo>
                            <a:pt x="0" y="0"/>
                          </a:lnTo>
                          <a:close/>
                        </a:path>
                      </a:pathLst>
                    </a:custGeom>
                    <a:solidFill>
                      <a:srgbClr val="800000"/>
                    </a:solidFill>
                    <a:ln w="9525">
                      <a:solidFill>
                        <a:srgbClr val="800000"/>
                      </a:solidFill>
                      <a:round/>
                      <a:headEnd/>
                      <a:tailEnd/>
                    </a:ln>
                  </p:spPr>
                  <p:txBody>
                    <a:bodyPr/>
                    <a:lstStyle/>
                    <a:p>
                      <a:endParaRPr lang="en-US"/>
                    </a:p>
                  </p:txBody>
                </p:sp>
                <p:sp>
                  <p:nvSpPr>
                    <p:cNvPr id="16425" name="Freeform 77">
                      <a:extLst>
                        <a:ext uri="{FF2B5EF4-FFF2-40B4-BE49-F238E27FC236}">
                          <a16:creationId xmlns:a16="http://schemas.microsoft.com/office/drawing/2014/main" id="{3FC318F6-5834-5BEC-8EBE-92F78F6B9022}"/>
                        </a:ext>
                      </a:extLst>
                    </p:cNvPr>
                    <p:cNvSpPr>
                      <a:spLocks/>
                    </p:cNvSpPr>
                    <p:nvPr/>
                  </p:nvSpPr>
                  <p:spPr bwMode="auto">
                    <a:xfrm>
                      <a:off x="2494" y="2725"/>
                      <a:ext cx="670" cy="69"/>
                    </a:xfrm>
                    <a:custGeom>
                      <a:avLst/>
                      <a:gdLst>
                        <a:gd name="T0" fmla="*/ 0 w 1341"/>
                        <a:gd name="T1" fmla="*/ 0 h 138"/>
                        <a:gd name="T2" fmla="*/ 0 w 1341"/>
                        <a:gd name="T3" fmla="*/ 1 h 138"/>
                        <a:gd name="T4" fmla="*/ 0 w 1341"/>
                        <a:gd name="T5" fmla="*/ 1 h 138"/>
                        <a:gd name="T6" fmla="*/ 0 w 1341"/>
                        <a:gd name="T7" fmla="*/ 0 h 138"/>
                        <a:gd name="T8" fmla="*/ 0 60000 65536"/>
                        <a:gd name="T9" fmla="*/ 0 60000 65536"/>
                        <a:gd name="T10" fmla="*/ 0 60000 65536"/>
                        <a:gd name="T11" fmla="*/ 0 60000 65536"/>
                        <a:gd name="T12" fmla="*/ 0 w 1341"/>
                        <a:gd name="T13" fmla="*/ 0 h 138"/>
                        <a:gd name="T14" fmla="*/ 1341 w 1341"/>
                        <a:gd name="T15" fmla="*/ 138 h 138"/>
                      </a:gdLst>
                      <a:ahLst/>
                      <a:cxnLst>
                        <a:cxn ang="T8">
                          <a:pos x="T0" y="T1"/>
                        </a:cxn>
                        <a:cxn ang="T9">
                          <a:pos x="T2" y="T3"/>
                        </a:cxn>
                        <a:cxn ang="T10">
                          <a:pos x="T4" y="T5"/>
                        </a:cxn>
                        <a:cxn ang="T11">
                          <a:pos x="T6" y="T7"/>
                        </a:cxn>
                      </a:cxnLst>
                      <a:rect l="T12" t="T13" r="T14" b="T15"/>
                      <a:pathLst>
                        <a:path w="1341" h="138">
                          <a:moveTo>
                            <a:pt x="0" y="0"/>
                          </a:moveTo>
                          <a:lnTo>
                            <a:pt x="0" y="86"/>
                          </a:lnTo>
                          <a:lnTo>
                            <a:pt x="1341" y="138"/>
                          </a:lnTo>
                          <a:lnTo>
                            <a:pt x="0" y="0"/>
                          </a:lnTo>
                          <a:close/>
                        </a:path>
                      </a:pathLst>
                    </a:custGeom>
                    <a:solidFill>
                      <a:srgbClr val="800000"/>
                    </a:solidFill>
                    <a:ln w="9525">
                      <a:solidFill>
                        <a:srgbClr val="800000"/>
                      </a:solidFill>
                      <a:round/>
                      <a:headEnd/>
                      <a:tailEnd/>
                    </a:ln>
                  </p:spPr>
                  <p:txBody>
                    <a:bodyPr/>
                    <a:lstStyle/>
                    <a:p>
                      <a:endParaRPr lang="en-US"/>
                    </a:p>
                  </p:txBody>
                </p:sp>
                <p:sp>
                  <p:nvSpPr>
                    <p:cNvPr id="16426" name="Freeform 78">
                      <a:extLst>
                        <a:ext uri="{FF2B5EF4-FFF2-40B4-BE49-F238E27FC236}">
                          <a16:creationId xmlns:a16="http://schemas.microsoft.com/office/drawing/2014/main" id="{C729ACF6-7227-4954-F7C3-51043617CFFF}"/>
                        </a:ext>
                      </a:extLst>
                    </p:cNvPr>
                    <p:cNvSpPr>
                      <a:spLocks/>
                    </p:cNvSpPr>
                    <p:nvPr/>
                  </p:nvSpPr>
                  <p:spPr bwMode="auto">
                    <a:xfrm>
                      <a:off x="2494" y="2788"/>
                      <a:ext cx="677" cy="42"/>
                    </a:xfrm>
                    <a:custGeom>
                      <a:avLst/>
                      <a:gdLst>
                        <a:gd name="T0" fmla="*/ 0 w 1355"/>
                        <a:gd name="T1" fmla="*/ 0 h 85"/>
                        <a:gd name="T2" fmla="*/ 0 w 1355"/>
                        <a:gd name="T3" fmla="*/ 0 h 85"/>
                        <a:gd name="T4" fmla="*/ 0 w 1355"/>
                        <a:gd name="T5" fmla="*/ 0 h 85"/>
                        <a:gd name="T6" fmla="*/ 0 w 1355"/>
                        <a:gd name="T7" fmla="*/ 0 h 85"/>
                        <a:gd name="T8" fmla="*/ 0 60000 65536"/>
                        <a:gd name="T9" fmla="*/ 0 60000 65536"/>
                        <a:gd name="T10" fmla="*/ 0 60000 65536"/>
                        <a:gd name="T11" fmla="*/ 0 60000 65536"/>
                        <a:gd name="T12" fmla="*/ 0 w 1355"/>
                        <a:gd name="T13" fmla="*/ 0 h 85"/>
                        <a:gd name="T14" fmla="*/ 1355 w 1355"/>
                        <a:gd name="T15" fmla="*/ 85 h 85"/>
                      </a:gdLst>
                      <a:ahLst/>
                      <a:cxnLst>
                        <a:cxn ang="T8">
                          <a:pos x="T0" y="T1"/>
                        </a:cxn>
                        <a:cxn ang="T9">
                          <a:pos x="T2" y="T3"/>
                        </a:cxn>
                        <a:cxn ang="T10">
                          <a:pos x="T4" y="T5"/>
                        </a:cxn>
                        <a:cxn ang="T11">
                          <a:pos x="T6" y="T7"/>
                        </a:cxn>
                      </a:cxnLst>
                      <a:rect l="T12" t="T13" r="T14" b="T15"/>
                      <a:pathLst>
                        <a:path w="1355" h="85">
                          <a:moveTo>
                            <a:pt x="0" y="0"/>
                          </a:moveTo>
                          <a:lnTo>
                            <a:pt x="0" y="85"/>
                          </a:lnTo>
                          <a:lnTo>
                            <a:pt x="1355" y="51"/>
                          </a:lnTo>
                          <a:lnTo>
                            <a:pt x="0" y="0"/>
                          </a:lnTo>
                          <a:close/>
                        </a:path>
                      </a:pathLst>
                    </a:custGeom>
                    <a:solidFill>
                      <a:srgbClr val="800000"/>
                    </a:solidFill>
                    <a:ln w="9525">
                      <a:solidFill>
                        <a:srgbClr val="800000"/>
                      </a:solidFill>
                      <a:round/>
                      <a:headEnd/>
                      <a:tailEnd/>
                    </a:ln>
                  </p:spPr>
                  <p:txBody>
                    <a:bodyPr/>
                    <a:lstStyle/>
                    <a:p>
                      <a:endParaRPr lang="en-US"/>
                    </a:p>
                  </p:txBody>
                </p:sp>
                <p:sp>
                  <p:nvSpPr>
                    <p:cNvPr id="16427" name="Freeform 79">
                      <a:extLst>
                        <a:ext uri="{FF2B5EF4-FFF2-40B4-BE49-F238E27FC236}">
                          <a16:creationId xmlns:a16="http://schemas.microsoft.com/office/drawing/2014/main" id="{8B24CB01-4F22-7898-902F-FB0F2B795A5E}"/>
                        </a:ext>
                      </a:extLst>
                    </p:cNvPr>
                    <p:cNvSpPr>
                      <a:spLocks/>
                    </p:cNvSpPr>
                    <p:nvPr/>
                  </p:nvSpPr>
                  <p:spPr bwMode="auto">
                    <a:xfrm>
                      <a:off x="2494" y="2837"/>
                      <a:ext cx="677" cy="55"/>
                    </a:xfrm>
                    <a:custGeom>
                      <a:avLst/>
                      <a:gdLst>
                        <a:gd name="T0" fmla="*/ 0 w 1355"/>
                        <a:gd name="T1" fmla="*/ 0 h 112"/>
                        <a:gd name="T2" fmla="*/ 0 w 1355"/>
                        <a:gd name="T3" fmla="*/ 0 h 112"/>
                        <a:gd name="T4" fmla="*/ 0 w 1355"/>
                        <a:gd name="T5" fmla="*/ 0 h 112"/>
                        <a:gd name="T6" fmla="*/ 0 w 1355"/>
                        <a:gd name="T7" fmla="*/ 0 h 112"/>
                        <a:gd name="T8" fmla="*/ 0 60000 65536"/>
                        <a:gd name="T9" fmla="*/ 0 60000 65536"/>
                        <a:gd name="T10" fmla="*/ 0 60000 65536"/>
                        <a:gd name="T11" fmla="*/ 0 60000 65536"/>
                        <a:gd name="T12" fmla="*/ 0 w 1355"/>
                        <a:gd name="T13" fmla="*/ 0 h 112"/>
                        <a:gd name="T14" fmla="*/ 1355 w 1355"/>
                        <a:gd name="T15" fmla="*/ 112 h 112"/>
                      </a:gdLst>
                      <a:ahLst/>
                      <a:cxnLst>
                        <a:cxn ang="T8">
                          <a:pos x="T0" y="T1"/>
                        </a:cxn>
                        <a:cxn ang="T9">
                          <a:pos x="T2" y="T3"/>
                        </a:cxn>
                        <a:cxn ang="T10">
                          <a:pos x="T4" y="T5"/>
                        </a:cxn>
                        <a:cxn ang="T11">
                          <a:pos x="T6" y="T7"/>
                        </a:cxn>
                      </a:cxnLst>
                      <a:rect l="T12" t="T13" r="T14" b="T15"/>
                      <a:pathLst>
                        <a:path w="1355" h="112">
                          <a:moveTo>
                            <a:pt x="0" y="27"/>
                          </a:moveTo>
                          <a:lnTo>
                            <a:pt x="0" y="112"/>
                          </a:lnTo>
                          <a:lnTo>
                            <a:pt x="1355" y="0"/>
                          </a:lnTo>
                          <a:lnTo>
                            <a:pt x="0" y="27"/>
                          </a:lnTo>
                          <a:close/>
                        </a:path>
                      </a:pathLst>
                    </a:custGeom>
                    <a:solidFill>
                      <a:srgbClr val="800000"/>
                    </a:solidFill>
                    <a:ln w="9525">
                      <a:solidFill>
                        <a:srgbClr val="800000"/>
                      </a:solidFill>
                      <a:round/>
                      <a:headEnd/>
                      <a:tailEnd/>
                    </a:ln>
                  </p:spPr>
                  <p:txBody>
                    <a:bodyPr/>
                    <a:lstStyle/>
                    <a:p>
                      <a:endParaRPr lang="en-US"/>
                    </a:p>
                  </p:txBody>
                </p:sp>
              </p:grpSp>
            </p:grpSp>
          </p:grpSp>
        </p:grpSp>
        <p:grpSp>
          <p:nvGrpSpPr>
            <p:cNvPr id="16392" name="Group 80">
              <a:extLst>
                <a:ext uri="{FF2B5EF4-FFF2-40B4-BE49-F238E27FC236}">
                  <a16:creationId xmlns:a16="http://schemas.microsoft.com/office/drawing/2014/main" id="{45C4AC5D-9C1C-0D70-BFCC-8D428E4DA908}"/>
                </a:ext>
              </a:extLst>
            </p:cNvPr>
            <p:cNvGrpSpPr>
              <a:grpSpLocks/>
            </p:cNvGrpSpPr>
            <p:nvPr/>
          </p:nvGrpSpPr>
          <p:grpSpPr bwMode="auto">
            <a:xfrm>
              <a:off x="1597" y="2685"/>
              <a:ext cx="2446" cy="504"/>
              <a:chOff x="1597" y="2685"/>
              <a:chExt cx="2446" cy="504"/>
            </a:xfrm>
          </p:grpSpPr>
          <p:grpSp>
            <p:nvGrpSpPr>
              <p:cNvPr id="16393" name="Group 81">
                <a:extLst>
                  <a:ext uri="{FF2B5EF4-FFF2-40B4-BE49-F238E27FC236}">
                    <a16:creationId xmlns:a16="http://schemas.microsoft.com/office/drawing/2014/main" id="{5ECF12B1-105E-943D-33F6-1EAAFC212450}"/>
                  </a:ext>
                </a:extLst>
              </p:cNvPr>
              <p:cNvGrpSpPr>
                <a:grpSpLocks/>
              </p:cNvGrpSpPr>
              <p:nvPr/>
            </p:nvGrpSpPr>
            <p:grpSpPr bwMode="auto">
              <a:xfrm>
                <a:off x="3541" y="2685"/>
                <a:ext cx="502" cy="504"/>
                <a:chOff x="3541" y="2685"/>
                <a:chExt cx="502" cy="504"/>
              </a:xfrm>
            </p:grpSpPr>
            <p:sp>
              <p:nvSpPr>
                <p:cNvPr id="16404" name="Oval 82">
                  <a:extLst>
                    <a:ext uri="{FF2B5EF4-FFF2-40B4-BE49-F238E27FC236}">
                      <a16:creationId xmlns:a16="http://schemas.microsoft.com/office/drawing/2014/main" id="{2323C735-2E6C-FD64-3962-5C816A6E9A1F}"/>
                    </a:ext>
                  </a:extLst>
                </p:cNvPr>
                <p:cNvSpPr>
                  <a:spLocks noChangeArrowheads="1"/>
                </p:cNvSpPr>
                <p:nvPr/>
              </p:nvSpPr>
              <p:spPr bwMode="auto">
                <a:xfrm>
                  <a:off x="3541" y="2685"/>
                  <a:ext cx="502" cy="504"/>
                </a:xfrm>
                <a:prstGeom prst="ellipse">
                  <a:avLst/>
                </a:prstGeom>
                <a:solidFill>
                  <a:srgbClr val="000000"/>
                </a:solidFill>
                <a:ln w="9525">
                  <a:solidFill>
                    <a:srgbClr val="0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6405" name="Freeform 83">
                  <a:extLst>
                    <a:ext uri="{FF2B5EF4-FFF2-40B4-BE49-F238E27FC236}">
                      <a16:creationId xmlns:a16="http://schemas.microsoft.com/office/drawing/2014/main" id="{4A511842-2856-DC99-DE4D-EA1B977A7DD5}"/>
                    </a:ext>
                  </a:extLst>
                </p:cNvPr>
                <p:cNvSpPr>
                  <a:spLocks/>
                </p:cNvSpPr>
                <p:nvPr/>
              </p:nvSpPr>
              <p:spPr bwMode="auto">
                <a:xfrm>
                  <a:off x="3752" y="3012"/>
                  <a:ext cx="88" cy="108"/>
                </a:xfrm>
                <a:custGeom>
                  <a:avLst/>
                  <a:gdLst>
                    <a:gd name="T0" fmla="*/ 0 w 176"/>
                    <a:gd name="T1" fmla="*/ 1 h 215"/>
                    <a:gd name="T2" fmla="*/ 1 w 176"/>
                    <a:gd name="T3" fmla="*/ 0 h 215"/>
                    <a:gd name="T4" fmla="*/ 1 w 176"/>
                    <a:gd name="T5" fmla="*/ 0 h 215"/>
                    <a:gd name="T6" fmla="*/ 1 w 176"/>
                    <a:gd name="T7" fmla="*/ 1 h 215"/>
                    <a:gd name="T8" fmla="*/ 1 w 176"/>
                    <a:gd name="T9" fmla="*/ 1 h 215"/>
                    <a:gd name="T10" fmla="*/ 0 w 176"/>
                    <a:gd name="T11" fmla="*/ 1 h 215"/>
                    <a:gd name="T12" fmla="*/ 0 60000 65536"/>
                    <a:gd name="T13" fmla="*/ 0 60000 65536"/>
                    <a:gd name="T14" fmla="*/ 0 60000 65536"/>
                    <a:gd name="T15" fmla="*/ 0 60000 65536"/>
                    <a:gd name="T16" fmla="*/ 0 60000 65536"/>
                    <a:gd name="T17" fmla="*/ 0 60000 65536"/>
                    <a:gd name="T18" fmla="*/ 0 w 176"/>
                    <a:gd name="T19" fmla="*/ 0 h 215"/>
                    <a:gd name="T20" fmla="*/ 176 w 176"/>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76" h="215">
                      <a:moveTo>
                        <a:pt x="0" y="199"/>
                      </a:moveTo>
                      <a:lnTo>
                        <a:pt x="69" y="0"/>
                      </a:lnTo>
                      <a:lnTo>
                        <a:pt x="111" y="0"/>
                      </a:lnTo>
                      <a:lnTo>
                        <a:pt x="176" y="207"/>
                      </a:lnTo>
                      <a:lnTo>
                        <a:pt x="90" y="215"/>
                      </a:lnTo>
                      <a:lnTo>
                        <a:pt x="0" y="199"/>
                      </a:lnTo>
                      <a:close/>
                    </a:path>
                  </a:pathLst>
                </a:custGeom>
                <a:solidFill>
                  <a:srgbClr val="FF0000"/>
                </a:solidFill>
                <a:ln w="9525">
                  <a:solidFill>
                    <a:srgbClr val="000000"/>
                  </a:solidFill>
                  <a:round/>
                  <a:headEnd/>
                  <a:tailEnd/>
                </a:ln>
              </p:spPr>
              <p:txBody>
                <a:bodyPr/>
                <a:lstStyle/>
                <a:p>
                  <a:endParaRPr lang="en-US"/>
                </a:p>
              </p:txBody>
            </p:sp>
            <p:sp>
              <p:nvSpPr>
                <p:cNvPr id="16406" name="Freeform 84">
                  <a:extLst>
                    <a:ext uri="{FF2B5EF4-FFF2-40B4-BE49-F238E27FC236}">
                      <a16:creationId xmlns:a16="http://schemas.microsoft.com/office/drawing/2014/main" id="{C2B36394-C608-B9D3-5E29-8404CD3375D0}"/>
                    </a:ext>
                  </a:extLst>
                </p:cNvPr>
                <p:cNvSpPr>
                  <a:spLocks/>
                </p:cNvSpPr>
                <p:nvPr/>
              </p:nvSpPr>
              <p:spPr bwMode="auto">
                <a:xfrm>
                  <a:off x="3747" y="2752"/>
                  <a:ext cx="89" cy="108"/>
                </a:xfrm>
                <a:custGeom>
                  <a:avLst/>
                  <a:gdLst>
                    <a:gd name="T0" fmla="*/ 0 w 179"/>
                    <a:gd name="T1" fmla="*/ 1 h 215"/>
                    <a:gd name="T2" fmla="*/ 0 w 179"/>
                    <a:gd name="T3" fmla="*/ 1 h 215"/>
                    <a:gd name="T4" fmla="*/ 0 w 179"/>
                    <a:gd name="T5" fmla="*/ 1 h 215"/>
                    <a:gd name="T6" fmla="*/ 0 w 179"/>
                    <a:gd name="T7" fmla="*/ 1 h 215"/>
                    <a:gd name="T8" fmla="*/ 0 w 179"/>
                    <a:gd name="T9" fmla="*/ 0 h 215"/>
                    <a:gd name="T10" fmla="*/ 0 w 179"/>
                    <a:gd name="T11" fmla="*/ 1 h 215"/>
                    <a:gd name="T12" fmla="*/ 0 60000 65536"/>
                    <a:gd name="T13" fmla="*/ 0 60000 65536"/>
                    <a:gd name="T14" fmla="*/ 0 60000 65536"/>
                    <a:gd name="T15" fmla="*/ 0 60000 65536"/>
                    <a:gd name="T16" fmla="*/ 0 60000 65536"/>
                    <a:gd name="T17" fmla="*/ 0 60000 65536"/>
                    <a:gd name="T18" fmla="*/ 0 w 179"/>
                    <a:gd name="T19" fmla="*/ 0 h 215"/>
                    <a:gd name="T20" fmla="*/ 179 w 179"/>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79" h="215">
                      <a:moveTo>
                        <a:pt x="0" y="15"/>
                      </a:moveTo>
                      <a:lnTo>
                        <a:pt x="71" y="215"/>
                      </a:lnTo>
                      <a:lnTo>
                        <a:pt x="112" y="215"/>
                      </a:lnTo>
                      <a:lnTo>
                        <a:pt x="179" y="9"/>
                      </a:lnTo>
                      <a:lnTo>
                        <a:pt x="92" y="0"/>
                      </a:lnTo>
                      <a:lnTo>
                        <a:pt x="0" y="15"/>
                      </a:lnTo>
                      <a:close/>
                    </a:path>
                  </a:pathLst>
                </a:custGeom>
                <a:solidFill>
                  <a:srgbClr val="FF0000"/>
                </a:solidFill>
                <a:ln w="9525">
                  <a:solidFill>
                    <a:srgbClr val="000000"/>
                  </a:solidFill>
                  <a:round/>
                  <a:headEnd/>
                  <a:tailEnd/>
                </a:ln>
              </p:spPr>
              <p:txBody>
                <a:bodyPr/>
                <a:lstStyle/>
                <a:p>
                  <a:endParaRPr lang="en-US"/>
                </a:p>
              </p:txBody>
            </p:sp>
            <p:sp>
              <p:nvSpPr>
                <p:cNvPr id="16407" name="Freeform 85">
                  <a:extLst>
                    <a:ext uri="{FF2B5EF4-FFF2-40B4-BE49-F238E27FC236}">
                      <a16:creationId xmlns:a16="http://schemas.microsoft.com/office/drawing/2014/main" id="{D7085ECE-1989-2DFF-D94D-1A451E3E6A59}"/>
                    </a:ext>
                  </a:extLst>
                </p:cNvPr>
                <p:cNvSpPr>
                  <a:spLocks/>
                </p:cNvSpPr>
                <p:nvPr/>
              </p:nvSpPr>
              <p:spPr bwMode="auto">
                <a:xfrm>
                  <a:off x="3867" y="2890"/>
                  <a:ext cx="107" cy="88"/>
                </a:xfrm>
                <a:custGeom>
                  <a:avLst/>
                  <a:gdLst>
                    <a:gd name="T0" fmla="*/ 0 w 215"/>
                    <a:gd name="T1" fmla="*/ 0 h 175"/>
                    <a:gd name="T2" fmla="*/ 0 w 215"/>
                    <a:gd name="T3" fmla="*/ 1 h 175"/>
                    <a:gd name="T4" fmla="*/ 0 w 215"/>
                    <a:gd name="T5" fmla="*/ 1 h 175"/>
                    <a:gd name="T6" fmla="*/ 0 w 215"/>
                    <a:gd name="T7" fmla="*/ 1 h 175"/>
                    <a:gd name="T8" fmla="*/ 0 w 215"/>
                    <a:gd name="T9" fmla="*/ 1 h 175"/>
                    <a:gd name="T10" fmla="*/ 0 w 215"/>
                    <a:gd name="T11" fmla="*/ 0 h 175"/>
                    <a:gd name="T12" fmla="*/ 0 60000 65536"/>
                    <a:gd name="T13" fmla="*/ 0 60000 65536"/>
                    <a:gd name="T14" fmla="*/ 0 60000 65536"/>
                    <a:gd name="T15" fmla="*/ 0 60000 65536"/>
                    <a:gd name="T16" fmla="*/ 0 60000 65536"/>
                    <a:gd name="T17" fmla="*/ 0 60000 65536"/>
                    <a:gd name="T18" fmla="*/ 0 w 215"/>
                    <a:gd name="T19" fmla="*/ 0 h 175"/>
                    <a:gd name="T20" fmla="*/ 215 w 215"/>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5" h="175">
                      <a:moveTo>
                        <a:pt x="200" y="0"/>
                      </a:moveTo>
                      <a:lnTo>
                        <a:pt x="0" y="70"/>
                      </a:lnTo>
                      <a:lnTo>
                        <a:pt x="0" y="112"/>
                      </a:lnTo>
                      <a:lnTo>
                        <a:pt x="206" y="175"/>
                      </a:lnTo>
                      <a:lnTo>
                        <a:pt x="215" y="91"/>
                      </a:lnTo>
                      <a:lnTo>
                        <a:pt x="200" y="0"/>
                      </a:lnTo>
                      <a:close/>
                    </a:path>
                  </a:pathLst>
                </a:custGeom>
                <a:solidFill>
                  <a:srgbClr val="FF0000"/>
                </a:solidFill>
                <a:ln w="9525">
                  <a:solidFill>
                    <a:srgbClr val="000000"/>
                  </a:solidFill>
                  <a:round/>
                  <a:headEnd/>
                  <a:tailEnd/>
                </a:ln>
              </p:spPr>
              <p:txBody>
                <a:bodyPr/>
                <a:lstStyle/>
                <a:p>
                  <a:endParaRPr lang="en-US"/>
                </a:p>
              </p:txBody>
            </p:sp>
            <p:sp>
              <p:nvSpPr>
                <p:cNvPr id="16408" name="Freeform 86">
                  <a:extLst>
                    <a:ext uri="{FF2B5EF4-FFF2-40B4-BE49-F238E27FC236}">
                      <a16:creationId xmlns:a16="http://schemas.microsoft.com/office/drawing/2014/main" id="{BA45FF52-347A-C9BE-0B51-42C12724B103}"/>
                    </a:ext>
                  </a:extLst>
                </p:cNvPr>
                <p:cNvSpPr>
                  <a:spLocks/>
                </p:cNvSpPr>
                <p:nvPr/>
              </p:nvSpPr>
              <p:spPr bwMode="auto">
                <a:xfrm>
                  <a:off x="3610" y="2890"/>
                  <a:ext cx="107" cy="88"/>
                </a:xfrm>
                <a:custGeom>
                  <a:avLst/>
                  <a:gdLst>
                    <a:gd name="T0" fmla="*/ 0 w 215"/>
                    <a:gd name="T1" fmla="*/ 0 h 175"/>
                    <a:gd name="T2" fmla="*/ 0 w 215"/>
                    <a:gd name="T3" fmla="*/ 1 h 175"/>
                    <a:gd name="T4" fmla="*/ 0 w 215"/>
                    <a:gd name="T5" fmla="*/ 1 h 175"/>
                    <a:gd name="T6" fmla="*/ 0 w 215"/>
                    <a:gd name="T7" fmla="*/ 1 h 175"/>
                    <a:gd name="T8" fmla="*/ 0 w 215"/>
                    <a:gd name="T9" fmla="*/ 1 h 175"/>
                    <a:gd name="T10" fmla="*/ 0 w 215"/>
                    <a:gd name="T11" fmla="*/ 0 h 175"/>
                    <a:gd name="T12" fmla="*/ 0 60000 65536"/>
                    <a:gd name="T13" fmla="*/ 0 60000 65536"/>
                    <a:gd name="T14" fmla="*/ 0 60000 65536"/>
                    <a:gd name="T15" fmla="*/ 0 60000 65536"/>
                    <a:gd name="T16" fmla="*/ 0 60000 65536"/>
                    <a:gd name="T17" fmla="*/ 0 60000 65536"/>
                    <a:gd name="T18" fmla="*/ 0 w 215"/>
                    <a:gd name="T19" fmla="*/ 0 h 175"/>
                    <a:gd name="T20" fmla="*/ 215 w 215"/>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5" h="175">
                      <a:moveTo>
                        <a:pt x="16" y="0"/>
                      </a:moveTo>
                      <a:lnTo>
                        <a:pt x="215" y="70"/>
                      </a:lnTo>
                      <a:lnTo>
                        <a:pt x="215" y="112"/>
                      </a:lnTo>
                      <a:lnTo>
                        <a:pt x="8" y="175"/>
                      </a:lnTo>
                      <a:lnTo>
                        <a:pt x="0" y="91"/>
                      </a:lnTo>
                      <a:lnTo>
                        <a:pt x="16" y="0"/>
                      </a:lnTo>
                      <a:close/>
                    </a:path>
                  </a:pathLst>
                </a:custGeom>
                <a:solidFill>
                  <a:srgbClr val="FF0000"/>
                </a:solidFill>
                <a:ln w="9525">
                  <a:solidFill>
                    <a:srgbClr val="000000"/>
                  </a:solidFill>
                  <a:round/>
                  <a:headEnd/>
                  <a:tailEnd/>
                </a:ln>
              </p:spPr>
              <p:txBody>
                <a:bodyPr/>
                <a:lstStyle/>
                <a:p>
                  <a:endParaRPr lang="en-US"/>
                </a:p>
              </p:txBody>
            </p:sp>
            <p:sp>
              <p:nvSpPr>
                <p:cNvPr id="16409" name="Oval 87">
                  <a:extLst>
                    <a:ext uri="{FF2B5EF4-FFF2-40B4-BE49-F238E27FC236}">
                      <a16:creationId xmlns:a16="http://schemas.microsoft.com/office/drawing/2014/main" id="{40527409-6E95-5769-AC0B-2D9DF9DAC117}"/>
                    </a:ext>
                  </a:extLst>
                </p:cNvPr>
                <p:cNvSpPr>
                  <a:spLocks noChangeArrowheads="1"/>
                </p:cNvSpPr>
                <p:nvPr/>
              </p:nvSpPr>
              <p:spPr bwMode="auto">
                <a:xfrm>
                  <a:off x="3609" y="2751"/>
                  <a:ext cx="362" cy="365"/>
                </a:xfrm>
                <a:prstGeom prst="ellipse">
                  <a:avLst/>
                </a:pr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nvGrpSpPr>
                <p:cNvPr id="16410" name="Group 88">
                  <a:extLst>
                    <a:ext uri="{FF2B5EF4-FFF2-40B4-BE49-F238E27FC236}">
                      <a16:creationId xmlns:a16="http://schemas.microsoft.com/office/drawing/2014/main" id="{3BB71871-A0DC-10DD-9BE5-81FC3E419016}"/>
                    </a:ext>
                  </a:extLst>
                </p:cNvPr>
                <p:cNvGrpSpPr>
                  <a:grpSpLocks/>
                </p:cNvGrpSpPr>
                <p:nvPr/>
              </p:nvGrpSpPr>
              <p:grpSpPr bwMode="auto">
                <a:xfrm>
                  <a:off x="3723" y="2864"/>
                  <a:ext cx="136" cy="139"/>
                  <a:chOff x="3723" y="2864"/>
                  <a:chExt cx="136" cy="139"/>
                </a:xfrm>
              </p:grpSpPr>
              <p:sp>
                <p:nvSpPr>
                  <p:cNvPr id="16411" name="Oval 89">
                    <a:extLst>
                      <a:ext uri="{FF2B5EF4-FFF2-40B4-BE49-F238E27FC236}">
                        <a16:creationId xmlns:a16="http://schemas.microsoft.com/office/drawing/2014/main" id="{4763B9D9-C12E-737A-B29A-962122840815}"/>
                      </a:ext>
                    </a:extLst>
                  </p:cNvPr>
                  <p:cNvSpPr>
                    <a:spLocks noChangeArrowheads="1"/>
                  </p:cNvSpPr>
                  <p:nvPr/>
                </p:nvSpPr>
                <p:spPr bwMode="auto">
                  <a:xfrm>
                    <a:off x="3723" y="2864"/>
                    <a:ext cx="136" cy="139"/>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6412" name="Oval 90">
                    <a:extLst>
                      <a:ext uri="{FF2B5EF4-FFF2-40B4-BE49-F238E27FC236}">
                        <a16:creationId xmlns:a16="http://schemas.microsoft.com/office/drawing/2014/main" id="{A94BFF8B-3337-C64D-7C3B-88B9A1C5AF9D}"/>
                      </a:ext>
                    </a:extLst>
                  </p:cNvPr>
                  <p:cNvSpPr>
                    <a:spLocks noChangeArrowheads="1"/>
                  </p:cNvSpPr>
                  <p:nvPr/>
                </p:nvSpPr>
                <p:spPr bwMode="auto">
                  <a:xfrm>
                    <a:off x="3750" y="2893"/>
                    <a:ext cx="79" cy="82"/>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grpSp>
            <p:nvGrpSpPr>
              <p:cNvPr id="16394" name="Group 91">
                <a:extLst>
                  <a:ext uri="{FF2B5EF4-FFF2-40B4-BE49-F238E27FC236}">
                    <a16:creationId xmlns:a16="http://schemas.microsoft.com/office/drawing/2014/main" id="{946EAE2B-6D0B-8C39-FC1B-EBA3A7C24EED}"/>
                  </a:ext>
                </a:extLst>
              </p:cNvPr>
              <p:cNvGrpSpPr>
                <a:grpSpLocks/>
              </p:cNvGrpSpPr>
              <p:nvPr/>
            </p:nvGrpSpPr>
            <p:grpSpPr bwMode="auto">
              <a:xfrm>
                <a:off x="1597" y="2685"/>
                <a:ext cx="502" cy="504"/>
                <a:chOff x="1597" y="2685"/>
                <a:chExt cx="502" cy="504"/>
              </a:xfrm>
            </p:grpSpPr>
            <p:sp>
              <p:nvSpPr>
                <p:cNvPr id="16395" name="Oval 92">
                  <a:extLst>
                    <a:ext uri="{FF2B5EF4-FFF2-40B4-BE49-F238E27FC236}">
                      <a16:creationId xmlns:a16="http://schemas.microsoft.com/office/drawing/2014/main" id="{374ED5C4-517A-96BD-F678-7A83BA0D4B8A}"/>
                    </a:ext>
                  </a:extLst>
                </p:cNvPr>
                <p:cNvSpPr>
                  <a:spLocks noChangeArrowheads="1"/>
                </p:cNvSpPr>
                <p:nvPr/>
              </p:nvSpPr>
              <p:spPr bwMode="auto">
                <a:xfrm>
                  <a:off x="1597" y="2685"/>
                  <a:ext cx="502" cy="504"/>
                </a:xfrm>
                <a:prstGeom prst="ellipse">
                  <a:avLst/>
                </a:prstGeom>
                <a:solidFill>
                  <a:srgbClr val="000000"/>
                </a:solidFill>
                <a:ln w="9525">
                  <a:solidFill>
                    <a:srgbClr val="000000"/>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6396" name="Freeform 93">
                  <a:extLst>
                    <a:ext uri="{FF2B5EF4-FFF2-40B4-BE49-F238E27FC236}">
                      <a16:creationId xmlns:a16="http://schemas.microsoft.com/office/drawing/2014/main" id="{248CC0A8-054B-1959-126D-A76C3D7E4A44}"/>
                    </a:ext>
                  </a:extLst>
                </p:cNvPr>
                <p:cNvSpPr>
                  <a:spLocks/>
                </p:cNvSpPr>
                <p:nvPr/>
              </p:nvSpPr>
              <p:spPr bwMode="auto">
                <a:xfrm>
                  <a:off x="1809" y="3012"/>
                  <a:ext cx="87" cy="108"/>
                </a:xfrm>
                <a:custGeom>
                  <a:avLst/>
                  <a:gdLst>
                    <a:gd name="T0" fmla="*/ 0 w 174"/>
                    <a:gd name="T1" fmla="*/ 1 h 215"/>
                    <a:gd name="T2" fmla="*/ 1 w 174"/>
                    <a:gd name="T3" fmla="*/ 0 h 215"/>
                    <a:gd name="T4" fmla="*/ 1 w 174"/>
                    <a:gd name="T5" fmla="*/ 0 h 215"/>
                    <a:gd name="T6" fmla="*/ 1 w 174"/>
                    <a:gd name="T7" fmla="*/ 1 h 215"/>
                    <a:gd name="T8" fmla="*/ 1 w 174"/>
                    <a:gd name="T9" fmla="*/ 1 h 215"/>
                    <a:gd name="T10" fmla="*/ 0 w 174"/>
                    <a:gd name="T11" fmla="*/ 1 h 215"/>
                    <a:gd name="T12" fmla="*/ 0 60000 65536"/>
                    <a:gd name="T13" fmla="*/ 0 60000 65536"/>
                    <a:gd name="T14" fmla="*/ 0 60000 65536"/>
                    <a:gd name="T15" fmla="*/ 0 60000 65536"/>
                    <a:gd name="T16" fmla="*/ 0 60000 65536"/>
                    <a:gd name="T17" fmla="*/ 0 60000 65536"/>
                    <a:gd name="T18" fmla="*/ 0 w 174"/>
                    <a:gd name="T19" fmla="*/ 0 h 215"/>
                    <a:gd name="T20" fmla="*/ 174 w 174"/>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74" h="215">
                      <a:moveTo>
                        <a:pt x="0" y="199"/>
                      </a:moveTo>
                      <a:lnTo>
                        <a:pt x="67" y="0"/>
                      </a:lnTo>
                      <a:lnTo>
                        <a:pt x="109" y="0"/>
                      </a:lnTo>
                      <a:lnTo>
                        <a:pt x="174" y="207"/>
                      </a:lnTo>
                      <a:lnTo>
                        <a:pt x="90" y="215"/>
                      </a:lnTo>
                      <a:lnTo>
                        <a:pt x="0" y="199"/>
                      </a:lnTo>
                      <a:close/>
                    </a:path>
                  </a:pathLst>
                </a:custGeom>
                <a:solidFill>
                  <a:srgbClr val="FF0000"/>
                </a:solidFill>
                <a:ln w="9525">
                  <a:solidFill>
                    <a:srgbClr val="000000"/>
                  </a:solidFill>
                  <a:round/>
                  <a:headEnd/>
                  <a:tailEnd/>
                </a:ln>
              </p:spPr>
              <p:txBody>
                <a:bodyPr/>
                <a:lstStyle/>
                <a:p>
                  <a:endParaRPr lang="en-US"/>
                </a:p>
              </p:txBody>
            </p:sp>
            <p:sp>
              <p:nvSpPr>
                <p:cNvPr id="16397" name="Freeform 94">
                  <a:extLst>
                    <a:ext uri="{FF2B5EF4-FFF2-40B4-BE49-F238E27FC236}">
                      <a16:creationId xmlns:a16="http://schemas.microsoft.com/office/drawing/2014/main" id="{01D660A0-F5BB-58B4-46B7-3800B2BD1F1B}"/>
                    </a:ext>
                  </a:extLst>
                </p:cNvPr>
                <p:cNvSpPr>
                  <a:spLocks/>
                </p:cNvSpPr>
                <p:nvPr/>
              </p:nvSpPr>
              <p:spPr bwMode="auto">
                <a:xfrm>
                  <a:off x="1803" y="2752"/>
                  <a:ext cx="90" cy="108"/>
                </a:xfrm>
                <a:custGeom>
                  <a:avLst/>
                  <a:gdLst>
                    <a:gd name="T0" fmla="*/ 0 w 181"/>
                    <a:gd name="T1" fmla="*/ 1 h 215"/>
                    <a:gd name="T2" fmla="*/ 0 w 181"/>
                    <a:gd name="T3" fmla="*/ 1 h 215"/>
                    <a:gd name="T4" fmla="*/ 0 w 181"/>
                    <a:gd name="T5" fmla="*/ 1 h 215"/>
                    <a:gd name="T6" fmla="*/ 0 w 181"/>
                    <a:gd name="T7" fmla="*/ 1 h 215"/>
                    <a:gd name="T8" fmla="*/ 0 w 181"/>
                    <a:gd name="T9" fmla="*/ 0 h 215"/>
                    <a:gd name="T10" fmla="*/ 0 w 181"/>
                    <a:gd name="T11" fmla="*/ 1 h 215"/>
                    <a:gd name="T12" fmla="*/ 0 60000 65536"/>
                    <a:gd name="T13" fmla="*/ 0 60000 65536"/>
                    <a:gd name="T14" fmla="*/ 0 60000 65536"/>
                    <a:gd name="T15" fmla="*/ 0 60000 65536"/>
                    <a:gd name="T16" fmla="*/ 0 60000 65536"/>
                    <a:gd name="T17" fmla="*/ 0 60000 65536"/>
                    <a:gd name="T18" fmla="*/ 0 w 181"/>
                    <a:gd name="T19" fmla="*/ 0 h 215"/>
                    <a:gd name="T20" fmla="*/ 181 w 181"/>
                    <a:gd name="T21" fmla="*/ 215 h 215"/>
                  </a:gdLst>
                  <a:ahLst/>
                  <a:cxnLst>
                    <a:cxn ang="T12">
                      <a:pos x="T0" y="T1"/>
                    </a:cxn>
                    <a:cxn ang="T13">
                      <a:pos x="T2" y="T3"/>
                    </a:cxn>
                    <a:cxn ang="T14">
                      <a:pos x="T4" y="T5"/>
                    </a:cxn>
                    <a:cxn ang="T15">
                      <a:pos x="T6" y="T7"/>
                    </a:cxn>
                    <a:cxn ang="T16">
                      <a:pos x="T8" y="T9"/>
                    </a:cxn>
                    <a:cxn ang="T17">
                      <a:pos x="T10" y="T11"/>
                    </a:cxn>
                  </a:cxnLst>
                  <a:rect l="T18" t="T19" r="T20" b="T21"/>
                  <a:pathLst>
                    <a:path w="181" h="215">
                      <a:moveTo>
                        <a:pt x="0" y="15"/>
                      </a:moveTo>
                      <a:lnTo>
                        <a:pt x="72" y="215"/>
                      </a:lnTo>
                      <a:lnTo>
                        <a:pt x="115" y="215"/>
                      </a:lnTo>
                      <a:lnTo>
                        <a:pt x="181" y="9"/>
                      </a:lnTo>
                      <a:lnTo>
                        <a:pt x="94" y="0"/>
                      </a:lnTo>
                      <a:lnTo>
                        <a:pt x="0" y="15"/>
                      </a:lnTo>
                      <a:close/>
                    </a:path>
                  </a:pathLst>
                </a:custGeom>
                <a:solidFill>
                  <a:srgbClr val="FF0000"/>
                </a:solidFill>
                <a:ln w="9525">
                  <a:solidFill>
                    <a:srgbClr val="000000"/>
                  </a:solidFill>
                  <a:round/>
                  <a:headEnd/>
                  <a:tailEnd/>
                </a:ln>
              </p:spPr>
              <p:txBody>
                <a:bodyPr/>
                <a:lstStyle/>
                <a:p>
                  <a:endParaRPr lang="en-US"/>
                </a:p>
              </p:txBody>
            </p:sp>
            <p:sp>
              <p:nvSpPr>
                <p:cNvPr id="16398" name="Freeform 95">
                  <a:extLst>
                    <a:ext uri="{FF2B5EF4-FFF2-40B4-BE49-F238E27FC236}">
                      <a16:creationId xmlns:a16="http://schemas.microsoft.com/office/drawing/2014/main" id="{CC471AAD-039A-8519-150B-A93F2125961D}"/>
                    </a:ext>
                  </a:extLst>
                </p:cNvPr>
                <p:cNvSpPr>
                  <a:spLocks/>
                </p:cNvSpPr>
                <p:nvPr/>
              </p:nvSpPr>
              <p:spPr bwMode="auto">
                <a:xfrm>
                  <a:off x="1923" y="2890"/>
                  <a:ext cx="108" cy="88"/>
                </a:xfrm>
                <a:custGeom>
                  <a:avLst/>
                  <a:gdLst>
                    <a:gd name="T0" fmla="*/ 1 w 216"/>
                    <a:gd name="T1" fmla="*/ 0 h 175"/>
                    <a:gd name="T2" fmla="*/ 0 w 216"/>
                    <a:gd name="T3" fmla="*/ 1 h 175"/>
                    <a:gd name="T4" fmla="*/ 0 w 216"/>
                    <a:gd name="T5" fmla="*/ 1 h 175"/>
                    <a:gd name="T6" fmla="*/ 1 w 216"/>
                    <a:gd name="T7" fmla="*/ 1 h 175"/>
                    <a:gd name="T8" fmla="*/ 1 w 216"/>
                    <a:gd name="T9" fmla="*/ 1 h 175"/>
                    <a:gd name="T10" fmla="*/ 1 w 216"/>
                    <a:gd name="T11" fmla="*/ 0 h 175"/>
                    <a:gd name="T12" fmla="*/ 0 60000 65536"/>
                    <a:gd name="T13" fmla="*/ 0 60000 65536"/>
                    <a:gd name="T14" fmla="*/ 0 60000 65536"/>
                    <a:gd name="T15" fmla="*/ 0 60000 65536"/>
                    <a:gd name="T16" fmla="*/ 0 60000 65536"/>
                    <a:gd name="T17" fmla="*/ 0 60000 65536"/>
                    <a:gd name="T18" fmla="*/ 0 w 216"/>
                    <a:gd name="T19" fmla="*/ 0 h 175"/>
                    <a:gd name="T20" fmla="*/ 216 w 216"/>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6" h="175">
                      <a:moveTo>
                        <a:pt x="201" y="0"/>
                      </a:moveTo>
                      <a:lnTo>
                        <a:pt x="0" y="70"/>
                      </a:lnTo>
                      <a:lnTo>
                        <a:pt x="0" y="112"/>
                      </a:lnTo>
                      <a:lnTo>
                        <a:pt x="207" y="175"/>
                      </a:lnTo>
                      <a:lnTo>
                        <a:pt x="216" y="91"/>
                      </a:lnTo>
                      <a:lnTo>
                        <a:pt x="201" y="0"/>
                      </a:lnTo>
                      <a:close/>
                    </a:path>
                  </a:pathLst>
                </a:custGeom>
                <a:solidFill>
                  <a:srgbClr val="FF0000"/>
                </a:solidFill>
                <a:ln w="9525">
                  <a:solidFill>
                    <a:srgbClr val="000000"/>
                  </a:solidFill>
                  <a:round/>
                  <a:headEnd/>
                  <a:tailEnd/>
                </a:ln>
              </p:spPr>
              <p:txBody>
                <a:bodyPr/>
                <a:lstStyle/>
                <a:p>
                  <a:endParaRPr lang="en-US"/>
                </a:p>
              </p:txBody>
            </p:sp>
            <p:sp>
              <p:nvSpPr>
                <p:cNvPr id="16399" name="Freeform 96">
                  <a:extLst>
                    <a:ext uri="{FF2B5EF4-FFF2-40B4-BE49-F238E27FC236}">
                      <a16:creationId xmlns:a16="http://schemas.microsoft.com/office/drawing/2014/main" id="{E365AEC9-C00E-E0D0-B724-10098C36B32E}"/>
                    </a:ext>
                  </a:extLst>
                </p:cNvPr>
                <p:cNvSpPr>
                  <a:spLocks/>
                </p:cNvSpPr>
                <p:nvPr/>
              </p:nvSpPr>
              <p:spPr bwMode="auto">
                <a:xfrm>
                  <a:off x="1665" y="2890"/>
                  <a:ext cx="109" cy="88"/>
                </a:xfrm>
                <a:custGeom>
                  <a:avLst/>
                  <a:gdLst>
                    <a:gd name="T0" fmla="*/ 1 w 216"/>
                    <a:gd name="T1" fmla="*/ 0 h 175"/>
                    <a:gd name="T2" fmla="*/ 1 w 216"/>
                    <a:gd name="T3" fmla="*/ 1 h 175"/>
                    <a:gd name="T4" fmla="*/ 1 w 216"/>
                    <a:gd name="T5" fmla="*/ 1 h 175"/>
                    <a:gd name="T6" fmla="*/ 1 w 216"/>
                    <a:gd name="T7" fmla="*/ 1 h 175"/>
                    <a:gd name="T8" fmla="*/ 0 w 216"/>
                    <a:gd name="T9" fmla="*/ 1 h 175"/>
                    <a:gd name="T10" fmla="*/ 1 w 216"/>
                    <a:gd name="T11" fmla="*/ 0 h 175"/>
                    <a:gd name="T12" fmla="*/ 0 60000 65536"/>
                    <a:gd name="T13" fmla="*/ 0 60000 65536"/>
                    <a:gd name="T14" fmla="*/ 0 60000 65536"/>
                    <a:gd name="T15" fmla="*/ 0 60000 65536"/>
                    <a:gd name="T16" fmla="*/ 0 60000 65536"/>
                    <a:gd name="T17" fmla="*/ 0 60000 65536"/>
                    <a:gd name="T18" fmla="*/ 0 w 216"/>
                    <a:gd name="T19" fmla="*/ 0 h 175"/>
                    <a:gd name="T20" fmla="*/ 216 w 216"/>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16" h="175">
                      <a:moveTo>
                        <a:pt x="15" y="0"/>
                      </a:moveTo>
                      <a:lnTo>
                        <a:pt x="216" y="70"/>
                      </a:lnTo>
                      <a:lnTo>
                        <a:pt x="216" y="112"/>
                      </a:lnTo>
                      <a:lnTo>
                        <a:pt x="9" y="175"/>
                      </a:lnTo>
                      <a:lnTo>
                        <a:pt x="0" y="91"/>
                      </a:lnTo>
                      <a:lnTo>
                        <a:pt x="15" y="0"/>
                      </a:lnTo>
                      <a:close/>
                    </a:path>
                  </a:pathLst>
                </a:custGeom>
                <a:solidFill>
                  <a:srgbClr val="FF0000"/>
                </a:solidFill>
                <a:ln w="9525">
                  <a:solidFill>
                    <a:srgbClr val="000000"/>
                  </a:solidFill>
                  <a:round/>
                  <a:headEnd/>
                  <a:tailEnd/>
                </a:ln>
              </p:spPr>
              <p:txBody>
                <a:bodyPr/>
                <a:lstStyle/>
                <a:p>
                  <a:endParaRPr lang="en-US"/>
                </a:p>
              </p:txBody>
            </p:sp>
            <p:sp>
              <p:nvSpPr>
                <p:cNvPr id="16400" name="Oval 97">
                  <a:extLst>
                    <a:ext uri="{FF2B5EF4-FFF2-40B4-BE49-F238E27FC236}">
                      <a16:creationId xmlns:a16="http://schemas.microsoft.com/office/drawing/2014/main" id="{61DB49D2-5757-45D2-DF94-5417432886F3}"/>
                    </a:ext>
                  </a:extLst>
                </p:cNvPr>
                <p:cNvSpPr>
                  <a:spLocks noChangeArrowheads="1"/>
                </p:cNvSpPr>
                <p:nvPr/>
              </p:nvSpPr>
              <p:spPr bwMode="auto">
                <a:xfrm>
                  <a:off x="1664" y="2751"/>
                  <a:ext cx="363" cy="365"/>
                </a:xfrm>
                <a:prstGeom prst="ellipse">
                  <a:avLst/>
                </a:pr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nvGrpSpPr>
                <p:cNvPr id="16401" name="Group 98">
                  <a:extLst>
                    <a:ext uri="{FF2B5EF4-FFF2-40B4-BE49-F238E27FC236}">
                      <a16:creationId xmlns:a16="http://schemas.microsoft.com/office/drawing/2014/main" id="{E9450665-D40E-9258-8CAC-FCD6E5967F87}"/>
                    </a:ext>
                  </a:extLst>
                </p:cNvPr>
                <p:cNvGrpSpPr>
                  <a:grpSpLocks/>
                </p:cNvGrpSpPr>
                <p:nvPr/>
              </p:nvGrpSpPr>
              <p:grpSpPr bwMode="auto">
                <a:xfrm>
                  <a:off x="1778" y="2864"/>
                  <a:ext cx="138" cy="139"/>
                  <a:chOff x="1778" y="2864"/>
                  <a:chExt cx="138" cy="139"/>
                </a:xfrm>
              </p:grpSpPr>
              <p:sp>
                <p:nvSpPr>
                  <p:cNvPr id="16402" name="Oval 99">
                    <a:extLst>
                      <a:ext uri="{FF2B5EF4-FFF2-40B4-BE49-F238E27FC236}">
                        <a16:creationId xmlns:a16="http://schemas.microsoft.com/office/drawing/2014/main" id="{BAC02C6C-4651-7CBB-1279-2A000CFAEFEE}"/>
                      </a:ext>
                    </a:extLst>
                  </p:cNvPr>
                  <p:cNvSpPr>
                    <a:spLocks noChangeArrowheads="1"/>
                  </p:cNvSpPr>
                  <p:nvPr/>
                </p:nvSpPr>
                <p:spPr bwMode="auto">
                  <a:xfrm>
                    <a:off x="1778" y="2864"/>
                    <a:ext cx="138" cy="139"/>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sp>
                <p:nvSpPr>
                  <p:cNvPr id="16403" name="Oval 100">
                    <a:extLst>
                      <a:ext uri="{FF2B5EF4-FFF2-40B4-BE49-F238E27FC236}">
                        <a16:creationId xmlns:a16="http://schemas.microsoft.com/office/drawing/2014/main" id="{93DCB23E-7796-3A0F-3FE8-B21FA5E1E437}"/>
                      </a:ext>
                    </a:extLst>
                  </p:cNvPr>
                  <p:cNvSpPr>
                    <a:spLocks noChangeArrowheads="1"/>
                  </p:cNvSpPr>
                  <p:nvPr/>
                </p:nvSpPr>
                <p:spPr bwMode="auto">
                  <a:xfrm>
                    <a:off x="1807" y="2893"/>
                    <a:ext cx="78" cy="82"/>
                  </a:xfrm>
                  <a:prstGeom prst="ellipse">
                    <a:avLst/>
                  </a:prstGeom>
                  <a:solidFill>
                    <a:srgbClr val="000000"/>
                  </a:solidFill>
                  <a:ln w="19050">
                    <a:solidFill>
                      <a:srgbClr val="FFFFFF"/>
                    </a:solidFill>
                    <a:round/>
                    <a:headEnd/>
                    <a:tailEnd/>
                  </a:ln>
                </p:spPr>
                <p:txBody>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endParaRPr lang="ar-JO" altLang="en-US" sz="1800">
                      <a:latin typeface="Arial" panose="020B0604020202020204" pitchFamily="34" charset="0"/>
                    </a:endParaRPr>
                  </a:p>
                </p:txBody>
              </p:sp>
            </p:grpSp>
          </p:grpSp>
        </p:grpSp>
      </p:grpSp>
      <p:pic>
        <p:nvPicPr>
          <p:cNvPr id="16390" name="Picture 101" descr="j0240513">
            <a:extLst>
              <a:ext uri="{FF2B5EF4-FFF2-40B4-BE49-F238E27FC236}">
                <a16:creationId xmlns:a16="http://schemas.microsoft.com/office/drawing/2014/main" id="{04ED7AD7-9AE7-87FB-4714-4FAC9C2A9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088" y="3810000"/>
            <a:ext cx="1001712"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309291"/>
                                        </p:tgtEl>
                                        <p:attrNameLst>
                                          <p:attrName>style.visibility</p:attrName>
                                        </p:attrNameLst>
                                      </p:cBhvr>
                                      <p:to>
                                        <p:strVal val="visible"/>
                                      </p:to>
                                    </p:set>
                                    <p:anim calcmode="lin" valueType="num">
                                      <p:cBhvr>
                                        <p:cTn id="7" dur="500" fill="hold"/>
                                        <p:tgtEl>
                                          <p:spTgt spid="309291"/>
                                        </p:tgtEl>
                                        <p:attrNameLst>
                                          <p:attrName>ppt_w</p:attrName>
                                        </p:attrNameLst>
                                      </p:cBhvr>
                                      <p:tavLst>
                                        <p:tav tm="0">
                                          <p:val>
                                            <p:fltVal val="0"/>
                                          </p:val>
                                        </p:tav>
                                        <p:tav tm="100000">
                                          <p:val>
                                            <p:strVal val="#ppt_w"/>
                                          </p:val>
                                        </p:tav>
                                      </p:tavLst>
                                    </p:anim>
                                    <p:anim calcmode="lin" valueType="num">
                                      <p:cBhvr>
                                        <p:cTn id="8" dur="500" fill="hold"/>
                                        <p:tgtEl>
                                          <p:spTgt spid="3092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91"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7615FCDE-71A1-A846-DE92-900DF969D08B}"/>
              </a:ext>
            </a:extLst>
          </p:cNvPr>
          <p:cNvSpPr>
            <a:spLocks noGrp="1"/>
          </p:cNvSpPr>
          <p:nvPr>
            <p:ph type="title"/>
          </p:nvPr>
        </p:nvSpPr>
        <p:spPr>
          <a:noFill/>
        </p:spPr>
        <p:txBody>
          <a:bodyPr lIns="90488" tIns="44450" rIns="90488" bIns="44450"/>
          <a:lstStyle/>
          <a:p>
            <a:r>
              <a:rPr lang="en-US" altLang="en-US">
                <a:cs typeface="Arial" panose="020B0604020202020204" pitchFamily="34" charset="0"/>
              </a:rPr>
              <a:t>Manufacturing Overhead</a:t>
            </a:r>
          </a:p>
        </p:txBody>
      </p:sp>
      <p:sp>
        <p:nvSpPr>
          <p:cNvPr id="18435" name="Rectangle 2">
            <a:extLst>
              <a:ext uri="{FF2B5EF4-FFF2-40B4-BE49-F238E27FC236}">
                <a16:creationId xmlns:a16="http://schemas.microsoft.com/office/drawing/2014/main" id="{0A42576F-67EE-2B93-1F09-5E2A0D12A0F4}"/>
              </a:ext>
            </a:extLst>
          </p:cNvPr>
          <p:cNvSpPr>
            <a:spLocks noGrp="1"/>
          </p:cNvSpPr>
          <p:nvPr>
            <p:ph type="body" idx="4294967295"/>
          </p:nvPr>
        </p:nvSpPr>
        <p:spPr>
          <a:xfrm>
            <a:off x="457200" y="1447800"/>
            <a:ext cx="8229600" cy="990600"/>
          </a:xfrm>
          <a:noFill/>
        </p:spPr>
        <p:txBody>
          <a:bodyPr lIns="90488" tIns="44450" rIns="90488" bIns="44450"/>
          <a:lstStyle/>
          <a:p>
            <a:pPr algn="ctr">
              <a:lnSpc>
                <a:spcPct val="90000"/>
              </a:lnSpc>
              <a:buFont typeface="Times" panose="02020603050405020304" pitchFamily="18" charset="0"/>
              <a:buNone/>
            </a:pPr>
            <a:r>
              <a:rPr lang="en-US" altLang="en-US">
                <a:latin typeface="Arial" panose="020B0604020202020204" pitchFamily="34" charset="0"/>
                <a:cs typeface="Arial" panose="020B0604020202020204" pitchFamily="34" charset="0"/>
              </a:rPr>
              <a:t>Manufacturing costs that </a:t>
            </a:r>
            <a:r>
              <a:rPr lang="en-US" altLang="en-US">
                <a:solidFill>
                  <a:srgbClr val="FF0000"/>
                </a:solidFill>
                <a:latin typeface="Arial" panose="020B0604020202020204" pitchFamily="34" charset="0"/>
                <a:cs typeface="Arial" panose="020B0604020202020204" pitchFamily="34" charset="0"/>
              </a:rPr>
              <a:t>cannot</a:t>
            </a:r>
            <a:r>
              <a:rPr lang="en-US" altLang="en-US">
                <a:latin typeface="Arial" panose="020B0604020202020204" pitchFamily="34" charset="0"/>
                <a:cs typeface="Arial" panose="020B0604020202020204" pitchFamily="34" charset="0"/>
              </a:rPr>
              <a:t> be easily traced directly to specific units produced but essential in operating the factory.</a:t>
            </a:r>
          </a:p>
        </p:txBody>
      </p:sp>
      <p:sp>
        <p:nvSpPr>
          <p:cNvPr id="18436" name="Rectangle 4">
            <a:extLst>
              <a:ext uri="{FF2B5EF4-FFF2-40B4-BE49-F238E27FC236}">
                <a16:creationId xmlns:a16="http://schemas.microsoft.com/office/drawing/2014/main" id="{FE0CED85-4A44-2D5F-4B02-9F07F6C41277}"/>
              </a:ext>
            </a:extLst>
          </p:cNvPr>
          <p:cNvSpPr>
            <a:spLocks noChangeArrowheads="1"/>
          </p:cNvSpPr>
          <p:nvPr/>
        </p:nvSpPr>
        <p:spPr bwMode="auto">
          <a:xfrm>
            <a:off x="328613" y="2732088"/>
            <a:ext cx="8347075" cy="458787"/>
          </a:xfrm>
          <a:prstGeom prst="rect">
            <a:avLst/>
          </a:prstGeom>
          <a:solidFill>
            <a:srgbClr val="FFE6CB"/>
          </a:solidFill>
          <a:ln w="25399">
            <a:solidFill>
              <a:schemeClr val="accent2"/>
            </a:solidFill>
            <a:miter lim="800000"/>
            <a:headEnd/>
            <a:tailEnd/>
          </a:ln>
          <a:effectLst>
            <a:outerShdw dist="53882" dir="2700000" algn="ctr" rotWithShape="0">
              <a:schemeClr val="tx1"/>
            </a:outerShdw>
          </a:effec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400" b="1"/>
              <a:t>Examples:</a:t>
            </a:r>
            <a:r>
              <a:rPr lang="en-US" altLang="en-US" sz="2400" b="1">
                <a:solidFill>
                  <a:schemeClr val="bg1"/>
                </a:solidFill>
              </a:rPr>
              <a:t>  </a:t>
            </a:r>
            <a:r>
              <a:rPr lang="en-US" altLang="en-US" sz="2400" b="1">
                <a:solidFill>
                  <a:srgbClr val="0000CC"/>
                </a:solidFill>
              </a:rPr>
              <a:t>Indirect materials and indirect labor</a:t>
            </a:r>
          </a:p>
        </p:txBody>
      </p:sp>
      <p:sp>
        <p:nvSpPr>
          <p:cNvPr id="311303" name="Rectangle 7">
            <a:extLst>
              <a:ext uri="{FF2B5EF4-FFF2-40B4-BE49-F238E27FC236}">
                <a16:creationId xmlns:a16="http://schemas.microsoft.com/office/drawing/2014/main" id="{D2161874-29E5-55CA-4885-68BB0108B683}"/>
              </a:ext>
            </a:extLst>
          </p:cNvPr>
          <p:cNvSpPr>
            <a:spLocks noChangeArrowheads="1"/>
          </p:cNvSpPr>
          <p:nvPr/>
        </p:nvSpPr>
        <p:spPr bwMode="auto">
          <a:xfrm>
            <a:off x="4730750" y="3836988"/>
            <a:ext cx="4108450" cy="2333625"/>
          </a:xfrm>
          <a:prstGeom prst="rect">
            <a:avLst/>
          </a:prstGeom>
          <a:solidFill>
            <a:schemeClr val="accent3">
              <a:lumMod val="40000"/>
              <a:lumOff val="60000"/>
            </a:schemeClr>
          </a:solidFill>
          <a:ln w="25399">
            <a:solidFill>
              <a:schemeClr val="accent3">
                <a:lumMod val="50000"/>
              </a:schemeClr>
            </a:solidFill>
            <a:miter lim="800000"/>
            <a:headEnd/>
            <a:tailEnd/>
          </a:ln>
          <a:effectLst/>
        </p:spPr>
        <p:txBody>
          <a:bodyPr lIns="90488" tIns="44450" rIns="90488" bIns="44450">
            <a:spAutoFit/>
          </a:bodyPr>
          <a:lstStyle/>
          <a:p>
            <a:pPr algn="ctr" eaLnBrk="1" hangingPunct="1">
              <a:lnSpc>
                <a:spcPct val="90000"/>
              </a:lnSpc>
              <a:spcBef>
                <a:spcPct val="40000"/>
              </a:spcBef>
              <a:defRPr/>
            </a:pPr>
            <a:r>
              <a:rPr lang="en-US" sz="2400" b="1" dirty="0">
                <a:solidFill>
                  <a:schemeClr val="tx2"/>
                </a:solidFill>
                <a:latin typeface="Arial" charset="0"/>
              </a:rPr>
              <a:t>Wages paid to employees who are not directly involved in production work.  </a:t>
            </a:r>
            <a:br>
              <a:rPr lang="en-US" sz="2400" b="1" dirty="0">
                <a:solidFill>
                  <a:schemeClr val="tx2"/>
                </a:solidFill>
                <a:latin typeface="Arial" charset="0"/>
              </a:rPr>
            </a:br>
            <a:r>
              <a:rPr lang="en-US" sz="2200" b="1" dirty="0">
                <a:solidFill>
                  <a:schemeClr val="accent3">
                    <a:lumMod val="50000"/>
                  </a:schemeClr>
                </a:solidFill>
                <a:latin typeface="Arial" charset="0"/>
              </a:rPr>
              <a:t>Examples:  </a:t>
            </a:r>
            <a:r>
              <a:rPr lang="en-US" sz="2200" b="1" dirty="0">
                <a:solidFill>
                  <a:schemeClr val="tx2"/>
                </a:solidFill>
                <a:latin typeface="Arial" charset="0"/>
              </a:rPr>
              <a:t>maintenance workers, janitors, and security guards.</a:t>
            </a:r>
          </a:p>
        </p:txBody>
      </p:sp>
      <p:sp>
        <p:nvSpPr>
          <p:cNvPr id="311306" name="Rectangle 10">
            <a:extLst>
              <a:ext uri="{FF2B5EF4-FFF2-40B4-BE49-F238E27FC236}">
                <a16:creationId xmlns:a16="http://schemas.microsoft.com/office/drawing/2014/main" id="{F4BFD07F-73F4-A50B-6002-181CC2CC3618}"/>
              </a:ext>
            </a:extLst>
          </p:cNvPr>
          <p:cNvSpPr>
            <a:spLocks noChangeArrowheads="1"/>
          </p:cNvSpPr>
          <p:nvPr/>
        </p:nvSpPr>
        <p:spPr bwMode="auto">
          <a:xfrm>
            <a:off x="539750" y="3836988"/>
            <a:ext cx="4108450" cy="2001837"/>
          </a:xfrm>
          <a:prstGeom prst="rect">
            <a:avLst/>
          </a:prstGeom>
          <a:solidFill>
            <a:schemeClr val="accent3">
              <a:lumMod val="40000"/>
              <a:lumOff val="60000"/>
            </a:schemeClr>
          </a:solidFill>
          <a:ln w="25399">
            <a:solidFill>
              <a:schemeClr val="accent3">
                <a:lumMod val="50000"/>
              </a:schemeClr>
            </a:solidFill>
            <a:miter lim="800000"/>
            <a:headEnd/>
            <a:tailEnd/>
          </a:ln>
          <a:effectLst/>
        </p:spPr>
        <p:txBody>
          <a:bodyPr lIns="90488" tIns="44450" rIns="90488" bIns="44450">
            <a:spAutoFit/>
          </a:bodyPr>
          <a:lstStyle/>
          <a:p>
            <a:pPr algn="ctr" eaLnBrk="1" hangingPunct="1">
              <a:lnSpc>
                <a:spcPct val="90000"/>
              </a:lnSpc>
              <a:spcBef>
                <a:spcPct val="50000"/>
              </a:spcBef>
              <a:defRPr/>
            </a:pPr>
            <a:r>
              <a:rPr lang="en-US" sz="2400" b="1" dirty="0">
                <a:solidFill>
                  <a:schemeClr val="tx2"/>
                </a:solidFill>
                <a:latin typeface="Arial" charset="0"/>
              </a:rPr>
              <a:t>Materials used to support the production process.  </a:t>
            </a:r>
            <a:br>
              <a:rPr lang="en-US" sz="2400" b="1" dirty="0">
                <a:solidFill>
                  <a:schemeClr val="tx2"/>
                </a:solidFill>
                <a:latin typeface="Arial" charset="0"/>
              </a:rPr>
            </a:br>
            <a:br>
              <a:rPr lang="en-US" sz="2400" b="1" dirty="0">
                <a:solidFill>
                  <a:schemeClr val="tx2"/>
                </a:solidFill>
                <a:latin typeface="Arial" charset="0"/>
              </a:rPr>
            </a:br>
            <a:r>
              <a:rPr lang="en-US" sz="2200" b="1" dirty="0">
                <a:solidFill>
                  <a:schemeClr val="accent3">
                    <a:lumMod val="50000"/>
                  </a:schemeClr>
                </a:solidFill>
                <a:latin typeface="Arial" charset="0"/>
              </a:rPr>
              <a:t>Examples: </a:t>
            </a:r>
            <a:r>
              <a:rPr lang="en-US" sz="2200" b="1" dirty="0">
                <a:solidFill>
                  <a:schemeClr val="tx2"/>
                </a:solidFill>
                <a:latin typeface="Arial" charset="0"/>
              </a:rPr>
              <a:t>lubricants and cleaning supplies used in the automobile assembly plant.</a:t>
            </a:r>
          </a:p>
        </p:txBody>
      </p:sp>
      <p:sp>
        <p:nvSpPr>
          <p:cNvPr id="4" name="Right Brace 3">
            <a:extLst>
              <a:ext uri="{FF2B5EF4-FFF2-40B4-BE49-F238E27FC236}">
                <a16:creationId xmlns:a16="http://schemas.microsoft.com/office/drawing/2014/main" id="{498C92EC-A046-EF52-8265-747260910A2C}"/>
              </a:ext>
            </a:extLst>
          </p:cNvPr>
          <p:cNvSpPr/>
          <p:nvPr/>
        </p:nvSpPr>
        <p:spPr>
          <a:xfrm rot="5400000">
            <a:off x="3611562" y="2127251"/>
            <a:ext cx="842963" cy="2595562"/>
          </a:xfrm>
          <a:prstGeom prst="rightBrace">
            <a:avLst>
              <a:gd name="adj1" fmla="val 8333"/>
              <a:gd name="adj2" fmla="val 49484"/>
            </a:avLst>
          </a:prstGeom>
          <a:ln w="38100"/>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GB"/>
          </a:p>
        </p:txBody>
      </p:sp>
      <p:sp>
        <p:nvSpPr>
          <p:cNvPr id="5" name="Right Brace 4">
            <a:extLst>
              <a:ext uri="{FF2B5EF4-FFF2-40B4-BE49-F238E27FC236}">
                <a16:creationId xmlns:a16="http://schemas.microsoft.com/office/drawing/2014/main" id="{B558F600-18EA-3B82-D3D0-EB1C133EE37C}"/>
              </a:ext>
            </a:extLst>
          </p:cNvPr>
          <p:cNvSpPr/>
          <p:nvPr/>
        </p:nvSpPr>
        <p:spPr>
          <a:xfrm rot="5400000">
            <a:off x="6553200" y="2441576"/>
            <a:ext cx="841375" cy="1981200"/>
          </a:xfrm>
          <a:prstGeom prst="rightBrace">
            <a:avLst>
              <a:gd name="adj1" fmla="val 8333"/>
              <a:gd name="adj2" fmla="val 49484"/>
            </a:avLst>
          </a:prstGeom>
          <a:ln w="38100"/>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GB"/>
          </a:p>
        </p:txBody>
      </p:sp>
      <p:sp>
        <p:nvSpPr>
          <p:cNvPr id="6" name="Rectangle 4">
            <a:extLst>
              <a:ext uri="{FF2B5EF4-FFF2-40B4-BE49-F238E27FC236}">
                <a16:creationId xmlns:a16="http://schemas.microsoft.com/office/drawing/2014/main" id="{BCA3F9A7-188D-FAA2-FEDF-7B805720DF11}"/>
              </a:ext>
            </a:extLst>
          </p:cNvPr>
          <p:cNvSpPr>
            <a:spLocks noChangeArrowheads="1"/>
          </p:cNvSpPr>
          <p:nvPr/>
        </p:nvSpPr>
        <p:spPr bwMode="auto">
          <a:xfrm>
            <a:off x="457200" y="6302375"/>
            <a:ext cx="8347075" cy="366713"/>
          </a:xfrm>
          <a:prstGeom prst="rect">
            <a:avLst/>
          </a:prstGeom>
          <a:solidFill>
            <a:srgbClr val="FFE6CB"/>
          </a:solidFill>
          <a:ln w="25399">
            <a:solidFill>
              <a:schemeClr val="accent2"/>
            </a:solidFill>
            <a:miter lim="800000"/>
            <a:headEnd/>
            <a:tailEnd/>
          </a:ln>
          <a:effectLst>
            <a:outerShdw dist="53882" dir="2700000" algn="ctr" rotWithShape="0">
              <a:schemeClr val="tx1"/>
            </a:outerShdw>
          </a:effec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t>Manufacturing overhead = indirect materials + direct labor</a:t>
            </a:r>
            <a:endParaRPr lang="en-US" altLang="en-US" b="1">
              <a:solidFill>
                <a:srgbClr val="0000CC"/>
              </a:solidFill>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11306"/>
                                        </p:tgtEl>
                                        <p:attrNameLst>
                                          <p:attrName>style.visibility</p:attrName>
                                        </p:attrNameLst>
                                      </p:cBhvr>
                                      <p:to>
                                        <p:strVal val="visible"/>
                                      </p:to>
                                    </p:set>
                                    <p:animEffect transition="in" filter="fade">
                                      <p:cBhvr>
                                        <p:cTn id="11" dur="500"/>
                                        <p:tgtEl>
                                          <p:spTgt spid="31130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311303"/>
                                        </p:tgtEl>
                                        <p:attrNameLst>
                                          <p:attrName>style.visibility</p:attrName>
                                        </p:attrNameLst>
                                      </p:cBhvr>
                                      <p:to>
                                        <p:strVal val="visible"/>
                                      </p:to>
                                    </p:set>
                                    <p:animEffect transition="in" filter="fade">
                                      <p:cBhvr>
                                        <p:cTn id="20" dur="500"/>
                                        <p:tgtEl>
                                          <p:spTgt spid="3113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3" grpId="0" animBg="1"/>
      <p:bldP spid="311306" grpId="0" animBg="1"/>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D166-7B68-B144-74DE-1E47F3D95E69}"/>
              </a:ext>
            </a:extLst>
          </p:cNvPr>
          <p:cNvSpPr>
            <a:spLocks noGrp="1"/>
          </p:cNvSpPr>
          <p:nvPr>
            <p:ph type="title"/>
          </p:nvPr>
        </p:nvSpPr>
        <p:spPr/>
        <p:txBody>
          <a:bodyPr>
            <a:normAutofit fontScale="90000"/>
          </a:bodyPr>
          <a:lstStyle/>
          <a:p>
            <a:pPr>
              <a:defRPr/>
            </a:pPr>
            <a:r>
              <a:rPr lang="en-GB" dirty="0"/>
              <a:t>Making sense of manufacturing costs</a:t>
            </a:r>
          </a:p>
        </p:txBody>
      </p:sp>
      <p:sp>
        <p:nvSpPr>
          <p:cNvPr id="20483" name="Content Placeholder 2">
            <a:extLst>
              <a:ext uri="{FF2B5EF4-FFF2-40B4-BE49-F238E27FC236}">
                <a16:creationId xmlns:a16="http://schemas.microsoft.com/office/drawing/2014/main" id="{4184C502-05CF-5374-BF61-26EAE509667D}"/>
              </a:ext>
            </a:extLst>
          </p:cNvPr>
          <p:cNvSpPr>
            <a:spLocks noGrp="1"/>
          </p:cNvSpPr>
          <p:nvPr>
            <p:ph idx="1"/>
          </p:nvPr>
        </p:nvSpPr>
        <p:spPr>
          <a:xfrm>
            <a:off x="457200" y="1563688"/>
            <a:ext cx="8305800" cy="4989512"/>
          </a:xfrm>
        </p:spPr>
        <p:txBody>
          <a:bodyPr/>
          <a:lstStyle/>
          <a:p>
            <a:pPr marL="107950" indent="0">
              <a:buFont typeface="Georgia" panose="02040502050405020303" pitchFamily="18" charset="0"/>
              <a:buNone/>
            </a:pPr>
            <a:r>
              <a:rPr lang="en-GB" altLang="en-US"/>
              <a:t>-Manufacturing costs are helpful to understand product and production costs. </a:t>
            </a:r>
          </a:p>
          <a:p>
            <a:pPr marL="107950" indent="0">
              <a:buFont typeface="Georgia" panose="02040502050405020303" pitchFamily="18" charset="0"/>
              <a:buNone/>
            </a:pPr>
            <a:endParaRPr lang="en-GB" altLang="en-US"/>
          </a:p>
          <a:p>
            <a:pPr marL="107950" indent="0">
              <a:buFont typeface="Georgia" panose="02040502050405020303" pitchFamily="18" charset="0"/>
              <a:buNone/>
            </a:pPr>
            <a:r>
              <a:rPr lang="en-GB" altLang="en-US"/>
              <a:t>Total product cost (or per 1 cost object/unit) =</a:t>
            </a:r>
          </a:p>
          <a:p>
            <a:pPr marL="107950" indent="0" algn="ctr">
              <a:buFont typeface="Georgia" panose="02040502050405020303" pitchFamily="18" charset="0"/>
              <a:buNone/>
            </a:pPr>
            <a:r>
              <a:rPr lang="en-GB" altLang="en-US" sz="2400">
                <a:solidFill>
                  <a:srgbClr val="FF0000"/>
                </a:solidFill>
              </a:rPr>
              <a:t>Direct material + Direct labor + Manufacturing overhead.</a:t>
            </a:r>
          </a:p>
        </p:txBody>
      </p:sp>
      <p:sp>
        <p:nvSpPr>
          <p:cNvPr id="4" name="Right Brace 3">
            <a:extLst>
              <a:ext uri="{FF2B5EF4-FFF2-40B4-BE49-F238E27FC236}">
                <a16:creationId xmlns:a16="http://schemas.microsoft.com/office/drawing/2014/main" id="{B5210C75-C795-6922-6F8E-3AA8DCED34CC}"/>
              </a:ext>
            </a:extLst>
          </p:cNvPr>
          <p:cNvSpPr/>
          <p:nvPr/>
        </p:nvSpPr>
        <p:spPr>
          <a:xfrm rot="5400000">
            <a:off x="5330031" y="1520032"/>
            <a:ext cx="1074737" cy="5486400"/>
          </a:xfrm>
          <a:prstGeom prst="rightBrace">
            <a:avLst>
              <a:gd name="adj1" fmla="val 24570"/>
              <a:gd name="adj2" fmla="val 49484"/>
            </a:avLst>
          </a:prstGeom>
          <a:ln w="38100"/>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GB"/>
          </a:p>
        </p:txBody>
      </p:sp>
      <p:sp>
        <p:nvSpPr>
          <p:cNvPr id="5" name="Rectangle 4">
            <a:extLst>
              <a:ext uri="{FF2B5EF4-FFF2-40B4-BE49-F238E27FC236}">
                <a16:creationId xmlns:a16="http://schemas.microsoft.com/office/drawing/2014/main" id="{9EDC2720-30C9-8C3C-D185-C8E0BB1E50D1}"/>
              </a:ext>
            </a:extLst>
          </p:cNvPr>
          <p:cNvSpPr/>
          <p:nvPr/>
        </p:nvSpPr>
        <p:spPr>
          <a:xfrm>
            <a:off x="4813300" y="4819650"/>
            <a:ext cx="2362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dirty="0">
                <a:solidFill>
                  <a:schemeClr val="tx1"/>
                </a:solidFill>
              </a:rPr>
              <a:t>Conversion cost</a:t>
            </a:r>
          </a:p>
        </p:txBody>
      </p:sp>
      <p:sp>
        <p:nvSpPr>
          <p:cNvPr id="6" name="Rectangle 5">
            <a:extLst>
              <a:ext uri="{FF2B5EF4-FFF2-40B4-BE49-F238E27FC236}">
                <a16:creationId xmlns:a16="http://schemas.microsoft.com/office/drawing/2014/main" id="{D06B0E2D-D587-BB9F-49C5-E2D5536BA2BE}"/>
              </a:ext>
            </a:extLst>
          </p:cNvPr>
          <p:cNvSpPr/>
          <p:nvPr/>
        </p:nvSpPr>
        <p:spPr>
          <a:xfrm>
            <a:off x="762000" y="5734050"/>
            <a:ext cx="7848600" cy="97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dirty="0">
                <a:solidFill>
                  <a:schemeClr val="tx1"/>
                </a:solidFill>
              </a:rPr>
              <a:t>Note that when calculating product cost per unit, we need to divide total costs per total units.</a:t>
            </a:r>
          </a:p>
          <a:p>
            <a:pPr>
              <a:defRPr/>
            </a:pPr>
            <a:r>
              <a:rPr lang="en-GB" dirty="0">
                <a:solidFill>
                  <a:schemeClr val="tx1"/>
                </a:solidFill>
              </a:rPr>
              <a:t>Direct materials per unit + Direct </a:t>
            </a:r>
            <a:r>
              <a:rPr lang="en-GB" dirty="0" err="1">
                <a:solidFill>
                  <a:schemeClr val="tx1"/>
                </a:solidFill>
              </a:rPr>
              <a:t>labor</a:t>
            </a:r>
            <a:r>
              <a:rPr lang="en-GB" dirty="0">
                <a:solidFill>
                  <a:schemeClr val="tx1"/>
                </a:solidFill>
              </a:rPr>
              <a:t> per unit + </a:t>
            </a:r>
            <a:r>
              <a:rPr lang="en-GB" dirty="0" err="1">
                <a:solidFill>
                  <a:schemeClr val="tx1"/>
                </a:solidFill>
              </a:rPr>
              <a:t>Mfg</a:t>
            </a:r>
            <a:r>
              <a:rPr lang="en-GB" dirty="0">
                <a:solidFill>
                  <a:schemeClr val="tx1"/>
                </a:solidFill>
              </a:rPr>
              <a:t> </a:t>
            </a:r>
            <a:r>
              <a:rPr lang="en-GB" dirty="0" err="1">
                <a:solidFill>
                  <a:schemeClr val="tx1"/>
                </a:solidFill>
              </a:rPr>
              <a:t>O.H</a:t>
            </a:r>
            <a:r>
              <a:rPr lang="en-GB" dirty="0">
                <a:solidFill>
                  <a:schemeClr val="tx1"/>
                </a:solidFill>
              </a:rPr>
              <a:t> per unit</a:t>
            </a:r>
          </a:p>
        </p:txBody>
      </p:sp>
      <p:sp>
        <p:nvSpPr>
          <p:cNvPr id="7" name="Right Brace 6">
            <a:extLst>
              <a:ext uri="{FF2B5EF4-FFF2-40B4-BE49-F238E27FC236}">
                <a16:creationId xmlns:a16="http://schemas.microsoft.com/office/drawing/2014/main" id="{BF269FC9-35DA-D1DB-E811-2B55DEEF0A7C}"/>
              </a:ext>
            </a:extLst>
          </p:cNvPr>
          <p:cNvSpPr/>
          <p:nvPr/>
        </p:nvSpPr>
        <p:spPr>
          <a:xfrm rot="5400000">
            <a:off x="2333625" y="2106613"/>
            <a:ext cx="971550" cy="4114800"/>
          </a:xfrm>
          <a:prstGeom prst="rightBrace">
            <a:avLst>
              <a:gd name="adj1" fmla="val 24570"/>
              <a:gd name="adj2" fmla="val 49484"/>
            </a:avLst>
          </a:prstGeom>
          <a:ln w="38100">
            <a:solidFill>
              <a:srgbClr val="00B050"/>
            </a:solidFill>
          </a:ln>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GB"/>
          </a:p>
        </p:txBody>
      </p:sp>
      <p:sp>
        <p:nvSpPr>
          <p:cNvPr id="8" name="Rectangle 7">
            <a:extLst>
              <a:ext uri="{FF2B5EF4-FFF2-40B4-BE49-F238E27FC236}">
                <a16:creationId xmlns:a16="http://schemas.microsoft.com/office/drawing/2014/main" id="{5976856D-1160-A8E3-5DF7-61F97ED641A2}"/>
              </a:ext>
            </a:extLst>
          </p:cNvPr>
          <p:cNvSpPr/>
          <p:nvPr/>
        </p:nvSpPr>
        <p:spPr>
          <a:xfrm>
            <a:off x="1549400" y="4678363"/>
            <a:ext cx="2540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dirty="0">
                <a:solidFill>
                  <a:schemeClr val="tx1"/>
                </a:solidFill>
              </a:rPr>
              <a:t>Prime cost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1147</TotalTime>
  <Words>5010</Words>
  <Application>Microsoft Office PowerPoint</Application>
  <PresentationFormat>On-screen Show (4:3)</PresentationFormat>
  <Paragraphs>382</Paragraphs>
  <Slides>53</Slides>
  <Notes>40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5" baseType="lpstr">
      <vt:lpstr>MS PGothic</vt:lpstr>
      <vt:lpstr>Arial</vt:lpstr>
      <vt:lpstr>Calibri</vt:lpstr>
      <vt:lpstr>Georgia</vt:lpstr>
      <vt:lpstr>STIXMathJax_Main-Regular</vt:lpstr>
      <vt:lpstr>Times</vt:lpstr>
      <vt:lpstr>Times New Roman</vt:lpstr>
      <vt:lpstr>Trebuchet MS</vt:lpstr>
      <vt:lpstr>Wingdings</vt:lpstr>
      <vt:lpstr>Wingdings 2</vt:lpstr>
      <vt:lpstr>Urban</vt:lpstr>
      <vt:lpstr>Worksheet</vt:lpstr>
      <vt:lpstr>Managerial Accounting and Cost Concepts</vt:lpstr>
      <vt:lpstr>Learning Objective 1</vt:lpstr>
      <vt:lpstr>Direct and indirect costs</vt:lpstr>
      <vt:lpstr>Learning Objective 2</vt:lpstr>
      <vt:lpstr>Classifications of Manufacturing Costs</vt:lpstr>
      <vt:lpstr>Direct Materials</vt:lpstr>
      <vt:lpstr>Direct Labor – sometimes touch labor</vt:lpstr>
      <vt:lpstr>Manufacturing Overhead</vt:lpstr>
      <vt:lpstr>Making sense of manufacturing costs</vt:lpstr>
      <vt:lpstr>Example</vt:lpstr>
      <vt:lpstr>Solution</vt:lpstr>
      <vt:lpstr>Solution (Cont’d)</vt:lpstr>
      <vt:lpstr>Nonmanufacturing Costs</vt:lpstr>
      <vt:lpstr>Learning Objective 3</vt:lpstr>
      <vt:lpstr>Product Costs Versus Period Costs</vt:lpstr>
      <vt:lpstr>PowerPoint Presentation</vt:lpstr>
      <vt:lpstr>Quick Check </vt:lpstr>
      <vt:lpstr>Quick Check </vt:lpstr>
      <vt:lpstr>Learning Objective 4</vt:lpstr>
      <vt:lpstr>Cost Classifications for Predicting Cost Behavior</vt:lpstr>
      <vt:lpstr>Variable Cost: for a cost to be variable, it must be variable with respect to something</vt:lpstr>
      <vt:lpstr>Variable Cost Per Unit</vt:lpstr>
      <vt:lpstr>The Activity Base (Cost Driver): measure of whatever causes the incurrence of a variable cost. </vt:lpstr>
      <vt:lpstr>Example of variable cost behavior</vt:lpstr>
      <vt:lpstr>Fixed Cost</vt:lpstr>
      <vt:lpstr>Fixed Cost Per Unit</vt:lpstr>
      <vt:lpstr>Example of fixed cost behavior</vt:lpstr>
      <vt:lpstr>Types of Fixed Costs</vt:lpstr>
      <vt:lpstr>Fixed costs: the linearity assumption and the relevant range</vt:lpstr>
      <vt:lpstr>PowerPoint Presentation</vt:lpstr>
      <vt:lpstr>Cost Classifications for Predicting Cost Behavior</vt:lpstr>
      <vt:lpstr>Quick Check </vt:lpstr>
      <vt:lpstr>Quick Check </vt:lpstr>
      <vt:lpstr>Mixed Costs (also called semivariable costs) </vt:lpstr>
      <vt:lpstr>Mixed Costs </vt:lpstr>
      <vt:lpstr>Mixed Costs – An Example</vt:lpstr>
      <vt:lpstr>Revision</vt:lpstr>
      <vt:lpstr>Comprehensive example</vt:lpstr>
      <vt:lpstr>Learning Objective 5</vt:lpstr>
      <vt:lpstr>Differential Cost and Revenue</vt:lpstr>
      <vt:lpstr>Opportunity Cost</vt:lpstr>
      <vt:lpstr>Sunk Costs</vt:lpstr>
      <vt:lpstr>Quick Check </vt:lpstr>
      <vt:lpstr>Quick Check </vt:lpstr>
      <vt:lpstr>Quick Check </vt:lpstr>
      <vt:lpstr>Quick Check </vt:lpstr>
      <vt:lpstr>Quick Check </vt:lpstr>
      <vt:lpstr>Quick Check </vt:lpstr>
      <vt:lpstr>Summary of the Types of Cost Classifications</vt:lpstr>
      <vt:lpstr>Learning Objective 6</vt:lpstr>
      <vt:lpstr>The Traditional and Contribution Formats</vt:lpstr>
      <vt:lpstr>PowerPoint Presentation</vt:lpstr>
      <vt:lpstr>Uses of the Contribution Format</vt:lpstr>
    </vt:vector>
  </TitlesOfParts>
  <Company>Jon A. Booker, Ph.D., CPA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Title</dc:title>
  <dc:creator>Jon A. Booker</dc:creator>
  <cp:lastModifiedBy>LEEN FADI IBRAHIM GHANEM</cp:lastModifiedBy>
  <cp:revision>101</cp:revision>
  <dcterms:created xsi:type="dcterms:W3CDTF">2008-08-28T13:55:57Z</dcterms:created>
  <dcterms:modified xsi:type="dcterms:W3CDTF">2025-05-12T18:10:29Z</dcterms:modified>
</cp:coreProperties>
</file>